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75" r:id="rId3"/>
    <p:sldMasterId id="2147483687" r:id="rId4"/>
  </p:sldMasterIdLst>
  <p:notesMasterIdLst>
    <p:notesMasterId r:id="rId57"/>
  </p:notesMasterIdLst>
  <p:sldIdLst>
    <p:sldId id="317" r:id="rId5"/>
    <p:sldId id="328" r:id="rId6"/>
    <p:sldId id="546" r:id="rId7"/>
    <p:sldId id="581" r:id="rId8"/>
    <p:sldId id="537" r:id="rId9"/>
    <p:sldId id="598" r:id="rId10"/>
    <p:sldId id="599" r:id="rId11"/>
    <p:sldId id="600" r:id="rId12"/>
    <p:sldId id="586" r:id="rId13"/>
    <p:sldId id="334" r:id="rId14"/>
    <p:sldId id="512" r:id="rId15"/>
    <p:sldId id="591" r:id="rId16"/>
    <p:sldId id="596" r:id="rId17"/>
    <p:sldId id="597" r:id="rId18"/>
    <p:sldId id="602" r:id="rId19"/>
    <p:sldId id="601" r:id="rId20"/>
    <p:sldId id="592" r:id="rId21"/>
    <p:sldId id="507" r:id="rId22"/>
    <p:sldId id="587" r:id="rId23"/>
    <p:sldId id="595" r:id="rId24"/>
    <p:sldId id="593" r:id="rId25"/>
    <p:sldId id="544" r:id="rId26"/>
    <p:sldId id="588" r:id="rId27"/>
    <p:sldId id="589" r:id="rId28"/>
    <p:sldId id="603" r:id="rId29"/>
    <p:sldId id="483" r:id="rId30"/>
    <p:sldId id="482" r:id="rId31"/>
    <p:sldId id="485" r:id="rId32"/>
    <p:sldId id="510" r:id="rId33"/>
    <p:sldId id="352" r:id="rId34"/>
    <p:sldId id="346" r:id="rId35"/>
    <p:sldId id="353" r:id="rId36"/>
    <p:sldId id="286" r:id="rId37"/>
    <p:sldId id="349" r:id="rId38"/>
    <p:sldId id="351" r:id="rId39"/>
    <p:sldId id="350" r:id="rId40"/>
    <p:sldId id="354" r:id="rId41"/>
    <p:sldId id="272" r:id="rId42"/>
    <p:sldId id="347" r:id="rId43"/>
    <p:sldId id="584" r:id="rId44"/>
    <p:sldId id="263" r:id="rId45"/>
    <p:sldId id="302" r:id="rId46"/>
    <p:sldId id="306" r:id="rId47"/>
    <p:sldId id="282" r:id="rId48"/>
    <p:sldId id="303" r:id="rId49"/>
    <p:sldId id="305" r:id="rId50"/>
    <p:sldId id="304" r:id="rId51"/>
    <p:sldId id="276" r:id="rId52"/>
    <p:sldId id="264" r:id="rId53"/>
    <p:sldId id="278" r:id="rId54"/>
    <p:sldId id="301" r:id="rId55"/>
    <p:sldId id="329" r:id="rId56"/>
  </p:sldIdLst>
  <p:sldSz cx="9144000" cy="6858000" type="screen4x3"/>
  <p:notesSz cx="6799263" cy="99298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0F9DB92-92ED-4C17-A44F-65B276B1EDEF}">
          <p14:sldIdLst>
            <p14:sldId id="317"/>
            <p14:sldId id="328"/>
            <p14:sldId id="546"/>
            <p14:sldId id="581"/>
            <p14:sldId id="537"/>
            <p14:sldId id="598"/>
            <p14:sldId id="599"/>
            <p14:sldId id="600"/>
            <p14:sldId id="586"/>
            <p14:sldId id="334"/>
            <p14:sldId id="512"/>
            <p14:sldId id="591"/>
            <p14:sldId id="596"/>
            <p14:sldId id="597"/>
            <p14:sldId id="602"/>
            <p14:sldId id="601"/>
            <p14:sldId id="592"/>
            <p14:sldId id="507"/>
            <p14:sldId id="587"/>
            <p14:sldId id="595"/>
            <p14:sldId id="593"/>
            <p14:sldId id="544"/>
            <p14:sldId id="588"/>
            <p14:sldId id="589"/>
            <p14:sldId id="603"/>
            <p14:sldId id="483"/>
            <p14:sldId id="482"/>
            <p14:sldId id="485"/>
            <p14:sldId id="510"/>
            <p14:sldId id="352"/>
            <p14:sldId id="346"/>
            <p14:sldId id="353"/>
            <p14:sldId id="286"/>
            <p14:sldId id="349"/>
            <p14:sldId id="351"/>
            <p14:sldId id="350"/>
            <p14:sldId id="354"/>
            <p14:sldId id="272"/>
            <p14:sldId id="347"/>
            <p14:sldId id="584"/>
            <p14:sldId id="263"/>
            <p14:sldId id="302"/>
            <p14:sldId id="306"/>
            <p14:sldId id="282"/>
            <p14:sldId id="303"/>
            <p14:sldId id="305"/>
            <p14:sldId id="304"/>
            <p14:sldId id="276"/>
            <p14:sldId id="264"/>
            <p14:sldId id="278"/>
            <p14:sldId id="301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3883" autoAdjust="0"/>
  </p:normalViewPr>
  <p:slideViewPr>
    <p:cSldViewPr snapToGrid="0" snapToObjects="1">
      <p:cViewPr varScale="1">
        <p:scale>
          <a:sx n="63" d="100"/>
          <a:sy n="63" d="100"/>
        </p:scale>
        <p:origin x="128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7" d="100"/>
          <a:sy n="47" d="100"/>
        </p:scale>
        <p:origin x="2792" y="6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61" tIns="45730" rIns="91461" bIns="4573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6491"/>
          </a:xfrm>
          <a:prstGeom prst="rect">
            <a:avLst/>
          </a:prstGeom>
        </p:spPr>
        <p:txBody>
          <a:bodyPr vert="horz" lIns="91461" tIns="45730" rIns="91461" bIns="45730" rtlCol="0"/>
          <a:lstStyle>
            <a:lvl1pPr algn="r">
              <a:defRPr sz="1200"/>
            </a:lvl1pPr>
          </a:lstStyle>
          <a:p>
            <a:fld id="{A9B0FFCB-066C-4B5B-BD91-524E40DC3BF2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1" tIns="45730" rIns="91461" bIns="4573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61" tIns="45730" rIns="91461" bIns="4573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61" tIns="45730" rIns="91461" bIns="4573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4" y="9431599"/>
            <a:ext cx="2946347" cy="496491"/>
          </a:xfrm>
          <a:prstGeom prst="rect">
            <a:avLst/>
          </a:prstGeom>
        </p:spPr>
        <p:txBody>
          <a:bodyPr vert="horz" lIns="91461" tIns="45730" rIns="91461" bIns="45730" rtlCol="0" anchor="b"/>
          <a:lstStyle>
            <a:lvl1pPr algn="r">
              <a:defRPr sz="1200"/>
            </a:lvl1pPr>
          </a:lstStyle>
          <a:p>
            <a:fld id="{99A2F6B5-FEB0-4906-8A9C-C90DC15B5D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200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177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19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296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19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5049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46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745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723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52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619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49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985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841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968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740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7876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347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273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3036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7750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1041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943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1056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02/02/2018</a:t>
            </a:r>
          </a:p>
        </p:txBody>
      </p:sp>
    </p:spTree>
    <p:extLst>
      <p:ext uri="{BB962C8B-B14F-4D97-AF65-F5344CB8AC3E}">
        <p14:creationId xmlns:p14="http://schemas.microsoft.com/office/powerpoint/2010/main" val="24157473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02/02/2018</a:t>
            </a:r>
          </a:p>
        </p:txBody>
      </p:sp>
    </p:spTree>
    <p:extLst>
      <p:ext uri="{BB962C8B-B14F-4D97-AF65-F5344CB8AC3E}">
        <p14:creationId xmlns:p14="http://schemas.microsoft.com/office/powerpoint/2010/main" val="30358401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885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649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471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496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562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26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711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2F6B5-FEB0-4906-8A9C-C90DC15B5DF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6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9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5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25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26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3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4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087C-BC89-4E9E-A232-EE78ABE0450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02/04/2021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AF29D-6D01-4A48-83A4-AD04373644CF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03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3868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iap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1B3FD5-CB7B-44A5-9273-E0B8C1CE8F6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228600" y="5593496"/>
            <a:ext cx="8915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rgbClr val="7390A1"/>
                </a:solidFill>
              </a:rPr>
              <a:t>Service</a:t>
            </a:r>
            <a:r>
              <a:rPr lang="fr-FR" sz="1350" baseline="0" dirty="0">
                <a:solidFill>
                  <a:srgbClr val="7390A1"/>
                </a:solidFill>
              </a:rPr>
              <a:t> – Université de Rouen Normandie</a:t>
            </a:r>
          </a:p>
          <a:p>
            <a:pPr algn="ctr"/>
            <a:r>
              <a:rPr lang="fr-FR" sz="1350" baseline="0" dirty="0">
                <a:solidFill>
                  <a:srgbClr val="7390A1"/>
                </a:solidFill>
              </a:rPr>
              <a:t>NOM</a:t>
            </a:r>
            <a:endParaRPr lang="fr-FR" sz="1350" dirty="0">
              <a:solidFill>
                <a:srgbClr val="7390A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1161456"/>
            <a:ext cx="755780" cy="4166325"/>
          </a:xfrm>
          <a:prstGeom prst="rect">
            <a:avLst/>
          </a:prstGeom>
          <a:solidFill>
            <a:srgbClr val="D3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" name="Rectangle 2"/>
          <p:cNvSpPr/>
          <p:nvPr userDrawn="1"/>
        </p:nvSpPr>
        <p:spPr>
          <a:xfrm>
            <a:off x="1252635" y="1161456"/>
            <a:ext cx="7613780" cy="4166325"/>
          </a:xfrm>
          <a:prstGeom prst="rect">
            <a:avLst/>
          </a:prstGeom>
          <a:noFill/>
          <a:ln w="38100">
            <a:solidFill>
              <a:srgbClr val="D3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1504561" y="1408923"/>
            <a:ext cx="7109927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350" dirty="0"/>
          </a:p>
          <a:p>
            <a:pPr algn="ctr"/>
            <a:endParaRPr lang="fr-FR" sz="1350" dirty="0"/>
          </a:p>
          <a:p>
            <a:pPr algn="ctr"/>
            <a:r>
              <a:rPr lang="fr-FR" sz="3000" b="1" dirty="0">
                <a:solidFill>
                  <a:srgbClr val="7390A1"/>
                </a:solidFill>
              </a:rPr>
              <a:t>TITRE DU DIAPORAMA</a:t>
            </a:r>
          </a:p>
          <a:p>
            <a:pPr algn="ctr"/>
            <a:endParaRPr lang="fr-FR" sz="1350" dirty="0"/>
          </a:p>
          <a:p>
            <a:pPr algn="ctr"/>
            <a:endParaRPr lang="fr-FR" sz="1350" dirty="0"/>
          </a:p>
          <a:p>
            <a:pPr algn="ctr"/>
            <a:endParaRPr lang="fr-FR" sz="1350" dirty="0"/>
          </a:p>
          <a:p>
            <a:pPr algn="ctr"/>
            <a:endParaRPr lang="fr-FR" sz="1350" dirty="0"/>
          </a:p>
          <a:p>
            <a:pPr algn="ctr"/>
            <a:r>
              <a:rPr lang="fr-FR" sz="1350" dirty="0">
                <a:solidFill>
                  <a:srgbClr val="7390A1"/>
                </a:solidFill>
              </a:rPr>
              <a:t>SOUS-TITRE</a:t>
            </a:r>
          </a:p>
          <a:p>
            <a:pPr algn="ctr"/>
            <a:endParaRPr lang="fr-FR" sz="1350" dirty="0"/>
          </a:p>
          <a:p>
            <a:pPr algn="ctr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4250829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244929" y="1138335"/>
            <a:ext cx="869146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390A1"/>
              </a:buClr>
              <a:buFont typeface="Wingdings" panose="05000000000000000000" pitchFamily="2" charset="2"/>
              <a:buChar char="q"/>
            </a:pPr>
            <a:r>
              <a:rPr lang="fr-FR" sz="2100" dirty="0">
                <a:solidFill>
                  <a:srgbClr val="7390A1"/>
                </a:solidFill>
              </a:rPr>
              <a:t>Premier niveau de</a:t>
            </a:r>
            <a:r>
              <a:rPr lang="fr-FR" sz="2100" baseline="0" dirty="0">
                <a:solidFill>
                  <a:srgbClr val="7390A1"/>
                </a:solidFill>
              </a:rPr>
              <a:t> titre</a:t>
            </a:r>
            <a:endParaRPr lang="fr-FR" sz="2100" dirty="0">
              <a:solidFill>
                <a:srgbClr val="7390A1"/>
              </a:solidFill>
            </a:endParaRPr>
          </a:p>
          <a:p>
            <a:pPr marL="600075" lvl="1" indent="-257175">
              <a:buClr>
                <a:srgbClr val="7390A1"/>
              </a:buClr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rgbClr val="7390A1"/>
                </a:solidFill>
              </a:rPr>
              <a:t>Deuxième</a:t>
            </a:r>
            <a:r>
              <a:rPr lang="fr-FR" sz="1800" baseline="0" dirty="0">
                <a:solidFill>
                  <a:srgbClr val="7390A1"/>
                </a:solidFill>
              </a:rPr>
              <a:t> niveau</a:t>
            </a:r>
            <a:endParaRPr lang="fr-FR" sz="1800" dirty="0">
              <a:solidFill>
                <a:srgbClr val="7390A1"/>
              </a:solidFill>
            </a:endParaRPr>
          </a:p>
          <a:p>
            <a:pPr marL="942975" lvl="2" indent="-257175">
              <a:buClr>
                <a:srgbClr val="7390A1"/>
              </a:buClr>
              <a:buFont typeface="Wingdings" panose="05000000000000000000" pitchFamily="2" charset="2"/>
              <a:buChar char="q"/>
            </a:pPr>
            <a:r>
              <a:rPr lang="fr-FR" sz="1500" dirty="0">
                <a:solidFill>
                  <a:srgbClr val="7390A1"/>
                </a:solidFill>
              </a:rPr>
              <a:t>Troisième niveau</a:t>
            </a:r>
          </a:p>
          <a:p>
            <a:pPr marL="1243013" lvl="3" indent="-214313">
              <a:buClr>
                <a:srgbClr val="7390A1"/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rgbClr val="7390A1"/>
                </a:solidFill>
              </a:rPr>
              <a:t>Quatrième niveau</a:t>
            </a:r>
          </a:p>
          <a:p>
            <a:pPr marL="1585913" lvl="4" indent="-214313">
              <a:buClr>
                <a:srgbClr val="7390A1"/>
              </a:buClr>
              <a:buFont typeface="Wingdings" panose="05000000000000000000" pitchFamily="2" charset="2"/>
              <a:buChar char="q"/>
            </a:pPr>
            <a:r>
              <a:rPr lang="fr-FR" sz="1200" dirty="0">
                <a:solidFill>
                  <a:srgbClr val="7390A1"/>
                </a:solidFill>
              </a:rPr>
              <a:t>Cinquième niveau</a:t>
            </a:r>
          </a:p>
          <a:p>
            <a:pPr marL="900113" lvl="2" indent="-214313">
              <a:buClr>
                <a:srgbClr val="7390A1"/>
              </a:buClr>
              <a:buFont typeface="Calibri" panose="020F0502020204030204" pitchFamily="34" charset="0"/>
              <a:buChar char="◊"/>
            </a:pPr>
            <a:endParaRPr lang="fr-FR" sz="1200" dirty="0"/>
          </a:p>
          <a:p>
            <a:pPr>
              <a:buClr>
                <a:srgbClr val="7390A1"/>
              </a:buClr>
            </a:pPr>
            <a:endParaRPr lang="fr-FR" sz="1200" dirty="0"/>
          </a:p>
          <a:p>
            <a:pPr>
              <a:buClr>
                <a:srgbClr val="7390A1"/>
              </a:buClr>
            </a:pPr>
            <a:endParaRPr lang="fr-FR" sz="2100" dirty="0">
              <a:solidFill>
                <a:srgbClr val="7390A1"/>
              </a:solidFill>
            </a:endParaRPr>
          </a:p>
          <a:p>
            <a:pPr>
              <a:buClr>
                <a:srgbClr val="7390A1"/>
              </a:buClr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108453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1B3FD5-CB7B-44A5-9273-E0B8C1CE8F6F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356896" y="2920482"/>
            <a:ext cx="3925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chemeClr val="bg1"/>
                </a:solidFill>
              </a:rPr>
              <a:t>Titre intercalaire</a:t>
            </a:r>
          </a:p>
          <a:p>
            <a:endParaRPr lang="fr-FR" sz="3000" dirty="0">
              <a:solidFill>
                <a:schemeClr val="bg1"/>
              </a:solidFill>
            </a:endParaRPr>
          </a:p>
          <a:p>
            <a:endParaRPr lang="fr-FR" sz="30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28600" y="2487008"/>
            <a:ext cx="8746112" cy="507831"/>
          </a:xfrm>
          <a:prstGeom prst="rect">
            <a:avLst/>
          </a:prstGeom>
          <a:solidFill>
            <a:srgbClr val="7390A1"/>
          </a:solidFill>
        </p:spPr>
        <p:txBody>
          <a:bodyPr wrap="square" rtlCol="0">
            <a:spAutoFit/>
          </a:bodyPr>
          <a:lstStyle/>
          <a:p>
            <a:r>
              <a:rPr lang="fr-FR" sz="2700" dirty="0">
                <a:solidFill>
                  <a:schemeClr val="bg1"/>
                </a:solidFill>
              </a:rPr>
              <a:t>TITRE DIAPO</a:t>
            </a:r>
            <a:r>
              <a:rPr lang="fr-FR" sz="2700" baseline="0" dirty="0">
                <a:solidFill>
                  <a:schemeClr val="bg1"/>
                </a:solidFill>
              </a:rPr>
              <a:t> INTERCALAIRE</a:t>
            </a:r>
            <a:endParaRPr lang="fr-FR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82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ntercalai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1B3FD5-CB7B-44A5-9273-E0B8C1CE8F6F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356896" y="2920482"/>
            <a:ext cx="3925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chemeClr val="bg1"/>
                </a:solidFill>
              </a:rPr>
              <a:t>Titre intercalaire</a:t>
            </a:r>
          </a:p>
          <a:p>
            <a:endParaRPr lang="fr-FR" sz="3000" dirty="0">
              <a:solidFill>
                <a:schemeClr val="bg1"/>
              </a:solidFill>
            </a:endParaRPr>
          </a:p>
          <a:p>
            <a:endParaRPr lang="fr-FR" sz="3000" dirty="0">
              <a:solidFill>
                <a:schemeClr val="bg1"/>
              </a:solidFill>
            </a:endParaRPr>
          </a:p>
        </p:txBody>
      </p:sp>
      <p:grpSp>
        <p:nvGrpSpPr>
          <p:cNvPr id="10" name="Groupe 9"/>
          <p:cNvGrpSpPr/>
          <p:nvPr userDrawn="1"/>
        </p:nvGrpSpPr>
        <p:grpSpPr>
          <a:xfrm rot="10800000">
            <a:off x="228600" y="4278036"/>
            <a:ext cx="8746112" cy="562776"/>
            <a:chOff x="681681" y="1502228"/>
            <a:chExt cx="10785389" cy="384238"/>
          </a:xfrm>
        </p:grpSpPr>
        <p:sp>
          <p:nvSpPr>
            <p:cNvPr id="11" name="Trapèze 10"/>
            <p:cNvSpPr/>
            <p:nvPr userDrawn="1"/>
          </p:nvSpPr>
          <p:spPr>
            <a:xfrm>
              <a:off x="681681" y="1655806"/>
              <a:ext cx="10785389" cy="230660"/>
            </a:xfrm>
            <a:prstGeom prst="trapezoid">
              <a:avLst>
                <a:gd name="adj" fmla="val 0"/>
              </a:avLst>
            </a:prstGeom>
            <a:solidFill>
              <a:srgbClr val="D3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grpSp>
          <p:nvGrpSpPr>
            <p:cNvPr id="14" name="Groupe 13"/>
            <p:cNvGrpSpPr/>
            <p:nvPr userDrawn="1"/>
          </p:nvGrpSpPr>
          <p:grpSpPr>
            <a:xfrm>
              <a:off x="681681" y="1502228"/>
              <a:ext cx="4421659" cy="153577"/>
              <a:chOff x="681681" y="1425146"/>
              <a:chExt cx="4421659" cy="230660"/>
            </a:xfrm>
          </p:grpSpPr>
          <p:sp>
            <p:nvSpPr>
              <p:cNvPr id="15" name="Triangle isocèle 14"/>
              <p:cNvSpPr/>
              <p:nvPr userDrawn="1"/>
            </p:nvSpPr>
            <p:spPr>
              <a:xfrm>
                <a:off x="4662487" y="1425146"/>
                <a:ext cx="440853" cy="230660"/>
              </a:xfrm>
              <a:prstGeom prst="triangle">
                <a:avLst/>
              </a:prstGeom>
              <a:solidFill>
                <a:srgbClr val="D3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6" name="Trapèze 15"/>
              <p:cNvSpPr/>
              <p:nvPr userDrawn="1"/>
            </p:nvSpPr>
            <p:spPr>
              <a:xfrm>
                <a:off x="681681" y="1425146"/>
                <a:ext cx="4199238" cy="230660"/>
              </a:xfrm>
              <a:prstGeom prst="trapezoid">
                <a:avLst>
                  <a:gd name="adj" fmla="val 0"/>
                </a:avLst>
              </a:prstGeom>
              <a:solidFill>
                <a:srgbClr val="D3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</p:grpSp>
      <p:sp>
        <p:nvSpPr>
          <p:cNvPr id="17" name="ZoneTexte 16"/>
          <p:cNvSpPr txBox="1"/>
          <p:nvPr userDrawn="1"/>
        </p:nvSpPr>
        <p:spPr>
          <a:xfrm>
            <a:off x="228600" y="2244409"/>
            <a:ext cx="8746112" cy="1546577"/>
          </a:xfrm>
          <a:prstGeom prst="rect">
            <a:avLst/>
          </a:prstGeom>
          <a:solidFill>
            <a:srgbClr val="7390A1"/>
          </a:solidFill>
        </p:spPr>
        <p:txBody>
          <a:bodyPr wrap="square" rtlCol="0">
            <a:spAutoFit/>
          </a:bodyPr>
          <a:lstStyle/>
          <a:p>
            <a:r>
              <a:rPr lang="fr-FR" sz="2700" dirty="0">
                <a:solidFill>
                  <a:schemeClr val="bg1"/>
                </a:solidFill>
              </a:rPr>
              <a:t>TITRE DIAPO</a:t>
            </a:r>
            <a:r>
              <a:rPr lang="fr-FR" sz="2700" baseline="0" dirty="0">
                <a:solidFill>
                  <a:schemeClr val="bg1"/>
                </a:solidFill>
              </a:rPr>
              <a:t> INTERCALAIRE</a:t>
            </a:r>
          </a:p>
          <a:p>
            <a:endParaRPr lang="fr-FR" sz="2700" baseline="0" dirty="0">
              <a:solidFill>
                <a:schemeClr val="bg1"/>
              </a:solidFill>
            </a:endParaRPr>
          </a:p>
          <a:p>
            <a:endParaRPr lang="fr-FR" sz="2700" baseline="0" dirty="0">
              <a:solidFill>
                <a:schemeClr val="bg1"/>
              </a:solidFill>
            </a:endParaRPr>
          </a:p>
          <a:p>
            <a:endParaRPr lang="fr-FR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260" y="695308"/>
            <a:ext cx="8089042" cy="380117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7390A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385122" y="6097573"/>
            <a:ext cx="879884" cy="365125"/>
          </a:xfrm>
          <a:prstGeom prst="rect">
            <a:avLst/>
          </a:prstGeom>
        </p:spPr>
        <p:txBody>
          <a:bodyPr/>
          <a:lstStyle/>
          <a:p>
            <a:fld id="{705DF8B6-89AD-414C-9030-C926165EBFF2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511261" y="1009378"/>
            <a:ext cx="8089042" cy="283662"/>
            <a:chOff x="681681" y="1502228"/>
            <a:chExt cx="10785389" cy="384238"/>
          </a:xfrm>
        </p:grpSpPr>
        <p:sp>
          <p:nvSpPr>
            <p:cNvPr id="5" name="Trapèze 4"/>
            <p:cNvSpPr/>
            <p:nvPr userDrawn="1"/>
          </p:nvSpPr>
          <p:spPr>
            <a:xfrm>
              <a:off x="681681" y="1655806"/>
              <a:ext cx="10785389" cy="230660"/>
            </a:xfrm>
            <a:prstGeom prst="trapezoid">
              <a:avLst>
                <a:gd name="adj" fmla="val 0"/>
              </a:avLst>
            </a:prstGeom>
            <a:solidFill>
              <a:srgbClr val="D3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grpSp>
          <p:nvGrpSpPr>
            <p:cNvPr id="10" name="Groupe 9"/>
            <p:cNvGrpSpPr/>
            <p:nvPr userDrawn="1"/>
          </p:nvGrpSpPr>
          <p:grpSpPr>
            <a:xfrm>
              <a:off x="681681" y="1502228"/>
              <a:ext cx="4421659" cy="153577"/>
              <a:chOff x="681681" y="1425146"/>
              <a:chExt cx="4421659" cy="230660"/>
            </a:xfrm>
          </p:grpSpPr>
          <p:sp>
            <p:nvSpPr>
              <p:cNvPr id="7" name="Triangle isocèle 6"/>
              <p:cNvSpPr/>
              <p:nvPr userDrawn="1"/>
            </p:nvSpPr>
            <p:spPr>
              <a:xfrm>
                <a:off x="4662487" y="1425146"/>
                <a:ext cx="440853" cy="230660"/>
              </a:xfrm>
              <a:prstGeom prst="triangle">
                <a:avLst/>
              </a:prstGeom>
              <a:solidFill>
                <a:srgbClr val="D3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8" name="Trapèze 7"/>
              <p:cNvSpPr/>
              <p:nvPr userDrawn="1"/>
            </p:nvSpPr>
            <p:spPr>
              <a:xfrm>
                <a:off x="681681" y="1425146"/>
                <a:ext cx="4199238" cy="230660"/>
              </a:xfrm>
              <a:prstGeom prst="trapezoid">
                <a:avLst>
                  <a:gd name="adj" fmla="val 0"/>
                </a:avLst>
              </a:prstGeom>
              <a:solidFill>
                <a:srgbClr val="D3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</p:grpSp>
      <p:sp>
        <p:nvSpPr>
          <p:cNvPr id="1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1260" y="1501495"/>
            <a:ext cx="8089042" cy="3098498"/>
          </a:xfrm>
          <a:prstGeom prst="rect">
            <a:avLst/>
          </a:prstGeom>
          <a:ln w="0">
            <a:noFill/>
          </a:ln>
        </p:spPr>
        <p:txBody>
          <a:bodyPr wrap="square" lIns="81633" tIns="40817" rIns="81633" bIns="40817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390A1"/>
              </a:buClr>
              <a:buSzTx/>
              <a:buFont typeface="Wingdings" panose="05000000000000000000" pitchFamily="2" charset="2"/>
              <a:buChar char="q"/>
              <a:tabLst/>
              <a:defRPr sz="2100" b="0" baseline="0">
                <a:solidFill>
                  <a:srgbClr val="7390A1"/>
                </a:solidFill>
                <a:latin typeface="+mn-lt"/>
                <a:cs typeface="Adobe Hebrew" panose="02040503050201020203" pitchFamily="18" charset="-79"/>
              </a:defRPr>
            </a:lvl1pPr>
            <a:lvl2pPr marL="342900" indent="-342900">
              <a:buClr>
                <a:srgbClr val="EC740A"/>
              </a:buClr>
              <a:buFont typeface="Wingdings" panose="05000000000000000000" pitchFamily="2" charset="2"/>
              <a:buChar char="q"/>
              <a:defRPr sz="1984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342900" indent="-342900">
              <a:buClr>
                <a:srgbClr val="EC740A"/>
              </a:buClr>
              <a:buFont typeface="Wingdings" panose="05000000000000000000" pitchFamily="2" charset="2"/>
              <a:buChar char="q"/>
              <a:defRPr sz="1736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342900" indent="-342900">
              <a:buClr>
                <a:srgbClr val="EC740A"/>
              </a:buClr>
              <a:buFont typeface="Wingdings" panose="05000000000000000000" pitchFamily="2" charset="2"/>
              <a:buChar char="q"/>
              <a:defRPr sz="1116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342900" indent="-342900">
              <a:buClr>
                <a:srgbClr val="EC740A"/>
              </a:buClr>
              <a:buFont typeface="Wingdings" panose="05000000000000000000" pitchFamily="2" charset="2"/>
              <a:buChar char="q"/>
              <a:defRPr sz="1116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marL="257175" lvl="0" indent="-257175">
              <a:buClr>
                <a:srgbClr val="7390A1"/>
              </a:buClr>
            </a:pPr>
            <a:r>
              <a:rPr lang="fr-FR" sz="1200" dirty="0"/>
              <a:t>Texte</a:t>
            </a:r>
          </a:p>
          <a:p>
            <a:pPr marL="257175" lvl="0" indent="-257175">
              <a:buClr>
                <a:srgbClr val="7390A1"/>
              </a:buClr>
            </a:pPr>
            <a:endParaRPr lang="fr-FR" sz="1200" dirty="0"/>
          </a:p>
          <a:p>
            <a:pPr marL="257175" lvl="0" indent="-257175">
              <a:buClr>
                <a:srgbClr val="7390A1"/>
              </a:buClr>
            </a:pPr>
            <a:endParaRPr lang="fr-FR" sz="1200" dirty="0"/>
          </a:p>
          <a:p>
            <a:pPr marL="257175" lvl="0" indent="-257175">
              <a:buClr>
                <a:srgbClr val="7390A1"/>
              </a:buClr>
            </a:pPr>
            <a:endParaRPr lang="fr-FR" sz="1200" dirty="0"/>
          </a:p>
          <a:p>
            <a:pPr marL="257175" lvl="0" indent="-257175">
              <a:buClr>
                <a:srgbClr val="7390A1"/>
              </a:buClr>
            </a:pPr>
            <a:endParaRPr lang="fr-FR" sz="1200" dirty="0"/>
          </a:p>
          <a:p>
            <a:pPr marL="257175" lvl="0" indent="-257175">
              <a:buClr>
                <a:srgbClr val="7390A1"/>
              </a:buClr>
            </a:pPr>
            <a:endParaRPr lang="fr-FR" sz="1200" dirty="0"/>
          </a:p>
        </p:txBody>
      </p:sp>
      <p:sp>
        <p:nvSpPr>
          <p:cNvPr id="14" name="Espace réservé pour une image  4"/>
          <p:cNvSpPr>
            <a:spLocks noGrp="1" noChangeAspect="1"/>
          </p:cNvSpPr>
          <p:nvPr>
            <p:ph type="pic" sz="quarter" idx="12"/>
          </p:nvPr>
        </p:nvSpPr>
        <p:spPr>
          <a:xfrm>
            <a:off x="511260" y="4683238"/>
            <a:ext cx="8089042" cy="198791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200">
                <a:solidFill>
                  <a:srgbClr val="7390A1"/>
                </a:solidFill>
                <a:latin typeface="+mn-lt"/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0665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385122" y="6097573"/>
            <a:ext cx="879884" cy="365125"/>
          </a:xfrm>
          <a:prstGeom prst="rect">
            <a:avLst/>
          </a:prstGeom>
        </p:spPr>
        <p:txBody>
          <a:bodyPr/>
          <a:lstStyle/>
          <a:p>
            <a:fld id="{705DF8B6-89AD-414C-9030-C926165EBFF2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300114" y="713970"/>
            <a:ext cx="8089042" cy="380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7390A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1650"/>
              <a:t>Modifiez le style du titre</a:t>
            </a:r>
            <a:endParaRPr lang="fr-FR" sz="1650" dirty="0"/>
          </a:p>
        </p:txBody>
      </p:sp>
      <p:grpSp>
        <p:nvGrpSpPr>
          <p:cNvPr id="6" name="Groupe 5"/>
          <p:cNvGrpSpPr/>
          <p:nvPr userDrawn="1"/>
        </p:nvGrpSpPr>
        <p:grpSpPr>
          <a:xfrm>
            <a:off x="300115" y="1028039"/>
            <a:ext cx="8089042" cy="283662"/>
            <a:chOff x="681681" y="1502228"/>
            <a:chExt cx="10785389" cy="384238"/>
          </a:xfrm>
        </p:grpSpPr>
        <p:sp>
          <p:nvSpPr>
            <p:cNvPr id="7" name="Trapèze 6"/>
            <p:cNvSpPr/>
            <p:nvPr userDrawn="1"/>
          </p:nvSpPr>
          <p:spPr>
            <a:xfrm>
              <a:off x="681681" y="1655806"/>
              <a:ext cx="10785389" cy="230660"/>
            </a:xfrm>
            <a:prstGeom prst="trapezoid">
              <a:avLst>
                <a:gd name="adj" fmla="val 0"/>
              </a:avLst>
            </a:prstGeom>
            <a:solidFill>
              <a:srgbClr val="D3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grpSp>
          <p:nvGrpSpPr>
            <p:cNvPr id="8" name="Groupe 7"/>
            <p:cNvGrpSpPr/>
            <p:nvPr userDrawn="1"/>
          </p:nvGrpSpPr>
          <p:grpSpPr>
            <a:xfrm>
              <a:off x="681681" y="1502228"/>
              <a:ext cx="4421659" cy="153577"/>
              <a:chOff x="681681" y="1425146"/>
              <a:chExt cx="4421659" cy="230660"/>
            </a:xfrm>
          </p:grpSpPr>
          <p:sp>
            <p:nvSpPr>
              <p:cNvPr id="9" name="Triangle isocèle 8"/>
              <p:cNvSpPr/>
              <p:nvPr userDrawn="1"/>
            </p:nvSpPr>
            <p:spPr>
              <a:xfrm>
                <a:off x="4662487" y="1425146"/>
                <a:ext cx="440853" cy="230660"/>
              </a:xfrm>
              <a:prstGeom prst="triangle">
                <a:avLst/>
              </a:prstGeom>
              <a:solidFill>
                <a:srgbClr val="D3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10" name="Trapèze 9"/>
              <p:cNvSpPr/>
              <p:nvPr userDrawn="1"/>
            </p:nvSpPr>
            <p:spPr>
              <a:xfrm>
                <a:off x="681681" y="1425146"/>
                <a:ext cx="4199238" cy="230660"/>
              </a:xfrm>
              <a:prstGeom prst="trapezoid">
                <a:avLst>
                  <a:gd name="adj" fmla="val 0"/>
                </a:avLst>
              </a:prstGeom>
              <a:solidFill>
                <a:srgbClr val="D3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</p:grpSp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1260" y="1501495"/>
            <a:ext cx="8089042" cy="3098498"/>
          </a:xfrm>
          <a:prstGeom prst="rect">
            <a:avLst/>
          </a:prstGeom>
          <a:ln w="0">
            <a:noFill/>
          </a:ln>
        </p:spPr>
        <p:txBody>
          <a:bodyPr wrap="square" lIns="81633" tIns="40817" rIns="81633" bIns="40817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390A1"/>
              </a:buClr>
              <a:buSzTx/>
              <a:buFont typeface="Wingdings" panose="05000000000000000000" pitchFamily="2" charset="2"/>
              <a:buChar char="q"/>
              <a:tabLst/>
              <a:defRPr sz="2100" b="0" baseline="0">
                <a:solidFill>
                  <a:srgbClr val="7390A1"/>
                </a:solidFill>
                <a:latin typeface="+mn-lt"/>
                <a:cs typeface="Adobe Hebrew" panose="02040503050201020203" pitchFamily="18" charset="-79"/>
              </a:defRPr>
            </a:lvl1pPr>
            <a:lvl2pPr marL="342900" indent="-342900">
              <a:buClr>
                <a:srgbClr val="EC740A"/>
              </a:buClr>
              <a:buFont typeface="Wingdings" panose="05000000000000000000" pitchFamily="2" charset="2"/>
              <a:buChar char="q"/>
              <a:defRPr sz="1984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342900" indent="-342900">
              <a:buClr>
                <a:srgbClr val="EC740A"/>
              </a:buClr>
              <a:buFont typeface="Wingdings" panose="05000000000000000000" pitchFamily="2" charset="2"/>
              <a:buChar char="q"/>
              <a:defRPr sz="1736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342900" indent="-342900">
              <a:buClr>
                <a:srgbClr val="EC740A"/>
              </a:buClr>
              <a:buFont typeface="Wingdings" panose="05000000000000000000" pitchFamily="2" charset="2"/>
              <a:buChar char="q"/>
              <a:defRPr sz="1116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342900" indent="-342900">
              <a:buClr>
                <a:srgbClr val="EC740A"/>
              </a:buClr>
              <a:buFont typeface="Wingdings" panose="05000000000000000000" pitchFamily="2" charset="2"/>
              <a:buChar char="q"/>
              <a:defRPr sz="1116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marL="257175" lvl="0" indent="-257175">
              <a:buClr>
                <a:srgbClr val="7390A1"/>
              </a:buClr>
            </a:pPr>
            <a:r>
              <a:rPr lang="fr-FR" sz="1200" dirty="0"/>
              <a:t>Modifier le texte</a:t>
            </a:r>
          </a:p>
          <a:p>
            <a:pPr marL="257175" lvl="0" indent="-257175">
              <a:buClr>
                <a:srgbClr val="7390A1"/>
              </a:buClr>
            </a:pPr>
            <a:r>
              <a:rPr lang="fr-FR" sz="1200" dirty="0"/>
              <a:t> Deuxième niveau</a:t>
            </a:r>
          </a:p>
          <a:p>
            <a:pPr marL="257175" lvl="0" indent="-257175">
              <a:buClr>
                <a:srgbClr val="7390A1"/>
              </a:buClr>
            </a:pPr>
            <a:r>
              <a:rPr lang="fr-FR" sz="1200" dirty="0"/>
              <a:t>Troisième niveau</a:t>
            </a:r>
          </a:p>
          <a:p>
            <a:pPr marL="257175" lvl="0" indent="-257175">
              <a:buClr>
                <a:srgbClr val="7390A1"/>
              </a:buClr>
            </a:pPr>
            <a:endParaRPr lang="fr-FR" sz="1200" dirty="0"/>
          </a:p>
          <a:p>
            <a:pPr marL="257175" lvl="0" indent="-257175">
              <a:buClr>
                <a:srgbClr val="7390A1"/>
              </a:buClr>
            </a:pPr>
            <a:endParaRPr lang="fr-FR" sz="1200" dirty="0"/>
          </a:p>
          <a:p>
            <a:pPr marL="257175" lvl="0" indent="-257175">
              <a:buClr>
                <a:srgbClr val="7390A1"/>
              </a:buClr>
            </a:pPr>
            <a:endParaRPr lang="fr-FR" sz="1200" dirty="0"/>
          </a:p>
          <a:p>
            <a:pPr marL="257175" lvl="0" indent="-257175">
              <a:buClr>
                <a:srgbClr val="7390A1"/>
              </a:buClr>
            </a:pPr>
            <a:endParaRPr lang="fr-FR" sz="1200" dirty="0"/>
          </a:p>
          <a:p>
            <a:pPr marL="257175" lvl="0" indent="-257175">
              <a:buClr>
                <a:srgbClr val="7390A1"/>
              </a:buClr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61696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9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95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itation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1B3FD5-CB7B-44A5-9273-E0B8C1CE8F6F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65607" y="1633894"/>
            <a:ext cx="7955838" cy="1786164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 sz="1736" b="1" i="1">
                <a:solidFill>
                  <a:srgbClr val="14283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spcBef>
                <a:spcPts val="558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 sz="1488" baseline="0">
                <a:solidFill>
                  <a:srgbClr val="14283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25221" indent="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>
                <a:latin typeface="Calibri" panose="020F0502020204030204" pitchFamily="34" charset="0"/>
              </a:defRPr>
            </a:lvl3pPr>
            <a:lvl4pPr marL="637832" indent="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>
                <a:latin typeface="Calibri" panose="020F0502020204030204" pitchFamily="34" charset="0"/>
              </a:defRPr>
            </a:lvl4pPr>
            <a:lvl5pPr marL="850442" indent="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« ...citation... »</a:t>
            </a:r>
          </a:p>
          <a:p>
            <a:pPr lvl="1"/>
            <a:r>
              <a:rPr lang="fr-FR" dirty="0"/>
              <a:t>Nom de l’auteur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3"/>
          </p:nvPr>
        </p:nvSpPr>
        <p:spPr>
          <a:xfrm>
            <a:off x="565607" y="3741577"/>
            <a:ext cx="7955838" cy="2397967"/>
          </a:xfrm>
          <a:prstGeom prst="rect">
            <a:avLst/>
          </a:prstGeom>
          <a:solidFill>
            <a:srgbClr val="7390A1">
              <a:alpha val="25000"/>
            </a:srgbClr>
          </a:solidFill>
        </p:spPr>
        <p:txBody>
          <a:bodyPr wrap="square" lIns="252000" tIns="108000" rIns="252000" bIns="108000" anchor="ctr">
            <a:normAutofit/>
          </a:bodyPr>
          <a:lstStyle>
            <a:lvl1pPr marL="342900" indent="-342900" algn="just">
              <a:spcBef>
                <a:spcPts val="279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  <a:defRPr sz="1984">
                <a:solidFill>
                  <a:srgbClr val="7390A1"/>
                </a:solidFill>
                <a:latin typeface="Calibri" panose="020F0502020204030204" pitchFamily="34" charset="0"/>
              </a:defRPr>
            </a:lvl1pPr>
            <a:lvl2pPr marL="342900" indent="-342900" algn="just">
              <a:spcBef>
                <a:spcPts val="279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  <a:defRPr sz="1736">
                <a:solidFill>
                  <a:srgbClr val="7390A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342900" indent="-342900" algn="just">
              <a:spcBef>
                <a:spcPts val="279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  <a:defRPr sz="1240">
                <a:solidFill>
                  <a:srgbClr val="7390A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342900" indent="-342900" algn="just">
              <a:spcBef>
                <a:spcPts val="279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  <a:defRPr sz="1116">
                <a:solidFill>
                  <a:srgbClr val="7390A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342900" indent="-342900" algn="just">
              <a:spcBef>
                <a:spcPts val="279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  <a:defRPr sz="1116">
                <a:solidFill>
                  <a:srgbClr val="7390A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marL="214313" lvl="0" indent="-214313">
              <a:buClr>
                <a:srgbClr val="7390A1"/>
              </a:buClr>
              <a:buFont typeface="Calibri" panose="020F0502020204030204" pitchFamily="34" charset="0"/>
              <a:buChar char="◊"/>
            </a:pPr>
            <a:r>
              <a:rPr lang="fr-FR" sz="2100">
                <a:solidFill>
                  <a:srgbClr val="7390A1"/>
                </a:solidFill>
              </a:rPr>
              <a:t>Modifier les styles du texte du masque
Deuxième niveau
Troisième niveau
Quatrième niveau
Cinquième niveau</a:t>
            </a:r>
            <a:endParaRPr lang="fr-FR" sz="1200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3862874" y="1179358"/>
            <a:ext cx="1450911" cy="664926"/>
            <a:chOff x="5150498" y="498225"/>
            <a:chExt cx="1934548" cy="664926"/>
          </a:xfrm>
        </p:grpSpPr>
        <p:sp>
          <p:nvSpPr>
            <p:cNvPr id="7" name="ZoneTexte 6"/>
            <p:cNvSpPr txBox="1"/>
            <p:nvPr userDrawn="1"/>
          </p:nvSpPr>
          <p:spPr>
            <a:xfrm>
              <a:off x="5727327" y="498225"/>
              <a:ext cx="661415" cy="664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2522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721" b="0" i="1" u="none" strike="noStrike" kern="1200" cap="none" spc="0" normalizeH="0" baseline="0" noProof="0" dirty="0">
                  <a:ln>
                    <a:noFill/>
                  </a:ln>
                  <a:solidFill>
                    <a:srgbClr val="7390A1">
                      <a:alpha val="53000"/>
                    </a:srgbClr>
                  </a:solidFill>
                  <a:effectLst/>
                  <a:uLnTx/>
                  <a:uFillTx/>
                  <a:latin typeface="Wingdings" panose="05000000000000000000" pitchFamily="2" charset="2"/>
                  <a:ea typeface="+mn-ea"/>
                  <a:cs typeface="+mn-cs"/>
                </a:rPr>
                <a:t>}</a:t>
              </a:r>
            </a:p>
          </p:txBody>
        </p:sp>
        <p:cxnSp>
          <p:nvCxnSpPr>
            <p:cNvPr id="9" name="Connecteur droit 8"/>
            <p:cNvCxnSpPr/>
            <p:nvPr userDrawn="1"/>
          </p:nvCxnSpPr>
          <p:spPr>
            <a:xfrm>
              <a:off x="5150498" y="793102"/>
              <a:ext cx="671804" cy="0"/>
            </a:xfrm>
            <a:prstGeom prst="line">
              <a:avLst/>
            </a:prstGeom>
            <a:ln>
              <a:solidFill>
                <a:srgbClr val="7390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 userDrawn="1"/>
          </p:nvCxnSpPr>
          <p:spPr>
            <a:xfrm>
              <a:off x="6413242" y="796212"/>
              <a:ext cx="671804" cy="0"/>
            </a:xfrm>
            <a:prstGeom prst="line">
              <a:avLst/>
            </a:prstGeom>
            <a:ln>
              <a:solidFill>
                <a:srgbClr val="7390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 userDrawn="1"/>
        </p:nvGrpSpPr>
        <p:grpSpPr>
          <a:xfrm>
            <a:off x="3858206" y="3324158"/>
            <a:ext cx="1450911" cy="664926"/>
            <a:chOff x="5144275" y="2809399"/>
            <a:chExt cx="1934548" cy="731418"/>
          </a:xfrm>
        </p:grpSpPr>
        <p:cxnSp>
          <p:nvCxnSpPr>
            <p:cNvPr id="14" name="Connecteur droit 13"/>
            <p:cNvCxnSpPr/>
            <p:nvPr userDrawn="1"/>
          </p:nvCxnSpPr>
          <p:spPr>
            <a:xfrm>
              <a:off x="5144275" y="3072882"/>
              <a:ext cx="671804" cy="0"/>
            </a:xfrm>
            <a:prstGeom prst="line">
              <a:avLst/>
            </a:prstGeom>
            <a:ln>
              <a:solidFill>
                <a:srgbClr val="7390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 userDrawn="1"/>
          </p:nvCxnSpPr>
          <p:spPr>
            <a:xfrm>
              <a:off x="6407019" y="3075992"/>
              <a:ext cx="671804" cy="0"/>
            </a:xfrm>
            <a:prstGeom prst="line">
              <a:avLst/>
            </a:prstGeom>
            <a:ln>
              <a:solidFill>
                <a:srgbClr val="7390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 userDrawn="1"/>
          </p:nvSpPr>
          <p:spPr>
            <a:xfrm>
              <a:off x="5727327" y="2809399"/>
              <a:ext cx="660925" cy="731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2522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721" b="0" i="1" u="none" strike="noStrike" kern="1200" cap="none" spc="0" normalizeH="0" baseline="0" noProof="0" dirty="0">
                  <a:ln>
                    <a:noFill/>
                  </a:ln>
                  <a:solidFill>
                    <a:srgbClr val="7390A1">
                      <a:alpha val="50000"/>
                    </a:srgbClr>
                  </a:solidFill>
                  <a:effectLst/>
                  <a:uLnTx/>
                  <a:uFillTx/>
                  <a:latin typeface="Wingdings" panose="05000000000000000000" pitchFamily="2" charset="2"/>
                  <a:ea typeface="+mn-ea"/>
                  <a:cs typeface="+mn-cs"/>
                </a:rPr>
                <a:t>~</a:t>
              </a:r>
              <a:endParaRPr kumimoji="0" lang="fr-FR" sz="837" b="0" i="1" u="none" strike="noStrike" kern="1200" cap="none" spc="0" normalizeH="0" baseline="0" noProof="0" dirty="0">
                <a:ln>
                  <a:noFill/>
                </a:ln>
                <a:solidFill>
                  <a:srgbClr val="7390A1">
                    <a:alpha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511260" y="695308"/>
            <a:ext cx="8089042" cy="380117"/>
          </a:xfrm>
          <a:prstGeom prst="rect">
            <a:avLst/>
          </a:prstGeom>
        </p:spPr>
        <p:txBody>
          <a:bodyPr/>
          <a:lstStyle>
            <a:lvl1pPr>
              <a:defRPr sz="1650">
                <a:solidFill>
                  <a:srgbClr val="7390A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19" name="Groupe 18"/>
          <p:cNvGrpSpPr/>
          <p:nvPr userDrawn="1"/>
        </p:nvGrpSpPr>
        <p:grpSpPr>
          <a:xfrm>
            <a:off x="511261" y="1009378"/>
            <a:ext cx="8089042" cy="283662"/>
            <a:chOff x="681681" y="1502228"/>
            <a:chExt cx="10785389" cy="384238"/>
          </a:xfrm>
        </p:grpSpPr>
        <p:sp>
          <p:nvSpPr>
            <p:cNvPr id="20" name="Trapèze 19"/>
            <p:cNvSpPr/>
            <p:nvPr userDrawn="1"/>
          </p:nvSpPr>
          <p:spPr>
            <a:xfrm>
              <a:off x="681681" y="1655806"/>
              <a:ext cx="10785389" cy="230660"/>
            </a:xfrm>
            <a:prstGeom prst="trapezoid">
              <a:avLst>
                <a:gd name="adj" fmla="val 0"/>
              </a:avLst>
            </a:prstGeom>
            <a:solidFill>
              <a:srgbClr val="D3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grpSp>
          <p:nvGrpSpPr>
            <p:cNvPr id="21" name="Groupe 20"/>
            <p:cNvGrpSpPr/>
            <p:nvPr userDrawn="1"/>
          </p:nvGrpSpPr>
          <p:grpSpPr>
            <a:xfrm>
              <a:off x="681681" y="1502228"/>
              <a:ext cx="4421659" cy="153577"/>
              <a:chOff x="681681" y="1425146"/>
              <a:chExt cx="4421659" cy="230660"/>
            </a:xfrm>
          </p:grpSpPr>
          <p:sp>
            <p:nvSpPr>
              <p:cNvPr id="22" name="Triangle isocèle 21"/>
              <p:cNvSpPr/>
              <p:nvPr userDrawn="1"/>
            </p:nvSpPr>
            <p:spPr>
              <a:xfrm>
                <a:off x="4662487" y="1425146"/>
                <a:ext cx="440853" cy="230660"/>
              </a:xfrm>
              <a:prstGeom prst="triangle">
                <a:avLst/>
              </a:prstGeom>
              <a:solidFill>
                <a:srgbClr val="D3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  <p:sp>
            <p:nvSpPr>
              <p:cNvPr id="23" name="Trapèze 22"/>
              <p:cNvSpPr/>
              <p:nvPr userDrawn="1"/>
            </p:nvSpPr>
            <p:spPr>
              <a:xfrm>
                <a:off x="681681" y="1425146"/>
                <a:ext cx="4199238" cy="230660"/>
              </a:xfrm>
              <a:prstGeom prst="trapezoid">
                <a:avLst>
                  <a:gd name="adj" fmla="val 0"/>
                </a:avLst>
              </a:prstGeom>
              <a:solidFill>
                <a:srgbClr val="D3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4055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1B3FD5-CB7B-44A5-9273-E0B8C1CE8F6F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65607" y="1988454"/>
            <a:ext cx="7955838" cy="3052154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 sz="1736" b="1" i="1">
                <a:solidFill>
                  <a:srgbClr val="14283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spcBef>
                <a:spcPts val="558"/>
              </a:spcBef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 sz="1488" baseline="0">
                <a:solidFill>
                  <a:srgbClr val="14283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425221" indent="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>
                <a:latin typeface="Calibri" panose="020F0502020204030204" pitchFamily="34" charset="0"/>
              </a:defRPr>
            </a:lvl3pPr>
            <a:lvl4pPr marL="637832" indent="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>
                <a:latin typeface="Calibri" panose="020F0502020204030204" pitchFamily="34" charset="0"/>
              </a:defRPr>
            </a:lvl4pPr>
            <a:lvl5pPr marL="850442" indent="0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None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« ...citation... »</a:t>
            </a:r>
          </a:p>
          <a:p>
            <a:pPr lvl="1"/>
            <a:r>
              <a:rPr lang="fr-FR" dirty="0"/>
              <a:t>Nom de l’auteur</a:t>
            </a:r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3862874" y="1067391"/>
            <a:ext cx="1450911" cy="664926"/>
            <a:chOff x="5150498" y="498225"/>
            <a:chExt cx="1934548" cy="664926"/>
          </a:xfrm>
        </p:grpSpPr>
        <p:sp>
          <p:nvSpPr>
            <p:cNvPr id="7" name="ZoneTexte 6"/>
            <p:cNvSpPr txBox="1"/>
            <p:nvPr userDrawn="1"/>
          </p:nvSpPr>
          <p:spPr>
            <a:xfrm>
              <a:off x="5727327" y="498225"/>
              <a:ext cx="661415" cy="664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2522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721" b="0" i="1" u="none" strike="noStrike" kern="1200" cap="none" spc="0" normalizeH="0" baseline="0" noProof="0" dirty="0">
                  <a:ln>
                    <a:noFill/>
                  </a:ln>
                  <a:solidFill>
                    <a:srgbClr val="7390A1">
                      <a:alpha val="53000"/>
                    </a:srgbClr>
                  </a:solidFill>
                  <a:effectLst/>
                  <a:uLnTx/>
                  <a:uFillTx/>
                  <a:latin typeface="Wingdings" panose="05000000000000000000" pitchFamily="2" charset="2"/>
                  <a:ea typeface="+mn-ea"/>
                  <a:cs typeface="+mn-cs"/>
                </a:rPr>
                <a:t>}</a:t>
              </a:r>
            </a:p>
          </p:txBody>
        </p:sp>
        <p:cxnSp>
          <p:nvCxnSpPr>
            <p:cNvPr id="9" name="Connecteur droit 8"/>
            <p:cNvCxnSpPr/>
            <p:nvPr userDrawn="1"/>
          </p:nvCxnSpPr>
          <p:spPr>
            <a:xfrm>
              <a:off x="5150498" y="793102"/>
              <a:ext cx="671804" cy="0"/>
            </a:xfrm>
            <a:prstGeom prst="line">
              <a:avLst/>
            </a:prstGeom>
            <a:ln>
              <a:solidFill>
                <a:srgbClr val="7390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 userDrawn="1"/>
          </p:nvCxnSpPr>
          <p:spPr>
            <a:xfrm>
              <a:off x="6413242" y="796212"/>
              <a:ext cx="671804" cy="0"/>
            </a:xfrm>
            <a:prstGeom prst="line">
              <a:avLst/>
            </a:prstGeom>
            <a:ln>
              <a:solidFill>
                <a:srgbClr val="7390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 userDrawn="1"/>
        </p:nvGrpSpPr>
        <p:grpSpPr>
          <a:xfrm>
            <a:off x="3858206" y="5337994"/>
            <a:ext cx="1450911" cy="664926"/>
            <a:chOff x="5144275" y="4320957"/>
            <a:chExt cx="1934548" cy="664926"/>
          </a:xfrm>
        </p:grpSpPr>
        <p:cxnSp>
          <p:nvCxnSpPr>
            <p:cNvPr id="14" name="Connecteur droit 13"/>
            <p:cNvCxnSpPr/>
            <p:nvPr userDrawn="1"/>
          </p:nvCxnSpPr>
          <p:spPr>
            <a:xfrm>
              <a:off x="5144275" y="4584440"/>
              <a:ext cx="671804" cy="0"/>
            </a:xfrm>
            <a:prstGeom prst="line">
              <a:avLst/>
            </a:prstGeom>
            <a:ln>
              <a:solidFill>
                <a:srgbClr val="7390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 userDrawn="1"/>
          </p:nvCxnSpPr>
          <p:spPr>
            <a:xfrm>
              <a:off x="6407019" y="4587550"/>
              <a:ext cx="671804" cy="0"/>
            </a:xfrm>
            <a:prstGeom prst="line">
              <a:avLst/>
            </a:prstGeom>
            <a:ln>
              <a:solidFill>
                <a:srgbClr val="7390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 userDrawn="1"/>
          </p:nvSpPr>
          <p:spPr>
            <a:xfrm>
              <a:off x="5727327" y="4320957"/>
              <a:ext cx="660925" cy="664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2522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3721" b="0" i="1" u="none" strike="noStrike" kern="1200" cap="none" spc="0" normalizeH="0" baseline="0" noProof="0" dirty="0">
                  <a:ln>
                    <a:noFill/>
                  </a:ln>
                  <a:solidFill>
                    <a:srgbClr val="7390A1">
                      <a:alpha val="50000"/>
                    </a:srgbClr>
                  </a:solidFill>
                  <a:effectLst/>
                  <a:uLnTx/>
                  <a:uFillTx/>
                  <a:latin typeface="Wingdings" panose="05000000000000000000" pitchFamily="2" charset="2"/>
                  <a:ea typeface="+mn-ea"/>
                  <a:cs typeface="+mn-cs"/>
                </a:rPr>
                <a:t>~</a:t>
              </a:r>
              <a:endParaRPr kumimoji="0" lang="fr-FR" sz="837" b="0" i="1" u="none" strike="noStrike" kern="1200" cap="none" spc="0" normalizeH="0" baseline="0" noProof="0" dirty="0">
                <a:ln>
                  <a:noFill/>
                </a:ln>
                <a:solidFill>
                  <a:srgbClr val="7390A1">
                    <a:alpha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795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rdoné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1B3FD5-CB7B-44A5-9273-E0B8C1CE8F6F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Rectangle 16"/>
          <p:cNvSpPr/>
          <p:nvPr userDrawn="1"/>
        </p:nvSpPr>
        <p:spPr>
          <a:xfrm>
            <a:off x="228600" y="1161456"/>
            <a:ext cx="755780" cy="4166325"/>
          </a:xfrm>
          <a:prstGeom prst="rect">
            <a:avLst/>
          </a:prstGeom>
          <a:solidFill>
            <a:srgbClr val="D3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Rectangle 5"/>
          <p:cNvSpPr/>
          <p:nvPr userDrawn="1"/>
        </p:nvSpPr>
        <p:spPr>
          <a:xfrm>
            <a:off x="1087395" y="1161456"/>
            <a:ext cx="6666470" cy="4166325"/>
          </a:xfrm>
          <a:prstGeom prst="rect">
            <a:avLst/>
          </a:prstGeom>
          <a:noFill/>
          <a:ln w="38100">
            <a:solidFill>
              <a:srgbClr val="D3D1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8" name="Rectangle 17"/>
          <p:cNvSpPr/>
          <p:nvPr userDrawn="1"/>
        </p:nvSpPr>
        <p:spPr>
          <a:xfrm>
            <a:off x="7856879" y="1161456"/>
            <a:ext cx="755780" cy="4166325"/>
          </a:xfrm>
          <a:prstGeom prst="rect">
            <a:avLst/>
          </a:prstGeom>
          <a:solidFill>
            <a:srgbClr val="D3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266631" y="1408922"/>
            <a:ext cx="6340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rgbClr val="7390A1"/>
                </a:solidFill>
                <a:latin typeface="+mn-lt"/>
              </a:rPr>
              <a:t>NOM</a:t>
            </a:r>
            <a:r>
              <a:rPr lang="fr-FR" sz="1350" baseline="0" dirty="0">
                <a:solidFill>
                  <a:srgbClr val="7390A1"/>
                </a:solidFill>
                <a:latin typeface="+mn-lt"/>
              </a:rPr>
              <a:t> PRENOM</a:t>
            </a:r>
          </a:p>
          <a:p>
            <a:pPr algn="ctr"/>
            <a:endParaRPr lang="fr-FR" sz="1350" dirty="0">
              <a:solidFill>
                <a:srgbClr val="7390A1"/>
              </a:solidFill>
              <a:latin typeface="+mn-lt"/>
            </a:endParaRPr>
          </a:p>
          <a:p>
            <a:pPr algn="ctr"/>
            <a:endParaRPr lang="fr-FR" sz="1350" dirty="0">
              <a:solidFill>
                <a:srgbClr val="7390A1"/>
              </a:solidFill>
              <a:latin typeface="+mn-lt"/>
            </a:endParaRPr>
          </a:p>
          <a:p>
            <a:pPr algn="ctr"/>
            <a:r>
              <a:rPr lang="fr-FR" sz="1350" dirty="0">
                <a:solidFill>
                  <a:srgbClr val="7390A1"/>
                </a:solidFill>
                <a:latin typeface="+mn-lt"/>
              </a:rPr>
              <a:t>SERVICE</a:t>
            </a:r>
          </a:p>
          <a:p>
            <a:pPr algn="ctr"/>
            <a:endParaRPr lang="fr-FR" sz="1350" dirty="0">
              <a:solidFill>
                <a:srgbClr val="7390A1"/>
              </a:solidFill>
              <a:latin typeface="+mn-lt"/>
            </a:endParaRPr>
          </a:p>
          <a:p>
            <a:pPr algn="ctr"/>
            <a:r>
              <a:rPr lang="fr-FR" sz="1350" dirty="0">
                <a:solidFill>
                  <a:srgbClr val="7390A1"/>
                </a:solidFill>
                <a:latin typeface="+mn-lt"/>
              </a:rPr>
              <a:t>ADRESSE</a:t>
            </a:r>
          </a:p>
          <a:p>
            <a:pPr algn="ctr"/>
            <a:endParaRPr lang="fr-FR" sz="1350" dirty="0">
              <a:solidFill>
                <a:srgbClr val="7390A1"/>
              </a:solidFill>
              <a:latin typeface="+mn-lt"/>
            </a:endParaRPr>
          </a:p>
          <a:p>
            <a:pPr algn="ctr"/>
            <a:r>
              <a:rPr lang="fr-FR" sz="1350" dirty="0">
                <a:solidFill>
                  <a:srgbClr val="7390A1"/>
                </a:solidFill>
                <a:latin typeface="+mn-lt"/>
              </a:rPr>
              <a:t>CODE</a:t>
            </a:r>
            <a:r>
              <a:rPr lang="fr-FR" sz="1350" baseline="0" dirty="0">
                <a:solidFill>
                  <a:srgbClr val="7390A1"/>
                </a:solidFill>
                <a:latin typeface="+mn-lt"/>
              </a:rPr>
              <a:t> POSTAL VILLE</a:t>
            </a:r>
            <a:endParaRPr lang="fr-FR" sz="1350" dirty="0">
              <a:solidFill>
                <a:srgbClr val="7390A1"/>
              </a:solidFill>
              <a:latin typeface="+mn-lt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1266631" y="4450703"/>
            <a:ext cx="63401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rgbClr val="7390A1"/>
                </a:solidFill>
                <a:latin typeface="+mn-lt"/>
              </a:rPr>
              <a:t>TELEPHONE</a:t>
            </a:r>
          </a:p>
          <a:p>
            <a:pPr algn="ctr"/>
            <a:r>
              <a:rPr lang="fr-FR" sz="1350" dirty="0">
                <a:solidFill>
                  <a:srgbClr val="7390A1"/>
                </a:solidFill>
                <a:latin typeface="+mn-lt"/>
              </a:rPr>
              <a:t>email@univ-rouen.fr</a:t>
            </a:r>
          </a:p>
        </p:txBody>
      </p:sp>
    </p:spTree>
    <p:extLst>
      <p:ext uri="{BB962C8B-B14F-4D97-AF65-F5344CB8AC3E}">
        <p14:creationId xmlns:p14="http://schemas.microsoft.com/office/powerpoint/2010/main" val="1317627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EC740A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5690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43084"/>
            <a:ext cx="8229600" cy="3137082"/>
          </a:xfrm>
          <a:prstGeom prst="rect">
            <a:avLst/>
          </a:prstGeom>
        </p:spPr>
        <p:txBody>
          <a:bodyPr/>
          <a:lstStyle>
            <a:lvl1pPr marL="257175" indent="-257175">
              <a:buClr>
                <a:srgbClr val="EC740A"/>
              </a:buClr>
              <a:buFont typeface="Arial"/>
              <a:buChar char="•"/>
              <a:defRPr>
                <a:latin typeface="Arial"/>
                <a:cs typeface="Arial"/>
              </a:defRPr>
            </a:lvl1pPr>
            <a:lvl2pPr marL="557213" indent="-214313">
              <a:buClr>
                <a:srgbClr val="EC740A"/>
              </a:buClr>
              <a:buFont typeface="Wingdings" charset="2"/>
              <a:buChar char="ü"/>
              <a:defRPr>
                <a:latin typeface="Arial"/>
                <a:cs typeface="Arial"/>
              </a:defRPr>
            </a:lvl2pPr>
            <a:lvl3pPr marL="857250" indent="-171450">
              <a:buClr>
                <a:srgbClr val="EC740A"/>
              </a:buClr>
              <a:buFont typeface="Wingdings" charset="2"/>
              <a:buChar char="v"/>
              <a:defRPr>
                <a:latin typeface="Arial"/>
                <a:cs typeface="Arial"/>
              </a:defRPr>
            </a:lvl3pPr>
            <a:lvl4pPr marL="1200150" indent="-171450">
              <a:buClr>
                <a:srgbClr val="EC740A"/>
              </a:buClr>
              <a:buFont typeface="Arial"/>
              <a:buChar char="–"/>
              <a:defRPr>
                <a:latin typeface="Arial"/>
                <a:cs typeface="Arial"/>
              </a:defRPr>
            </a:lvl4pPr>
            <a:lvl5pPr marL="1543050" indent="-171450">
              <a:buClr>
                <a:srgbClr val="EC740A"/>
              </a:buClr>
              <a:buFont typeface="Wingdings" charset="2"/>
              <a:buChar char="§"/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40951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9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63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9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83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9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93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9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24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60" y="1988820"/>
            <a:ext cx="559308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3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9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77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 février 2018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7988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 février 2018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485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 février 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226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 février 2018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1662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 février 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640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 février 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304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40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52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40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16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40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16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40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6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9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368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 REGION NORMANDIE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40"/>
            <a:ext cx="9144000" cy="646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40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873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6719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7629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8278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0233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51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60" y="1988820"/>
            <a:ext cx="559308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2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77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7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93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B7F70-B390-F644-922E-4C5AD748E4FC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03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7F70-B390-F644-922E-4C5AD748E4FC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77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 userDrawn="1"/>
        </p:nvGrpSpPr>
        <p:grpSpPr>
          <a:xfrm>
            <a:off x="481913" y="211615"/>
            <a:ext cx="2594920" cy="435896"/>
            <a:chOff x="642550" y="211615"/>
            <a:chExt cx="3459893" cy="435896"/>
          </a:xfrm>
        </p:grpSpPr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305" y="212656"/>
              <a:ext cx="850229" cy="307369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086" y="237362"/>
              <a:ext cx="528935" cy="307369"/>
            </a:xfrm>
            <a:prstGeom prst="rect">
              <a:avLst/>
            </a:prstGeom>
          </p:spPr>
        </p:pic>
        <p:cxnSp>
          <p:nvCxnSpPr>
            <p:cNvPr id="12" name="Connecteur droit 11"/>
            <p:cNvCxnSpPr/>
            <p:nvPr userDrawn="1"/>
          </p:nvCxnSpPr>
          <p:spPr>
            <a:xfrm flipV="1">
              <a:off x="642550" y="634314"/>
              <a:ext cx="3459893" cy="13197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 userDrawn="1"/>
          </p:nvCxnSpPr>
          <p:spPr>
            <a:xfrm>
              <a:off x="2728573" y="211615"/>
              <a:ext cx="0" cy="307369"/>
            </a:xfrm>
            <a:prstGeom prst="line">
              <a:avLst/>
            </a:prstGeom>
            <a:ln w="158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 userDrawn="1"/>
        </p:nvSpPr>
        <p:spPr>
          <a:xfrm>
            <a:off x="6878994" y="0"/>
            <a:ext cx="2265006" cy="391886"/>
          </a:xfrm>
          <a:prstGeom prst="rect">
            <a:avLst/>
          </a:prstGeom>
          <a:solidFill>
            <a:srgbClr val="739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6878994" y="6105673"/>
            <a:ext cx="7207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6878995" y="26950"/>
            <a:ext cx="226500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25" dirty="0">
                <a:solidFill>
                  <a:schemeClr val="bg1"/>
                </a:solidFill>
              </a:rPr>
              <a:t>Présentation</a:t>
            </a:r>
            <a:r>
              <a:rPr lang="fr-FR" sz="825" baseline="0" dirty="0">
                <a:solidFill>
                  <a:schemeClr val="bg1"/>
                </a:solidFill>
              </a:rPr>
              <a:t> DRV</a:t>
            </a:r>
            <a:endParaRPr lang="fr-FR" sz="825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466114"/>
            <a:ext cx="2265006" cy="391886"/>
          </a:xfrm>
          <a:prstGeom prst="rect">
            <a:avLst/>
          </a:prstGeom>
          <a:solidFill>
            <a:srgbClr val="739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6" name="ZoneTexte 15"/>
          <p:cNvSpPr txBox="1"/>
          <p:nvPr userDrawn="1"/>
        </p:nvSpPr>
        <p:spPr>
          <a:xfrm>
            <a:off x="7463" y="6463837"/>
            <a:ext cx="226500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25" dirty="0">
                <a:solidFill>
                  <a:schemeClr val="bg1"/>
                </a:solidFill>
              </a:rPr>
              <a:t>DRV</a:t>
            </a:r>
          </a:p>
        </p:txBody>
      </p:sp>
    </p:spTree>
    <p:extLst>
      <p:ext uri="{BB962C8B-B14F-4D97-AF65-F5344CB8AC3E}">
        <p14:creationId xmlns:p14="http://schemas.microsoft.com/office/powerpoint/2010/main" val="299806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 février 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36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7F70-B390-F644-922E-4C5AD748E4FC}" type="datetimeFigureOut">
              <a:rPr lang="fr-FR" smtClean="0"/>
              <a:t>02/04/2021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43593-321B-4444-B6E7-A13C136D5C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69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news/european-green-deal-call-raises-high-number-proposals-under-horizon2020-2021-feb-01_e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c.europa.eu/easme/en/news/huge-number-proposals-european-green-deal-call" TargetMode="External"/><Relationship Id="rId4" Type="http://schemas.openxmlformats.org/officeDocument/2006/relationships/hyperlink" Target="https://ec.europa.eu/inea/en/news-events/newsroom/h2020-call-european-green-deal-300-project-proposals-competing-eur-286-millio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acea.ec.europa.eu/homepage_fr" TargetMode="External"/><Relationship Id="rId7" Type="http://schemas.openxmlformats.org/officeDocument/2006/relationships/hyperlink" Target="https://ec.europa.eu/easme/e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c.europa.eu/inea/en/news-events/newsroom/inea-will-officially-become-cinea" TargetMode="External"/><Relationship Id="rId5" Type="http://schemas.openxmlformats.org/officeDocument/2006/relationships/hyperlink" Target="https://ec.europa.eu/info/departments/research-executive-agency_en" TargetMode="External"/><Relationship Id="rId4" Type="http://schemas.openxmlformats.org/officeDocument/2006/relationships/hyperlink" Target="https://erc.europa.eu/about-erc/erc-executive-agency-erce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ce.erasmusplus.fr/2021/03/25/erasmus-2021-2027-calendrier-des-dates-limites-des-appels-a-proposition-2021/?utm_source=Sarbacane&amp;utm_medium=email&amp;utm_campaign=Publication%20Appel%20%C3%A0%20proposition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ommission/presscorner/detail/fr/IP_21_1326" TargetMode="External"/><Relationship Id="rId7" Type="http://schemas.openxmlformats.org/officeDocument/2006/relationships/hyperlink" Target="https://agence.erasmusplus.fr/2021/03/25/publication-appel-a-propositions-erasmus-2021-infos-et-outils/?utm_source=Sarbacane&amp;utm_medium=email&amp;utm_campaign=Publication%20Appel%20%C3%A0%20proposition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c.europa.eu/programmes/erasmus-plus/programme-guide/introduction_en" TargetMode="External"/><Relationship Id="rId5" Type="http://schemas.openxmlformats.org/officeDocument/2006/relationships/hyperlink" Target="https://eur-lex.europa.eu/legal-content/FR/TXT/PDF/?uri=CELEX:C2021/103/11&amp;from=EN" TargetMode="External"/><Relationship Id="rId4" Type="http://schemas.openxmlformats.org/officeDocument/2006/relationships/hyperlink" Target="https://ec.europa.eu/programmes/erasmus-plus/sites/default/files/2021-erasmus-annual-work-programme-c2021-1939_1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ites/info/files/research_and_innovation/funding/documents/ec_rtd_horizon-europe-strategic-plan-2021-24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c.europa.eu/commission/presscorner/detail/fr/ip_21_702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horizon/wp-call/2021/wp_horizon-erc-2021_en.pdf" TargetMode="External"/><Relationship Id="rId7" Type="http://schemas.openxmlformats.org/officeDocument/2006/relationships/hyperlink" Target="https://ec.europa.eu/info/events/eic-applicants-day-2021-2021-mar-19_e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ic.ec.europa.eu/index_en" TargetMode="External"/><Relationship Id="rId5" Type="http://schemas.openxmlformats.org/officeDocument/2006/relationships/hyperlink" Target="https://eic.ec.europa.eu/system/files/2021-03/EIC%20Work%20Programme%202021.pdf" TargetMode="External"/><Relationship Id="rId4" Type="http://schemas.openxmlformats.org/officeDocument/2006/relationships/hyperlink" Target="https://erc.europa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events/eic-applicants-day-2021-2021-mar-19_en" TargetMode="External"/><Relationship Id="rId3" Type="http://schemas.openxmlformats.org/officeDocument/2006/relationships/hyperlink" Target="https://www.horizon-europe.gouv.fr/" TargetMode="External"/><Relationship Id="rId7" Type="http://schemas.openxmlformats.org/officeDocument/2006/relationships/hyperlink" Target="https://www.europe-en-normandie.eu/article/evenement-regional-de-lancement-dhorizon-europe-le-replay-disponibl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c.europa.eu/info/funding-tenders/opportunities/portal/screen/programmes/horizon" TargetMode="External"/><Relationship Id="rId11" Type="http://schemas.openxmlformats.org/officeDocument/2006/relationships/hyperlink" Target="https://research-innovation-days.ec.europa.eu/" TargetMode="External"/><Relationship Id="rId5" Type="http://schemas.openxmlformats.org/officeDocument/2006/relationships/hyperlink" Target="https://ec.europa.eu/info/horizon-europe_en" TargetMode="External"/><Relationship Id="rId10" Type="http://schemas.openxmlformats.org/officeDocument/2006/relationships/hyperlink" Target="https://www.europe-en-normandie.eu/article/horizon-europecomment-trouver-des-partenaires-europeens" TargetMode="External"/><Relationship Id="rId4" Type="http://schemas.openxmlformats.org/officeDocument/2006/relationships/hyperlink" Target="https://www.horizon-europe.gouv.fr/relais-horizon-europe" TargetMode="External"/><Relationship Id="rId9" Type="http://schemas.openxmlformats.org/officeDocument/2006/relationships/hyperlink" Target="https://ec.europa.eu/research/participants/docs/h2020-funding-guide/other/event210324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ommission/presscorner/detail/fr/ip_21_1344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northsearegion.eu/about-the-programme/future-programme/main-framework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hyperlink" Target="https://northsearegion.e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ight.ccdr-n.pt/index.php?data=9c3fdea10a209267f91030209e14504d2fa82dc65440ef9a2635d060d75304c13d0e6329aa38e09e938dab49ed61d0b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mariecurieactions/msca-actions_e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2" Type="http://schemas.openxmlformats.org/officeDocument/2006/relationships/image" Target="../media/image21.jp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8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dashboard/sense/app/93297a69-09fd-4ef5-889f-b83c4e21d33e/sheet/a879124b-bfc3-493f-93a9-34f0e7fba124/state/analysi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uulEWOWRdYY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drv.pole-ingenieriefei@univ-rouen.fr" TargetMode="Externa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Relationship Id="rId6" Type="http://schemas.openxmlformats.org/officeDocument/2006/relationships/image" Target="../media/image59.png"/><Relationship Id="rId5" Type="http://schemas.openxmlformats.org/officeDocument/2006/relationships/image" Target="../media/image62.jpg"/><Relationship Id="rId4" Type="http://schemas.openxmlformats.org/officeDocument/2006/relationships/image" Target="../media/image6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drv.pole-ingenierierfi@listes.univ-rouen.fr" TargetMode="Externa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drv.pole-finances@listes.univ-rouen.fr" TargetMode="Externa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hyperlink" Target="mailto:drv.pole-valorisation@univ-rouen.f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-en-normandie.eu/article/evenement-regional-de-lancement-dhorizon-europe-le-replay-disponibl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drv.pole-ed@listes.univ-rouen.fr" TargetMode="Externa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direction.drv@univ-rouen.fr" TargetMode="Externa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2.xml"/><Relationship Id="rId6" Type="http://schemas.openxmlformats.org/officeDocument/2006/relationships/hyperlink" Target="mailto:romuald.tatin@univ-rouen.fr" TargetMode="External"/><Relationship Id="rId5" Type="http://schemas.openxmlformats.org/officeDocument/2006/relationships/hyperlink" Target="mailto:philippe.moguerou@univ-rouen.fr" TargetMode="External"/><Relationship Id="rId4" Type="http://schemas.openxmlformats.org/officeDocument/2006/relationships/hyperlink" Target="mailto:laurence.puechberty@univ-rouen.fr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TENOR@normandie.fr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-en-normandie.eu/article/horizon-europecomment-trouver-des-partenaires-europeens-le-replay-est-disponibl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yoann.clouet@normandie.f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TENOR@normandie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336053" y="943726"/>
            <a:ext cx="8362528" cy="421653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dirty="0">
              <a:solidFill>
                <a:schemeClr val="bg1"/>
              </a:solidFill>
            </a:endParaRPr>
          </a:p>
          <a:p>
            <a:pPr algn="ctr"/>
            <a:endParaRPr lang="fr-FR" sz="3600" dirty="0">
              <a:solidFill>
                <a:schemeClr val="bg1"/>
              </a:solidFill>
            </a:endParaRPr>
          </a:p>
          <a:p>
            <a:pPr algn="ctr"/>
            <a:r>
              <a:rPr lang="fr-FR" sz="3600" b="1" dirty="0">
                <a:solidFill>
                  <a:schemeClr val="bg1"/>
                </a:solidFill>
              </a:rPr>
              <a:t>9</a:t>
            </a:r>
            <a:r>
              <a:rPr lang="fr-FR" sz="3600" b="1" baseline="30000" dirty="0">
                <a:solidFill>
                  <a:schemeClr val="bg1"/>
                </a:solidFill>
              </a:rPr>
              <a:t>e</a:t>
            </a:r>
            <a:r>
              <a:rPr lang="fr-FR" sz="3600" b="1" dirty="0">
                <a:solidFill>
                  <a:schemeClr val="bg1"/>
                </a:solidFill>
              </a:rPr>
              <a:t> réunion du TENOR</a:t>
            </a:r>
          </a:p>
          <a:p>
            <a:pPr algn="ctr"/>
            <a:endParaRPr lang="fr-FR" sz="2400" u="sng" dirty="0">
              <a:solidFill>
                <a:schemeClr val="bg1"/>
              </a:solidFill>
            </a:endParaRP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Le réseau des acteurs normands de la RDI sur l’Europe</a:t>
            </a:r>
          </a:p>
          <a:p>
            <a:pPr algn="ctr"/>
            <a:endParaRPr lang="fr-FR" sz="3800" u="sng" dirty="0">
              <a:solidFill>
                <a:schemeClr val="bg1"/>
              </a:solidFill>
            </a:endParaRPr>
          </a:p>
          <a:p>
            <a:pPr algn="ctr"/>
            <a:r>
              <a:rPr lang="fr-FR" u="sng" dirty="0">
                <a:solidFill>
                  <a:schemeClr val="bg1"/>
                </a:solidFill>
              </a:rPr>
              <a:t>1</a:t>
            </a:r>
            <a:r>
              <a:rPr lang="fr-FR" u="sng" baseline="30000" dirty="0">
                <a:solidFill>
                  <a:schemeClr val="bg1"/>
                </a:solidFill>
              </a:rPr>
              <a:t>er</a:t>
            </a:r>
            <a:r>
              <a:rPr lang="fr-FR" u="sng" dirty="0">
                <a:solidFill>
                  <a:schemeClr val="bg1"/>
                </a:solidFill>
              </a:rPr>
              <a:t> avril 2021</a:t>
            </a:r>
          </a:p>
          <a:p>
            <a:pPr algn="ctr"/>
            <a:endParaRPr lang="fr-FR" sz="3600" dirty="0">
              <a:solidFill>
                <a:schemeClr val="bg1"/>
              </a:solidFill>
            </a:endParaRPr>
          </a:p>
          <a:p>
            <a:pPr algn="ctr"/>
            <a:endParaRPr lang="fr-FR" sz="36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6" y="5366298"/>
            <a:ext cx="1951559" cy="148520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90" y="5218322"/>
            <a:ext cx="1632106" cy="15436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76819"/>
            <a:ext cx="1691680" cy="15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2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2733696"/>
            <a:ext cx="836252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600" dirty="0">
                <a:solidFill>
                  <a:schemeClr val="bg1"/>
                </a:solidFill>
              </a:rPr>
              <a:t>Actualité des programmes</a:t>
            </a:r>
          </a:p>
        </p:txBody>
      </p:sp>
    </p:spTree>
    <p:extLst>
      <p:ext uri="{BB962C8B-B14F-4D97-AF65-F5344CB8AC3E}">
        <p14:creationId xmlns:p14="http://schemas.microsoft.com/office/powerpoint/2010/main" val="165112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AAP Green Deal d’Horizon 2020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3533" y="1197571"/>
            <a:ext cx="8362527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700" u="sng" dirty="0"/>
              <a:t>Budget</a:t>
            </a:r>
            <a:r>
              <a:rPr lang="fr-FR" sz="1700" dirty="0"/>
              <a:t>: </a:t>
            </a:r>
            <a:r>
              <a:rPr lang="fr-FR" sz="1700" b="1" dirty="0"/>
              <a:t>1 milliard € </a:t>
            </a:r>
            <a:r>
              <a:rPr lang="fr-FR" sz="1700" dirty="0"/>
              <a:t>- </a:t>
            </a:r>
            <a:r>
              <a:rPr lang="fr-FR" sz="1700" u="sng" dirty="0"/>
              <a:t>Échéance pour candidater</a:t>
            </a:r>
            <a:r>
              <a:rPr lang="fr-FR" sz="1700" dirty="0"/>
              <a:t>: 26 janvier 2021</a:t>
            </a:r>
          </a:p>
          <a:p>
            <a:endParaRPr lang="fr-FR" sz="800" dirty="0"/>
          </a:p>
          <a:p>
            <a:r>
              <a:rPr lang="fr-FR" sz="1700" b="1" u="sng" dirty="0"/>
              <a:t>1550 propositions </a:t>
            </a:r>
            <a:r>
              <a:rPr lang="fr-FR" sz="1700" u="sng" dirty="0"/>
              <a:t>déposées auprès de la Commission, réparties comme tel</a:t>
            </a:r>
            <a:r>
              <a:rPr lang="fr-FR" sz="1700" dirty="0"/>
              <a:t>:</a:t>
            </a:r>
          </a:p>
          <a:p>
            <a:r>
              <a:rPr lang="en-US" sz="1600" i="1" dirty="0"/>
              <a:t>Increasing climate ambition</a:t>
            </a:r>
            <a:r>
              <a:rPr lang="en-US" sz="1600" dirty="0"/>
              <a:t> : 101</a:t>
            </a:r>
          </a:p>
          <a:p>
            <a:r>
              <a:rPr lang="en-US" sz="1600" i="1" dirty="0"/>
              <a:t>Clean, affordable and secure energy </a:t>
            </a:r>
            <a:r>
              <a:rPr lang="en-US" sz="1600" dirty="0"/>
              <a:t>(</a:t>
            </a:r>
            <a:r>
              <a:rPr lang="en-US" sz="1600" dirty="0" err="1"/>
              <a:t>dont</a:t>
            </a:r>
            <a:r>
              <a:rPr lang="en-US" sz="1600" dirty="0"/>
              <a:t> H2 production) : 256</a:t>
            </a:r>
          </a:p>
          <a:p>
            <a:r>
              <a:rPr lang="en-US" sz="1600" i="1" dirty="0"/>
              <a:t>Industry for a clean and circular economy </a:t>
            </a:r>
            <a:r>
              <a:rPr lang="en-US" sz="1600" dirty="0"/>
              <a:t>: 108</a:t>
            </a:r>
          </a:p>
          <a:p>
            <a:r>
              <a:rPr lang="en-US" sz="1600" i="1" dirty="0"/>
              <a:t>Energy and resource efficient buildings</a:t>
            </a:r>
            <a:r>
              <a:rPr lang="en-US" sz="1600" dirty="0"/>
              <a:t>: 115</a:t>
            </a:r>
          </a:p>
          <a:p>
            <a:r>
              <a:rPr lang="en-US" sz="1600" i="1" dirty="0"/>
              <a:t>Sustainable and smart mobility </a:t>
            </a:r>
            <a:r>
              <a:rPr lang="en-US" sz="1600" dirty="0"/>
              <a:t>(</a:t>
            </a:r>
            <a:r>
              <a:rPr lang="en-US" sz="1600" dirty="0" err="1"/>
              <a:t>dont</a:t>
            </a:r>
            <a:r>
              <a:rPr lang="en-US" sz="1600" dirty="0"/>
              <a:t> “Green Ports &amp; Airports” </a:t>
            </a:r>
            <a:r>
              <a:rPr lang="en-US" sz="1600" dirty="0" err="1"/>
              <a:t>incluant</a:t>
            </a:r>
            <a:r>
              <a:rPr lang="en-US" sz="1600" dirty="0"/>
              <a:t> l’H2): 44</a:t>
            </a:r>
          </a:p>
          <a:p>
            <a:r>
              <a:rPr lang="en-US" sz="1600" i="1" dirty="0"/>
              <a:t>Farm to fork</a:t>
            </a:r>
            <a:r>
              <a:rPr lang="en-US" sz="1600" dirty="0"/>
              <a:t>: 260</a:t>
            </a:r>
          </a:p>
          <a:p>
            <a:r>
              <a:rPr lang="en-US" sz="1600" i="1" dirty="0"/>
              <a:t>Biodiversity and ecosystems</a:t>
            </a:r>
            <a:r>
              <a:rPr lang="en-US" sz="1600" dirty="0"/>
              <a:t>: 72</a:t>
            </a:r>
          </a:p>
          <a:p>
            <a:r>
              <a:rPr lang="en-US" sz="1600" i="1" dirty="0"/>
              <a:t>Zero-pollution, toxic-free environments</a:t>
            </a:r>
            <a:r>
              <a:rPr lang="en-US" sz="1600" dirty="0"/>
              <a:t>: 115</a:t>
            </a:r>
          </a:p>
          <a:p>
            <a:r>
              <a:rPr lang="en-US" sz="1600" i="1" dirty="0" err="1"/>
              <a:t>Strenghtening</a:t>
            </a:r>
            <a:r>
              <a:rPr lang="en-US" sz="1600" i="1" dirty="0"/>
              <a:t> knowledge </a:t>
            </a:r>
            <a:r>
              <a:rPr lang="en-US" sz="1600" dirty="0"/>
              <a:t>: 106</a:t>
            </a:r>
          </a:p>
          <a:p>
            <a:r>
              <a:rPr lang="en-US" sz="1600" i="1" dirty="0"/>
              <a:t>Empowering citizens </a:t>
            </a:r>
            <a:r>
              <a:rPr lang="en-US" sz="1600" dirty="0"/>
              <a:t>: 373</a:t>
            </a:r>
          </a:p>
          <a:p>
            <a:endParaRPr lang="fr-FR" sz="800" dirty="0"/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1700" u="sng" dirty="0"/>
              <a:t>Pour en savoir plus</a:t>
            </a:r>
            <a:r>
              <a:rPr lang="fr-FR" sz="1700" dirty="0"/>
              <a:t>: </a:t>
            </a:r>
            <a:r>
              <a:rPr lang="fr-FR" sz="1600" dirty="0">
                <a:hlinkClick r:id="rId3"/>
              </a:rPr>
              <a:t>https</a:t>
            </a:r>
            <a:r>
              <a:rPr lang="fr-FR" sz="1700" dirty="0">
                <a:hlinkClick r:id="rId3"/>
              </a:rPr>
              <a:t>://ec.europa.eu/info/news/european-green-deal-call-raises-high-number-proposals-under-horizon2020-2021-feb-01_en</a:t>
            </a:r>
            <a:r>
              <a:rPr lang="fr-FR" sz="1700" dirty="0"/>
              <a:t> 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1700" dirty="0"/>
              <a:t>Détail des candidatures Energie/Transports (INEA): </a:t>
            </a:r>
            <a:r>
              <a:rPr lang="fr-FR" sz="1600" dirty="0">
                <a:hlinkClick r:id="rId4"/>
              </a:rPr>
              <a:t>https://ec.europa.eu/inea/en/news-events/newsroom/h2020-call-european-green-deal-300-project-proposals-competing-eur-286-million</a:t>
            </a:r>
            <a:r>
              <a:rPr lang="fr-FR" sz="1600" dirty="0"/>
              <a:t> 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1700" dirty="0"/>
              <a:t>Détail des candidatures Energie/Environnement (EASME): </a:t>
            </a:r>
            <a:r>
              <a:rPr lang="fr-FR" sz="1600" dirty="0">
                <a:hlinkClick r:id="rId5"/>
              </a:rPr>
              <a:t>https://ec.europa.eu/easme/en/news/huge-number-proposals-european-green-deal-call</a:t>
            </a:r>
            <a:r>
              <a:rPr lang="fr-FR" sz="1600" dirty="0"/>
              <a:t> </a:t>
            </a:r>
            <a:endParaRPr lang="fr-FR" sz="1700" dirty="0"/>
          </a:p>
          <a:p>
            <a:pPr>
              <a:spcAft>
                <a:spcPts val="600"/>
              </a:spcAft>
            </a:pPr>
            <a:endParaRPr lang="fr-FR" sz="17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b="1" dirty="0"/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745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AAP Green Deal d’Horizon 2020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3533" y="1197571"/>
            <a:ext cx="836252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u="sng" dirty="0"/>
              <a:t>Implication des acteurs normands:</a:t>
            </a:r>
          </a:p>
          <a:p>
            <a:endParaRPr lang="fr-FR" sz="8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u="sng" dirty="0"/>
              <a:t>Participation de la Région Normandie dans 3 candidatures</a:t>
            </a:r>
            <a:r>
              <a:rPr lang="fr-FR" sz="1700" dirty="0"/>
              <a:t>:</a:t>
            </a:r>
          </a:p>
          <a:p>
            <a:pPr>
              <a:spcAft>
                <a:spcPts val="600"/>
              </a:spcAft>
            </a:pPr>
            <a:r>
              <a:rPr lang="fr-FR" sz="1700" dirty="0"/>
              <a:t>- </a:t>
            </a:r>
            <a:r>
              <a:rPr lang="fr-FR" sz="1700" b="1" dirty="0" err="1"/>
              <a:t>ActOnData</a:t>
            </a:r>
            <a:r>
              <a:rPr lang="fr-FR" sz="1700" dirty="0"/>
              <a:t> (</a:t>
            </a:r>
            <a:r>
              <a:rPr lang="fr-FR" sz="1700" u="sng" dirty="0"/>
              <a:t>coordination</a:t>
            </a:r>
            <a:r>
              <a:rPr lang="fr-FR" sz="1700" dirty="0"/>
              <a:t>: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/>
              <a:t>College</a:t>
            </a:r>
            <a:r>
              <a:rPr lang="fr-FR" dirty="0"/>
              <a:t> London et </a:t>
            </a:r>
            <a:r>
              <a:rPr lang="fr-FR" dirty="0" err="1"/>
              <a:t>European</a:t>
            </a:r>
            <a:r>
              <a:rPr lang="fr-FR" dirty="0"/>
              <a:t> Science </a:t>
            </a:r>
            <a:r>
              <a:rPr lang="fr-FR" dirty="0" err="1"/>
              <a:t>Foundation</a:t>
            </a:r>
            <a:r>
              <a:rPr lang="fr-FR" sz="1600" i="1" dirty="0"/>
              <a:t>)</a:t>
            </a:r>
            <a:r>
              <a:rPr lang="fr-FR" sz="1700" dirty="0"/>
              <a:t>: </a:t>
            </a:r>
            <a:r>
              <a:rPr lang="fr-FR" sz="1600" dirty="0"/>
              <a:t>développement d’outils de communication et d’information sur les risques liés au changement climatique</a:t>
            </a:r>
          </a:p>
          <a:p>
            <a:pPr>
              <a:spcAft>
                <a:spcPts val="600"/>
              </a:spcAft>
            </a:pPr>
            <a:r>
              <a:rPr lang="fr-FR" sz="1700" dirty="0"/>
              <a:t>- </a:t>
            </a:r>
            <a:r>
              <a:rPr lang="fr-FR" sz="1700" b="1" dirty="0"/>
              <a:t>Contours </a:t>
            </a:r>
            <a:r>
              <a:rPr lang="fr-FR" sz="1700" dirty="0"/>
              <a:t>(</a:t>
            </a:r>
            <a:r>
              <a:rPr lang="fr-FR" sz="1700" u="sng" dirty="0"/>
              <a:t>coordination</a:t>
            </a:r>
            <a:r>
              <a:rPr lang="fr-FR" sz="1700" dirty="0"/>
              <a:t>: </a:t>
            </a:r>
            <a:r>
              <a:rPr lang="fr-FR" sz="1700" dirty="0" err="1"/>
              <a:t>Inova</a:t>
            </a:r>
            <a:r>
              <a:rPr lang="fr-FR" sz="1700" dirty="0"/>
              <a:t>+): </a:t>
            </a:r>
            <a:r>
              <a:rPr lang="fr-FR" sz="1600" dirty="0"/>
              <a:t>soutenir le déploiement de solutions innovantes pour améliorer la résilience des territoires européens au changement climatique</a:t>
            </a:r>
          </a:p>
          <a:p>
            <a:pPr>
              <a:spcAft>
                <a:spcPts val="600"/>
              </a:spcAft>
            </a:pPr>
            <a:r>
              <a:rPr lang="fr-FR" sz="1700" dirty="0"/>
              <a:t>- </a:t>
            </a:r>
            <a:r>
              <a:rPr lang="fr-FR" sz="1700" b="1" dirty="0"/>
              <a:t>CLIMAPPS </a:t>
            </a:r>
            <a:r>
              <a:rPr lang="fr-FR" sz="1700" dirty="0"/>
              <a:t>(</a:t>
            </a:r>
            <a:r>
              <a:rPr lang="fr-FR" sz="1700" u="sng" dirty="0"/>
              <a:t>coordination</a:t>
            </a:r>
            <a:r>
              <a:rPr lang="fr-FR" sz="1700" dirty="0"/>
              <a:t>: ATOS): </a:t>
            </a:r>
            <a:r>
              <a:rPr lang="fr-FR" sz="1600" dirty="0"/>
              <a:t>mettre en place un nouveau système d'informations climatiques qui fournira des estimations quotidiennes de haute précision des émissions de GES et de polluants provenant de l'utilisation de combustibles fossiles</a:t>
            </a:r>
          </a:p>
          <a:p>
            <a:endParaRPr lang="fr-FR" sz="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700" u="sng" dirty="0"/>
              <a:t>Participation d’acteurs/de connectivités normands</a:t>
            </a:r>
            <a:r>
              <a:rPr lang="fr-FR" sz="1700" dirty="0"/>
              <a:t>:</a:t>
            </a:r>
          </a:p>
          <a:p>
            <a:pPr>
              <a:spcAft>
                <a:spcPts val="600"/>
              </a:spcAft>
            </a:pPr>
            <a:r>
              <a:rPr lang="fr-FR" sz="1700" dirty="0"/>
              <a:t>- </a:t>
            </a:r>
            <a:r>
              <a:rPr lang="fr-FR" sz="1700" b="1" dirty="0"/>
              <a:t>Green CAPTAINS </a:t>
            </a:r>
            <a:r>
              <a:rPr lang="fr-FR" sz="1700" dirty="0"/>
              <a:t>(Métropole Rouen Normandie et ECOV): </a:t>
            </a:r>
            <a:r>
              <a:rPr lang="fr-FR" sz="1600" dirty="0"/>
              <a:t>expérimentation de l’intégration de lignes de covoiturage au réseau de transport public urbain et évaluation de leurs effets sur le nombre de voitures individuelles et les émissions locales de GES</a:t>
            </a:r>
          </a:p>
          <a:p>
            <a:pPr>
              <a:spcAft>
                <a:spcPts val="600"/>
              </a:spcAft>
            </a:pPr>
            <a:r>
              <a:rPr lang="fr-FR" sz="1700" dirty="0"/>
              <a:t>- </a:t>
            </a:r>
            <a:r>
              <a:rPr lang="fr-FR" sz="1700" b="1" dirty="0"/>
              <a:t>MAGPIE</a:t>
            </a:r>
            <a:r>
              <a:rPr lang="fr-FR" sz="1700" dirty="0"/>
              <a:t> (HAROPA): </a:t>
            </a:r>
            <a:r>
              <a:rPr lang="fr-FR" sz="1600" dirty="0"/>
              <a:t>développement d’un projet de « port vert » autour de solutions innovantes dans les zones portuaires (hydrogène, batteries, ammonique et biocarburants)</a:t>
            </a:r>
          </a:p>
          <a:p>
            <a:pPr>
              <a:spcAft>
                <a:spcPts val="600"/>
              </a:spcAft>
            </a:pPr>
            <a:r>
              <a:rPr lang="fr-FR" sz="1700" dirty="0"/>
              <a:t>- </a:t>
            </a:r>
            <a:r>
              <a:rPr lang="fr-FR" sz="1700" b="1" dirty="0"/>
              <a:t>In-TIDE 2030 </a:t>
            </a:r>
            <a:r>
              <a:rPr lang="fr-FR" sz="1700" dirty="0"/>
              <a:t>(Université de Caen Normandie): </a:t>
            </a:r>
            <a:r>
              <a:rPr lang="fr-FR" sz="1600" dirty="0"/>
              <a:t>soutenir le développement d’une nouvelle technologie de turbine hydrolienne (portée par l’entreprise </a:t>
            </a:r>
            <a:r>
              <a:rPr lang="fr-FR" sz="1600" dirty="0" err="1"/>
              <a:t>HydroQuest</a:t>
            </a:r>
            <a:r>
              <a:rPr lang="fr-FR" sz="1600" dirty="0"/>
              <a:t>) et préparer son installation dans le Raz Blanchard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b="1" dirty="0"/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814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Programmation 21-27/Renforcement des agences exécutives européennes</a:t>
            </a:r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A8CD4EC-7981-4AF2-8697-F438FF85F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501" b="10858"/>
          <a:stretch/>
        </p:blipFill>
        <p:spPr>
          <a:xfrm>
            <a:off x="706715" y="1940581"/>
            <a:ext cx="7730569" cy="38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01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Programmation 21-27/Renforcement des agences exécutives européennes</a:t>
            </a:r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1732268-CAC1-4FC2-A16E-28D61DBF8EA2}"/>
              </a:ext>
            </a:extLst>
          </p:cNvPr>
          <p:cNvSpPr txBox="1"/>
          <p:nvPr/>
        </p:nvSpPr>
        <p:spPr>
          <a:xfrm>
            <a:off x="393532" y="1837672"/>
            <a:ext cx="844881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European</a:t>
            </a:r>
            <a:r>
              <a:rPr lang="fr-FR" b="1" dirty="0"/>
              <a:t> Education and Culture </a:t>
            </a:r>
            <a:r>
              <a:rPr lang="fr-FR" b="1" dirty="0" err="1"/>
              <a:t>Executive</a:t>
            </a:r>
            <a:r>
              <a:rPr lang="fr-FR" b="1" dirty="0"/>
              <a:t> Agency </a:t>
            </a:r>
            <a:r>
              <a:rPr lang="fr-FR" dirty="0"/>
              <a:t>(EACEA): </a:t>
            </a:r>
            <a:r>
              <a:rPr lang="fr-FR" dirty="0">
                <a:hlinkClick r:id="rId3"/>
              </a:rPr>
              <a:t>https://eacea.ec.europa.eu/homepage_fr</a:t>
            </a:r>
            <a:r>
              <a:rPr lang="fr-FR" dirty="0"/>
              <a:t> </a:t>
            </a:r>
          </a:p>
          <a:p>
            <a:endParaRPr lang="fr-FR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European</a:t>
            </a:r>
            <a:r>
              <a:rPr lang="fr-FR" b="1" dirty="0"/>
              <a:t> </a:t>
            </a:r>
            <a:r>
              <a:rPr lang="fr-FR" b="1" dirty="0" err="1"/>
              <a:t>Research</a:t>
            </a:r>
            <a:r>
              <a:rPr lang="fr-FR" b="1" dirty="0"/>
              <a:t> Council </a:t>
            </a:r>
            <a:r>
              <a:rPr lang="fr-FR" b="1" dirty="0" err="1"/>
              <a:t>Council</a:t>
            </a:r>
            <a:r>
              <a:rPr lang="fr-FR" b="1" dirty="0"/>
              <a:t> Agency</a:t>
            </a:r>
            <a:r>
              <a:rPr lang="fr-FR" dirty="0"/>
              <a:t> (ERCEA): </a:t>
            </a:r>
            <a:r>
              <a:rPr lang="fr-FR" dirty="0">
                <a:hlinkClick r:id="rId4"/>
              </a:rPr>
              <a:t>https://erc.europa.eu/about-erc/erc-executive-agency-ercea</a:t>
            </a:r>
            <a:r>
              <a:rPr lang="fr-FR" dirty="0"/>
              <a:t> </a:t>
            </a:r>
          </a:p>
          <a:p>
            <a:endParaRPr lang="fr-FR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European</a:t>
            </a:r>
            <a:r>
              <a:rPr lang="fr-FR" b="1" dirty="0"/>
              <a:t> </a:t>
            </a:r>
            <a:r>
              <a:rPr lang="fr-FR" b="1" dirty="0" err="1"/>
              <a:t>Research</a:t>
            </a:r>
            <a:r>
              <a:rPr lang="fr-FR" b="1" dirty="0"/>
              <a:t> </a:t>
            </a:r>
            <a:r>
              <a:rPr lang="fr-FR" b="1" dirty="0" err="1"/>
              <a:t>Executive</a:t>
            </a:r>
            <a:r>
              <a:rPr lang="fr-FR" b="1" dirty="0"/>
              <a:t> Agency </a:t>
            </a:r>
            <a:r>
              <a:rPr lang="fr-FR" dirty="0"/>
              <a:t>(ex-REA): </a:t>
            </a:r>
            <a:r>
              <a:rPr lang="fr-FR" dirty="0">
                <a:hlinkClick r:id="rId5"/>
              </a:rPr>
              <a:t>https://ec.europa.eu/info/departments/research-executive-agency_en</a:t>
            </a:r>
            <a:r>
              <a:rPr lang="fr-FR" dirty="0"/>
              <a:t> </a:t>
            </a:r>
          </a:p>
          <a:p>
            <a:endParaRPr lang="fr-FR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European</a:t>
            </a:r>
            <a:r>
              <a:rPr lang="fr-FR" b="1" dirty="0"/>
              <a:t> </a:t>
            </a:r>
            <a:r>
              <a:rPr lang="fr-FR" b="1" dirty="0" err="1"/>
              <a:t>Climate</a:t>
            </a:r>
            <a:r>
              <a:rPr lang="fr-FR" b="1" dirty="0"/>
              <a:t>, </a:t>
            </a:r>
            <a:r>
              <a:rPr lang="fr-FR" b="1" dirty="0" err="1"/>
              <a:t>Environment</a:t>
            </a:r>
            <a:r>
              <a:rPr lang="fr-FR" b="1" dirty="0"/>
              <a:t> and Infrastructure </a:t>
            </a:r>
            <a:r>
              <a:rPr lang="fr-FR" b="1" dirty="0" err="1"/>
              <a:t>Executive</a:t>
            </a:r>
            <a:r>
              <a:rPr lang="fr-FR" b="1" dirty="0"/>
              <a:t> Agence </a:t>
            </a:r>
            <a:r>
              <a:rPr lang="fr-FR" dirty="0"/>
              <a:t>(ex-INEA): </a:t>
            </a:r>
            <a:r>
              <a:rPr lang="fr-FR" dirty="0">
                <a:hlinkClick r:id="rId6"/>
              </a:rPr>
              <a:t>https://ec.europa.eu/inea/en/news-events/newsroom/inea-will-officially-become-cinea</a:t>
            </a:r>
            <a:r>
              <a:rPr lang="fr-FR" dirty="0"/>
              <a:t> </a:t>
            </a:r>
          </a:p>
          <a:p>
            <a:endParaRPr lang="fr-FR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European</a:t>
            </a:r>
            <a:r>
              <a:rPr lang="fr-FR" b="1" dirty="0"/>
              <a:t> Innovation </a:t>
            </a:r>
            <a:r>
              <a:rPr lang="fr-FR" b="1" dirty="0" err="1"/>
              <a:t>Executive</a:t>
            </a:r>
            <a:r>
              <a:rPr lang="fr-FR" b="1" dirty="0"/>
              <a:t> Agency</a:t>
            </a:r>
            <a:r>
              <a:rPr lang="fr-FR" dirty="0"/>
              <a:t> (ex-EASME): </a:t>
            </a:r>
            <a:r>
              <a:rPr lang="fr-FR" dirty="0">
                <a:hlinkClick r:id="rId7"/>
              </a:rPr>
              <a:t>https://ec.europa.eu/easme/en</a:t>
            </a:r>
            <a:endParaRPr lang="fr-FR" dirty="0"/>
          </a:p>
          <a:p>
            <a:endParaRPr lang="fr-FR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/>
              <a:t>European</a:t>
            </a:r>
            <a:r>
              <a:rPr lang="fr-FR" b="1" dirty="0"/>
              <a:t> </a:t>
            </a:r>
            <a:r>
              <a:rPr lang="fr-FR" b="1" dirty="0" err="1"/>
              <a:t>Health</a:t>
            </a:r>
            <a:r>
              <a:rPr lang="fr-FR" b="1" dirty="0"/>
              <a:t> and Digital </a:t>
            </a:r>
            <a:r>
              <a:rPr lang="fr-FR" b="1" dirty="0" err="1"/>
              <a:t>Executive</a:t>
            </a:r>
            <a:r>
              <a:rPr lang="fr-FR" b="1" dirty="0"/>
              <a:t> Agency </a:t>
            </a:r>
            <a:r>
              <a:rPr lang="fr-FR" dirty="0"/>
              <a:t>(NEW!)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A844848-E81F-42FE-A032-C26A17F6A1C2}"/>
              </a:ext>
            </a:extLst>
          </p:cNvPr>
          <p:cNvSpPr/>
          <p:nvPr/>
        </p:nvSpPr>
        <p:spPr>
          <a:xfrm>
            <a:off x="5923280" y="5166022"/>
            <a:ext cx="3020662" cy="1691978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3E32A51-7335-4A87-BBB6-79A1ADA2354A}"/>
              </a:ext>
            </a:extLst>
          </p:cNvPr>
          <p:cNvSpPr txBox="1"/>
          <p:nvPr/>
        </p:nvSpPr>
        <p:spPr>
          <a:xfrm>
            <a:off x="6230581" y="5493983"/>
            <a:ext cx="2406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A partir du </a:t>
            </a:r>
          </a:p>
          <a:p>
            <a:pPr algn="ctr"/>
            <a:r>
              <a:rPr lang="fr-FR" sz="2800" b="1" dirty="0"/>
              <a:t>1</a:t>
            </a:r>
            <a:r>
              <a:rPr lang="fr-FR" sz="2800" b="1" baseline="30000" dirty="0"/>
              <a:t>er</a:t>
            </a:r>
            <a:r>
              <a:rPr lang="fr-FR" sz="2800" b="1" dirty="0"/>
              <a:t> avril 2021</a:t>
            </a:r>
          </a:p>
        </p:txBody>
      </p:sp>
    </p:spTree>
    <p:extLst>
      <p:ext uri="{BB962C8B-B14F-4D97-AF65-F5344CB8AC3E}">
        <p14:creationId xmlns:p14="http://schemas.microsoft.com/office/powerpoint/2010/main" val="3415183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Erasmus+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3533" y="1197571"/>
            <a:ext cx="836252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u="sng" dirty="0"/>
              <a:t>Budget 2021-2027</a:t>
            </a:r>
            <a:r>
              <a:rPr lang="fr-FR" dirty="0"/>
              <a:t>: </a:t>
            </a:r>
            <a:r>
              <a:rPr lang="fr-FR" b="1" dirty="0"/>
              <a:t>26,2 milliards €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/>
              <a:t>25 mars 2021: </a:t>
            </a:r>
            <a:r>
              <a:rPr lang="fr-FR" dirty="0"/>
              <a:t>Publication du programme de travail 2021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b="1" u="sng" dirty="0"/>
              <a:t>Lancement du 1</a:t>
            </a:r>
            <a:r>
              <a:rPr lang="fr-FR" b="1" u="sng" baseline="30000" dirty="0"/>
              <a:t>er</a:t>
            </a:r>
            <a:r>
              <a:rPr lang="fr-FR" b="1" u="sng" dirty="0"/>
              <a:t> AAP d’Erasmus+</a:t>
            </a:r>
          </a:p>
          <a:p>
            <a:endParaRPr lang="fr-FR" sz="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/>
              <a:t>AAP 2021 Erasmus+ (2,8 milliards €)</a:t>
            </a:r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9C21357B-0624-48EF-A0B1-940BAD57F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982733"/>
              </p:ext>
            </p:extLst>
          </p:nvPr>
        </p:nvGraphicFramePr>
        <p:xfrm>
          <a:off x="393533" y="2738686"/>
          <a:ext cx="8463623" cy="247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741">
                  <a:extLst>
                    <a:ext uri="{9D8B030D-6E8A-4147-A177-3AD203B41FA5}">
                      <a16:colId xmlns:a16="http://schemas.microsoft.com/office/drawing/2014/main" val="4084893779"/>
                    </a:ext>
                  </a:extLst>
                </a:gridCol>
                <a:gridCol w="1795523">
                  <a:extLst>
                    <a:ext uri="{9D8B030D-6E8A-4147-A177-3AD203B41FA5}">
                      <a16:colId xmlns:a16="http://schemas.microsoft.com/office/drawing/2014/main" val="422840253"/>
                    </a:ext>
                  </a:extLst>
                </a:gridCol>
                <a:gridCol w="2414778">
                  <a:extLst>
                    <a:ext uri="{9D8B030D-6E8A-4147-A177-3AD203B41FA5}">
                      <a16:colId xmlns:a16="http://schemas.microsoft.com/office/drawing/2014/main" val="590433808"/>
                    </a:ext>
                  </a:extLst>
                </a:gridCol>
                <a:gridCol w="1867581">
                  <a:extLst>
                    <a:ext uri="{9D8B030D-6E8A-4147-A177-3AD203B41FA5}">
                      <a16:colId xmlns:a16="http://schemas.microsoft.com/office/drawing/2014/main" val="2187956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Action soutenue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Échéance pour candidater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Gestion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060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Actions de mobilité pour les étudiants et le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704 millions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11 mai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Agence nationale Erasmus+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81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Erasmus </a:t>
                      </a:r>
                      <a:r>
                        <a:rPr lang="fr-FR" sz="1600" dirty="0" err="1"/>
                        <a:t>Mundus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118 millions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26 mai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EACEA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709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Alliances/Partenariats pour l’innovation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61 millions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7 septembre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EACEA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441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Partenariats dans le domaine du 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38 millions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20 mai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EACEA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1578480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4943AE00-7AD7-40CA-811F-22A2C7376F4A}"/>
              </a:ext>
            </a:extLst>
          </p:cNvPr>
          <p:cNvSpPr txBox="1"/>
          <p:nvPr/>
        </p:nvSpPr>
        <p:spPr>
          <a:xfrm>
            <a:off x="390736" y="5292562"/>
            <a:ext cx="836252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Ces échéances sont reprises (en FR) ici: </a:t>
            </a:r>
            <a:r>
              <a:rPr lang="fr-FR" sz="1600" dirty="0">
                <a:hlinkClick r:id="rId3"/>
              </a:rPr>
              <a:t>https://agence.erasmusplus.fr/2021/03/25/erasmus-2021-2027-calendrier-des-dates-limites-des-appels-a-proposition-2021/?utm_source=Sarbacane&amp;utm_medium=email&amp;utm_campaign=Publication%20Appel%20%C3%A0%20propositions</a:t>
            </a:r>
            <a:r>
              <a:rPr lang="fr-FR" sz="1600" dirty="0"/>
              <a:t> </a:t>
            </a:r>
          </a:p>
          <a:p>
            <a:pPr>
              <a:spcAft>
                <a:spcPts val="60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974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Erasmus+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3533" y="1197571"/>
            <a:ext cx="836252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5383A8-3C3B-4C9F-8DD9-3C65F6EE12AC}"/>
              </a:ext>
            </a:extLst>
          </p:cNvPr>
          <p:cNvSpPr/>
          <p:nvPr/>
        </p:nvSpPr>
        <p:spPr>
          <a:xfrm>
            <a:off x="393533" y="1197571"/>
            <a:ext cx="8463622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u="sng" dirty="0"/>
              <a:t>Pour plus d’informations sur l’AAP 2021 d’Erasmus+: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dirty="0"/>
              <a:t>CP de la Commission: </a:t>
            </a:r>
            <a:r>
              <a:rPr lang="fr-FR" dirty="0">
                <a:hlinkClick r:id="rId3"/>
              </a:rPr>
              <a:t>https://ec.europa.eu/commission/presscorner/detail/fr/IP_21_1326</a:t>
            </a:r>
            <a:r>
              <a:rPr lang="fr-FR" dirty="0"/>
              <a:t> </a:t>
            </a:r>
          </a:p>
          <a:p>
            <a:endParaRPr lang="fr-FR" sz="800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dirty="0"/>
              <a:t>Texte du programme de travail 2021: </a:t>
            </a:r>
            <a:r>
              <a:rPr lang="fr-FR" dirty="0">
                <a:hlinkClick r:id="rId4"/>
              </a:rPr>
              <a:t>https://ec.europa.eu/programmes/erasmus-plus/sites/default/files/2021-erasmus-annual-work-programme-c2021-1939_1.pdf</a:t>
            </a:r>
            <a:endParaRPr lang="fr-FR" dirty="0"/>
          </a:p>
          <a:p>
            <a:endParaRPr lang="fr-FR" sz="800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dirty="0"/>
              <a:t>Texte de l’AAP 2021: </a:t>
            </a:r>
            <a:r>
              <a:rPr lang="fr-FR" dirty="0">
                <a:hlinkClick r:id="rId5"/>
              </a:rPr>
              <a:t>https://eur-lex.europa.eu/legal-content/FR/TXT/PDF/?uri=CELEX:C2021/103/11&amp;from=EN</a:t>
            </a:r>
            <a:r>
              <a:rPr lang="fr-FR" dirty="0"/>
              <a:t> </a:t>
            </a:r>
          </a:p>
          <a:p>
            <a:endParaRPr lang="fr-FR" sz="800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dirty="0"/>
              <a:t>Texte du Guide du programme 2021: </a:t>
            </a:r>
            <a:r>
              <a:rPr lang="fr-FR" dirty="0">
                <a:hlinkClick r:id="rId6"/>
              </a:rPr>
              <a:t>https://ec.europa.eu/programmes/erasmus-plus/programme-guide/introduction_en</a:t>
            </a:r>
            <a:r>
              <a:rPr lang="fr-FR" dirty="0"/>
              <a:t> </a:t>
            </a:r>
          </a:p>
          <a:p>
            <a:endParaRPr lang="fr-FR" sz="800" dirty="0"/>
          </a:p>
          <a:p>
            <a:pPr marL="285750" indent="-285750">
              <a:buFontTx/>
              <a:buChar char="-"/>
            </a:pPr>
            <a:r>
              <a:rPr lang="fr-FR" dirty="0"/>
              <a:t>Infos et outils mis en place par l’Agence Erasmus+ France: </a:t>
            </a:r>
            <a:r>
              <a:rPr lang="fr-FR" dirty="0">
                <a:hlinkClick r:id="rId7"/>
              </a:rPr>
              <a:t>https://agence.erasmusplus.fr/2021/03/25/publication-appel-a-propositions-erasmus-2021-infos-et-outils/?utm_source=Sarbacane&amp;utm_medium=email&amp;utm_campaign=Publication%20Appel%20%C3%A0%20propositions</a:t>
            </a:r>
            <a:r>
              <a:rPr lang="fr-FR" dirty="0"/>
              <a:t> </a:t>
            </a:r>
          </a:p>
          <a:p>
            <a:pPr>
              <a:spcAft>
                <a:spcPts val="600"/>
              </a:spcAft>
            </a:pP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0140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Horizon Europe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07975" y="1213621"/>
            <a:ext cx="79969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2000" dirty="0"/>
          </a:p>
          <a:p>
            <a:pPr marL="457200" indent="-457200">
              <a:spcAft>
                <a:spcPts val="600"/>
              </a:spcAft>
              <a:buAutoNum type="arabicParenR"/>
            </a:pPr>
            <a:endParaRPr lang="fr-FR" sz="2000" dirty="0"/>
          </a:p>
          <a:p>
            <a:pPr>
              <a:spcAft>
                <a:spcPts val="600"/>
              </a:spcAft>
            </a:pPr>
            <a:endParaRPr lang="fr-FR" sz="2000" dirty="0"/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710207"/>
              </p:ext>
            </p:extLst>
          </p:nvPr>
        </p:nvGraphicFramePr>
        <p:xfrm>
          <a:off x="0" y="1576547"/>
          <a:ext cx="9144000" cy="5273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5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1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932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Pilier 1 – Science d’excellence</a:t>
                      </a:r>
                    </a:p>
                    <a:p>
                      <a:pPr algn="ctr"/>
                      <a:r>
                        <a:rPr lang="fr-FR" sz="1600" i="1" dirty="0"/>
                        <a:t>25 Mds €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Pilier 2 – Problématiques mondiales et compétitivité industrielle européenne</a:t>
                      </a:r>
                    </a:p>
                    <a:p>
                      <a:pPr algn="ctr"/>
                      <a:r>
                        <a:rPr lang="fr-FR" sz="1600" i="1" dirty="0"/>
                        <a:t>54 Mds €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Pilier 3 – Europe innovante</a:t>
                      </a:r>
                    </a:p>
                    <a:p>
                      <a:pPr algn="ctr"/>
                      <a:r>
                        <a:rPr lang="fr-FR" sz="1600" i="1" dirty="0"/>
                        <a:t>13,4 Mds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5382">
                <a:tc>
                  <a:txBody>
                    <a:bodyPr/>
                    <a:lstStyle/>
                    <a:p>
                      <a:r>
                        <a:rPr lang="fr-FR" sz="1600" dirty="0"/>
                        <a:t>ERC/Conseil européen de la recherche</a:t>
                      </a:r>
                    </a:p>
                    <a:p>
                      <a:r>
                        <a:rPr lang="fr-FR" sz="1600" i="1" dirty="0"/>
                        <a:t>16 Mds €</a:t>
                      </a: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fr-FR" sz="1600" u="sng" dirty="0"/>
                        <a:t>6 « clusters »</a:t>
                      </a:r>
                      <a:r>
                        <a:rPr lang="fr-FR" sz="1600" dirty="0"/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aseline="0" dirty="0"/>
                        <a:t>Santé (</a:t>
                      </a:r>
                      <a:r>
                        <a:rPr lang="fr-FR" sz="1600" i="1" baseline="0" dirty="0"/>
                        <a:t>7,9 Mds €)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aseline="0" dirty="0"/>
                        <a:t>Culture, créativité et société inclusive (</a:t>
                      </a:r>
                      <a:r>
                        <a:rPr lang="fr-FR" sz="1600" i="1" baseline="0" dirty="0"/>
                        <a:t>2,3 Mds </a:t>
                      </a:r>
                      <a:r>
                        <a:rPr lang="fr-FR" sz="1600" baseline="0" dirty="0"/>
                        <a:t>€)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aseline="0" dirty="0"/>
                        <a:t>Sécurité civile pour la société (</a:t>
                      </a:r>
                      <a:r>
                        <a:rPr lang="fr-FR" sz="1600" i="1" baseline="0" dirty="0"/>
                        <a:t>1,9 Mds €</a:t>
                      </a:r>
                      <a:r>
                        <a:rPr lang="fr-FR" sz="1600" baseline="0" dirty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aseline="0" dirty="0"/>
                        <a:t>Numérique, industrie et espace (</a:t>
                      </a:r>
                      <a:r>
                        <a:rPr lang="fr-FR" sz="1600" i="1" baseline="0" dirty="0"/>
                        <a:t>15,6 Mds €</a:t>
                      </a:r>
                      <a:r>
                        <a:rPr lang="fr-FR" sz="1600" baseline="0" dirty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aseline="0" dirty="0"/>
                        <a:t>Climat, énergie et mobilité (</a:t>
                      </a:r>
                      <a:r>
                        <a:rPr lang="fr-FR" sz="1600" i="1" baseline="0" dirty="0"/>
                        <a:t>15,2 Mds €</a:t>
                      </a:r>
                      <a:r>
                        <a:rPr lang="fr-FR" sz="1600" baseline="0" dirty="0"/>
                        <a:t>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baseline="0" dirty="0"/>
                        <a:t>Alimentation, bioéconomie, ressources naturelles, agriculture et environnement (</a:t>
                      </a:r>
                      <a:r>
                        <a:rPr lang="fr-FR" sz="1600" i="1" baseline="0" dirty="0"/>
                        <a:t>9 Mds €</a:t>
                      </a:r>
                      <a:r>
                        <a:rPr lang="fr-FR" sz="1600" baseline="0" dirty="0"/>
                        <a:t>)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EIC/Conseil européen de l’innovation</a:t>
                      </a:r>
                    </a:p>
                    <a:p>
                      <a:r>
                        <a:rPr lang="fr-FR" sz="1600" i="1" dirty="0"/>
                        <a:t>10 Mds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0649">
                <a:tc>
                  <a:txBody>
                    <a:bodyPr/>
                    <a:lstStyle/>
                    <a:p>
                      <a:r>
                        <a:rPr lang="fr-FR" sz="1600" dirty="0"/>
                        <a:t>AMSC/Actions Marie S. Curie</a:t>
                      </a:r>
                    </a:p>
                    <a:p>
                      <a:r>
                        <a:rPr lang="fr-FR" sz="1600" i="1" dirty="0"/>
                        <a:t>6,4 Mds €</a:t>
                      </a: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Ecosystèmes européens de l’innovation</a:t>
                      </a:r>
                    </a:p>
                    <a:p>
                      <a:r>
                        <a:rPr lang="fr-FR" sz="1600" b="0" i="1" dirty="0"/>
                        <a:t>528 M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320">
                <a:tc>
                  <a:txBody>
                    <a:bodyPr/>
                    <a:lstStyle/>
                    <a:p>
                      <a:r>
                        <a:rPr lang="fr-FR" sz="1600" dirty="0"/>
                        <a:t>Infrastructures</a:t>
                      </a:r>
                      <a:r>
                        <a:rPr lang="fr-FR" sz="1600" baseline="0" dirty="0"/>
                        <a:t> de recherche</a:t>
                      </a:r>
                    </a:p>
                    <a:p>
                      <a:r>
                        <a:rPr lang="fr-FR" sz="1600" i="1" baseline="0" dirty="0"/>
                        <a:t>2,4 Mds €</a:t>
                      </a:r>
                      <a:endParaRPr lang="fr-FR" sz="1600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600" dirty="0"/>
                        <a:t>Centre commun de recherche (</a:t>
                      </a:r>
                      <a:r>
                        <a:rPr lang="fr-FR" sz="1600" i="1" dirty="0"/>
                        <a:t>2 Mds €</a:t>
                      </a:r>
                      <a:r>
                        <a:rPr lang="fr-FR" sz="1600" dirty="0"/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EIT/Institut</a:t>
                      </a:r>
                      <a:r>
                        <a:rPr lang="fr-FR" sz="1600" baseline="0" dirty="0"/>
                        <a:t> européen d’innovation et de technologie </a:t>
                      </a:r>
                      <a:r>
                        <a:rPr lang="fr-FR" sz="1600" i="1" baseline="0" dirty="0"/>
                        <a:t>3,1 Mds €</a:t>
                      </a:r>
                      <a:endParaRPr lang="fr-FR" sz="16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633">
                <a:tc gridSpan="4"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Elargir la participation et renforcer l’Espace Européen de la Recherche</a:t>
                      </a:r>
                    </a:p>
                    <a:p>
                      <a:pPr algn="ctr"/>
                      <a:r>
                        <a:rPr lang="fr-FR" sz="1600" b="1" i="1" dirty="0">
                          <a:solidFill>
                            <a:schemeClr val="bg1"/>
                          </a:solidFill>
                        </a:rPr>
                        <a:t>3,3 Mds €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212">
                <a:tc gridSpan="2">
                  <a:txBody>
                    <a:bodyPr/>
                    <a:lstStyle/>
                    <a:p>
                      <a:r>
                        <a:rPr lang="fr-FR" sz="1600" dirty="0"/>
                        <a:t>Elargir la participation et propager l’excellence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600" dirty="0"/>
                        <a:t>Réformer et consolider le système européen de RDI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4C95AE43-071D-41F7-9E54-836012309D1C}"/>
              </a:ext>
            </a:extLst>
          </p:cNvPr>
          <p:cNvSpPr txBox="1"/>
          <p:nvPr/>
        </p:nvSpPr>
        <p:spPr>
          <a:xfrm rot="10800000" flipV="1">
            <a:off x="393532" y="1181355"/>
            <a:ext cx="78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95,5 milliards € sur 2021-2027 répartis comme suit:  </a:t>
            </a:r>
          </a:p>
        </p:txBody>
      </p:sp>
    </p:spTree>
    <p:extLst>
      <p:ext uri="{BB962C8B-B14F-4D97-AF65-F5344CB8AC3E}">
        <p14:creationId xmlns:p14="http://schemas.microsoft.com/office/powerpoint/2010/main" val="3686533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000" dirty="0">
                <a:solidFill>
                  <a:schemeClr val="bg1"/>
                </a:solidFill>
              </a:rPr>
              <a:t>Horizon Europe – Où en est-on?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3533" y="1166794"/>
            <a:ext cx="836252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b="1" dirty="0"/>
              <a:t>Février</a:t>
            </a:r>
            <a:r>
              <a:rPr lang="fr-FR" sz="1600" dirty="0"/>
              <a:t> </a:t>
            </a:r>
            <a:r>
              <a:rPr lang="fr-FR" sz="1600" b="1" dirty="0"/>
              <a:t>2021</a:t>
            </a:r>
            <a:r>
              <a:rPr lang="fr-FR" sz="1600" dirty="0"/>
              <a:t>: Publication du </a:t>
            </a:r>
            <a:r>
              <a:rPr lang="fr-FR" sz="1600" b="1" dirty="0"/>
              <a:t>Plan stratégique 2021-2024 </a:t>
            </a:r>
            <a:r>
              <a:rPr lang="fr-FR" sz="1600" dirty="0"/>
              <a:t>d’Horizon Europe: </a:t>
            </a:r>
            <a:r>
              <a:rPr lang="fr-FR" sz="1400" u="sng" dirty="0">
                <a:hlinkClick r:id="rId3"/>
              </a:rPr>
              <a:t>https://ec.europa.eu/info/sites/info/files/research_and_innovation/funding/documents/ec_rtd_horizon-europe-strategic-plan-2021-24.pdf</a:t>
            </a:r>
            <a:r>
              <a:rPr lang="fr-FR" sz="1400" u="sng" dirty="0"/>
              <a:t> </a:t>
            </a:r>
          </a:p>
          <a:p>
            <a:endParaRPr lang="fr-FR" sz="800" u="sng" dirty="0"/>
          </a:p>
          <a:p>
            <a:pPr>
              <a:spcAft>
                <a:spcPts val="600"/>
              </a:spcAft>
            </a:pPr>
            <a:r>
              <a:rPr lang="fr-FR" sz="1600" b="1" dirty="0"/>
              <a:t>Février 2021</a:t>
            </a:r>
            <a:r>
              <a:rPr lang="fr-FR" sz="1600" dirty="0"/>
              <a:t>: Publication de la proposition législative relative aux «</a:t>
            </a:r>
            <a:r>
              <a:rPr lang="fr-FR" sz="1600" b="1" dirty="0"/>
              <a:t> partenariats institutionnalisés</a:t>
            </a:r>
            <a:r>
              <a:rPr lang="fr-FR" sz="1600" dirty="0"/>
              <a:t> » (Clean H2 Partnership; Clean Aviation; </a:t>
            </a:r>
            <a:r>
              <a:rPr lang="fr-FR" sz="1600" dirty="0" err="1"/>
              <a:t>Biobased</a:t>
            </a:r>
            <a:r>
              <a:rPr lang="fr-FR" sz="1600" dirty="0"/>
              <a:t> Industries; etc.): </a:t>
            </a:r>
            <a:r>
              <a:rPr lang="fr-FR" sz="1400" dirty="0">
                <a:hlinkClick r:id="rId4"/>
              </a:rPr>
              <a:t>https://ec.europa.eu/commission/presscorner/detail/fr/ip_21_702</a:t>
            </a:r>
            <a:r>
              <a:rPr lang="fr-FR" sz="1400" dirty="0"/>
              <a:t> </a:t>
            </a:r>
          </a:p>
          <a:p>
            <a:endParaRPr lang="fr-FR" sz="800" dirty="0"/>
          </a:p>
          <a:p>
            <a:pPr>
              <a:spcAft>
                <a:spcPts val="600"/>
              </a:spcAft>
            </a:pPr>
            <a:r>
              <a:rPr lang="fr-FR" sz="1600" b="1" dirty="0"/>
              <a:t>Février/Mars/Avril 2021</a:t>
            </a:r>
            <a:r>
              <a:rPr lang="fr-FR" sz="1600" dirty="0"/>
              <a:t>: Publication des programmes de travail et lancement des 1</a:t>
            </a:r>
            <a:r>
              <a:rPr lang="fr-FR" sz="1600" baseline="30000" dirty="0"/>
              <a:t>e</a:t>
            </a:r>
            <a:r>
              <a:rPr lang="fr-FR" sz="1600" dirty="0"/>
              <a:t> appels à projets de l’ERC et de l’EIC (1</a:t>
            </a:r>
            <a:r>
              <a:rPr lang="fr-FR" sz="1600" baseline="30000" dirty="0"/>
              <a:t>e</a:t>
            </a:r>
            <a:r>
              <a:rPr lang="fr-FR" sz="1600" dirty="0"/>
              <a:t> et 3</a:t>
            </a:r>
            <a:r>
              <a:rPr lang="fr-FR" sz="1600" baseline="30000" dirty="0"/>
              <a:t>e</a:t>
            </a:r>
            <a:r>
              <a:rPr lang="fr-FR" sz="1600" dirty="0"/>
              <a:t> piliers d’Horizon Europe)</a:t>
            </a:r>
            <a:endParaRPr lang="fr-FR" sz="1600" b="1" dirty="0"/>
          </a:p>
          <a:p>
            <a:endParaRPr lang="fr-FR" sz="800" b="1" dirty="0"/>
          </a:p>
          <a:p>
            <a:pPr>
              <a:spcAft>
                <a:spcPts val="600"/>
              </a:spcAft>
            </a:pPr>
            <a:r>
              <a:rPr lang="fr-FR" sz="1600" b="1" dirty="0"/>
              <a:t>Avril 2021</a:t>
            </a:r>
            <a:r>
              <a:rPr lang="fr-FR" sz="1600" dirty="0"/>
              <a:t>: Adoption officielle du Règlement Horizon Europe</a:t>
            </a:r>
          </a:p>
          <a:p>
            <a:endParaRPr lang="fr-FR" sz="800" dirty="0"/>
          </a:p>
          <a:p>
            <a:pPr>
              <a:spcAft>
                <a:spcPts val="600"/>
              </a:spcAft>
            </a:pPr>
            <a:r>
              <a:rPr lang="fr-FR" sz="1600" b="1" dirty="0"/>
              <a:t>Fin avril 2021</a:t>
            </a:r>
            <a:r>
              <a:rPr lang="fr-FR" sz="1600" dirty="0"/>
              <a:t>: Publication officielle de la majorité des programmes de travail 2021-2022 d’Horizon Europe (hors ERC et EIC)</a:t>
            </a:r>
          </a:p>
          <a:p>
            <a:endParaRPr lang="fr-FR" sz="800" dirty="0"/>
          </a:p>
          <a:p>
            <a:pPr>
              <a:spcAft>
                <a:spcPts val="600"/>
              </a:spcAft>
            </a:pPr>
            <a:r>
              <a:rPr lang="fr-FR" sz="1600" b="1" dirty="0"/>
              <a:t>Début mai 2021</a:t>
            </a:r>
            <a:r>
              <a:rPr lang="fr-FR" sz="1600" dirty="0"/>
              <a:t>: Lancement de la majorité des appels à projets 2021 d’Horizon Europe</a:t>
            </a:r>
          </a:p>
          <a:p>
            <a:endParaRPr lang="fr-FR" sz="800" dirty="0"/>
          </a:p>
          <a:p>
            <a:pPr>
              <a:spcAft>
                <a:spcPts val="600"/>
              </a:spcAft>
            </a:pPr>
            <a:r>
              <a:rPr lang="fr-FR" sz="1600" b="1" dirty="0"/>
              <a:t>Eté 2021</a:t>
            </a:r>
            <a:r>
              <a:rPr lang="fr-FR" sz="1600" dirty="0"/>
              <a:t>: publication du « plan de mise en œuvre » sur les </a:t>
            </a:r>
            <a:r>
              <a:rPr lang="fr-FR" sz="1600" b="1" dirty="0"/>
              <a:t>Missions</a:t>
            </a:r>
            <a:r>
              <a:rPr lang="fr-FR" sz="1600" dirty="0"/>
              <a:t> d’Horizon Europe</a:t>
            </a:r>
          </a:p>
          <a:p>
            <a:endParaRPr lang="fr-FR" sz="800" dirty="0"/>
          </a:p>
          <a:p>
            <a:pPr>
              <a:spcAft>
                <a:spcPts val="600"/>
              </a:spcAft>
            </a:pPr>
            <a:r>
              <a:rPr lang="fr-FR" sz="1600" b="1" dirty="0"/>
              <a:t>Automne 2021</a:t>
            </a:r>
            <a:r>
              <a:rPr lang="fr-FR" sz="1600" dirty="0"/>
              <a:t>: Mise à jour des programmes de travail 2021-2022 d’Horizon Europe et lancement des appels à projets dédiés aux différentes Missions </a:t>
            </a:r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652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000" dirty="0">
                <a:solidFill>
                  <a:schemeClr val="bg1"/>
                </a:solidFill>
              </a:rPr>
              <a:t>Horizon Europe - Focus ERC/EIC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3533" y="1166794"/>
            <a:ext cx="8362527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1" u="sng" dirty="0"/>
              <a:t>AAP ERC 2021</a:t>
            </a:r>
          </a:p>
          <a:p>
            <a:pPr>
              <a:spcAft>
                <a:spcPts val="600"/>
              </a:spcAft>
            </a:pPr>
            <a:r>
              <a:rPr lang="fr-FR" dirty="0"/>
              <a:t>- Programme de travail 2021: </a:t>
            </a:r>
            <a:r>
              <a:rPr lang="fr-FR" sz="1600" dirty="0">
                <a:hlinkClick r:id="rId3"/>
              </a:rPr>
              <a:t>https://ec.europa.eu/info/funding-tenders/opportunities/docs/2021-2027/horizon/wp-call/2021/wp_horizon-erc-2021_en.pdf</a:t>
            </a:r>
            <a:r>
              <a:rPr lang="fr-FR" sz="1600" dirty="0"/>
              <a:t> </a:t>
            </a:r>
          </a:p>
          <a:p>
            <a:pPr>
              <a:spcAft>
                <a:spcPts val="600"/>
              </a:spcAft>
            </a:pPr>
            <a:r>
              <a:rPr lang="fr-FR" dirty="0"/>
              <a:t>- Pour plus d’informations: </a:t>
            </a:r>
            <a:r>
              <a:rPr lang="fr-FR" sz="1600" dirty="0">
                <a:hlinkClick r:id="rId4"/>
              </a:rPr>
              <a:t>https://erc.europa.eu/</a:t>
            </a:r>
            <a:r>
              <a:rPr lang="fr-FR" sz="1600" dirty="0"/>
              <a:t> </a:t>
            </a:r>
          </a:p>
          <a:p>
            <a:pPr>
              <a:spcAft>
                <a:spcPts val="600"/>
              </a:spcAft>
            </a:pPr>
            <a:r>
              <a:rPr lang="fr-FR" dirty="0"/>
              <a:t>- Calendrier: </a:t>
            </a:r>
          </a:p>
          <a:p>
            <a:pPr>
              <a:spcAft>
                <a:spcPts val="600"/>
              </a:spcAft>
            </a:pPr>
            <a:r>
              <a:rPr lang="fr-FR" dirty="0"/>
              <a:t> </a:t>
            </a:r>
          </a:p>
          <a:p>
            <a:pPr>
              <a:spcAft>
                <a:spcPts val="600"/>
              </a:spcAft>
            </a:pPr>
            <a:endParaRPr lang="fr-FR" sz="800" dirty="0"/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6EE7A76E-2B27-436D-9FF9-DA39217EE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856761"/>
              </p:ext>
            </p:extLst>
          </p:nvPr>
        </p:nvGraphicFramePr>
        <p:xfrm>
          <a:off x="460375" y="2748925"/>
          <a:ext cx="78370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192">
                  <a:extLst>
                    <a:ext uri="{9D8B030D-6E8A-4147-A177-3AD203B41FA5}">
                      <a16:colId xmlns:a16="http://schemas.microsoft.com/office/drawing/2014/main" val="3643174555"/>
                    </a:ext>
                  </a:extLst>
                </a:gridCol>
                <a:gridCol w="1933604">
                  <a:extLst>
                    <a:ext uri="{9D8B030D-6E8A-4147-A177-3AD203B41FA5}">
                      <a16:colId xmlns:a16="http://schemas.microsoft.com/office/drawing/2014/main" val="347603604"/>
                    </a:ext>
                  </a:extLst>
                </a:gridCol>
                <a:gridCol w="2027148">
                  <a:extLst>
                    <a:ext uri="{9D8B030D-6E8A-4147-A177-3AD203B41FA5}">
                      <a16:colId xmlns:a16="http://schemas.microsoft.com/office/drawing/2014/main" val="4165971317"/>
                    </a:ext>
                  </a:extLst>
                </a:gridCol>
                <a:gridCol w="2027148">
                  <a:extLst>
                    <a:ext uri="{9D8B030D-6E8A-4147-A177-3AD203B41FA5}">
                      <a16:colId xmlns:a16="http://schemas.microsoft.com/office/drawing/2014/main" val="1773106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Titre de l’AAP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Date d’ouverture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Date de </a:t>
                      </a:r>
                      <a:r>
                        <a:rPr lang="fr-FR" sz="1600" dirty="0" err="1"/>
                        <a:t>cloture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Budget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10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/>
                        <a:t>Starting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grant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25/02/2021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24/03/2021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619 millions € (413)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595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/>
                        <a:t>Consolidator</a:t>
                      </a:r>
                      <a:r>
                        <a:rPr lang="fr-FR" sz="1600" dirty="0"/>
                        <a:t> </a:t>
                      </a:r>
                      <a:r>
                        <a:rPr lang="fr-FR" sz="1600" dirty="0" err="1"/>
                        <a:t>grant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11/02/2021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20/04/2021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633 millions € (317)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962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Advanced </a:t>
                      </a:r>
                      <a:r>
                        <a:rPr lang="fr-FR" sz="1600" dirty="0" err="1"/>
                        <a:t>grant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20/05/2021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31/08/2021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626 millions € (250)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58251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460A1055-041D-4936-92BF-2FB230520C10}"/>
              </a:ext>
            </a:extLst>
          </p:cNvPr>
          <p:cNvSpPr/>
          <p:nvPr/>
        </p:nvSpPr>
        <p:spPr>
          <a:xfrm>
            <a:off x="307974" y="4435505"/>
            <a:ext cx="844808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b="1" u="sng" dirty="0"/>
              <a:t>AAP EIC 2021</a:t>
            </a:r>
          </a:p>
          <a:p>
            <a:pPr>
              <a:spcAft>
                <a:spcPts val="600"/>
              </a:spcAft>
            </a:pPr>
            <a:r>
              <a:rPr lang="fr-FR" sz="1600" dirty="0"/>
              <a:t>- Programme de travail 2021: </a:t>
            </a:r>
            <a:r>
              <a:rPr lang="fr-FR" sz="1600" dirty="0">
                <a:hlinkClick r:id="rId5"/>
              </a:rPr>
              <a:t>https://eic.ec.europa.eu/system/files/2021-03/EIC%20Work%20Programme%202021.pdf</a:t>
            </a:r>
            <a:r>
              <a:rPr lang="fr-FR" sz="1600" dirty="0"/>
              <a:t> </a:t>
            </a:r>
          </a:p>
          <a:p>
            <a:pPr>
              <a:spcAft>
                <a:spcPts val="600"/>
              </a:spcAft>
            </a:pPr>
            <a:r>
              <a:rPr lang="fr-FR" sz="1600" dirty="0"/>
              <a:t>- Pour plus d’informations: </a:t>
            </a:r>
            <a:r>
              <a:rPr lang="fr-FR" sz="1600" dirty="0">
                <a:hlinkClick r:id="rId6"/>
              </a:rPr>
              <a:t>https://eic.ec.europa.eu/index_en</a:t>
            </a:r>
            <a:r>
              <a:rPr lang="fr-FR" sz="1600" dirty="0"/>
              <a:t> </a:t>
            </a:r>
          </a:p>
          <a:p>
            <a:pPr>
              <a:spcAft>
                <a:spcPts val="600"/>
              </a:spcAft>
            </a:pPr>
            <a:r>
              <a:rPr lang="fr-FR" sz="1600" dirty="0"/>
              <a:t>(</a:t>
            </a:r>
            <a:r>
              <a:rPr lang="fr-FR" sz="1400" dirty="0"/>
              <a:t>dont le replay de l’évènement de lancement du 19/03/2021</a:t>
            </a:r>
            <a:r>
              <a:rPr lang="fr-FR" sz="1600" dirty="0"/>
              <a:t>: </a:t>
            </a:r>
            <a:r>
              <a:rPr lang="fr-FR" sz="1400" u="sng" dirty="0">
                <a:hlinkClick r:id="rId7"/>
              </a:rPr>
              <a:t>https://ec.europa.eu/info/events/eic-applicants-day-2021-2021-mar-19_en</a:t>
            </a:r>
            <a:r>
              <a:rPr lang="fr-FR" u="sng" dirty="0"/>
              <a:t>)</a:t>
            </a:r>
            <a:endParaRPr lang="fr-FR" sz="1600" dirty="0"/>
          </a:p>
          <a:p>
            <a:pPr>
              <a:spcAft>
                <a:spcPts val="600"/>
              </a:spcAft>
            </a:pPr>
            <a:r>
              <a:rPr lang="fr-FR" sz="1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77348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513" y="1207722"/>
            <a:ext cx="8048974" cy="9322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1" dirty="0"/>
              <a:t>Bilan des activités du TENOR (14h00 – 14h15)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dirty="0"/>
              <a:t>Mise à jour du recensement des projets européens de RDI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dirty="0"/>
              <a:t>Retour sur le webinaire Horizon Europe du 5/02/2021 et ses suites: webinaires concrets + webinaires thématiques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dirty="0"/>
              <a:t>Organisation du TENOR dans les prochains mois</a:t>
            </a:r>
          </a:p>
          <a:p>
            <a:pPr algn="just"/>
            <a:endParaRPr lang="fr-FR" sz="8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1" dirty="0"/>
              <a:t>Actualité des programmes (14h15 – 15h00)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AAP Green Deal d’Horizon 2020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Point sur le renforcement des agences exécutives européenne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Programmes sectoriels européens: Erasmus+; Horizon Europe; Digital Europe; EU4Health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FR" dirty="0"/>
              <a:t>Coopération territoriale européenne/Interreg</a:t>
            </a:r>
          </a:p>
          <a:p>
            <a:pPr lvl="1" algn="just"/>
            <a:endParaRPr lang="fr-FR" sz="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1" dirty="0"/>
              <a:t>Présentation du projet </a:t>
            </a:r>
            <a:r>
              <a:rPr lang="fr-FR" b="1" dirty="0" err="1"/>
              <a:t>WINNINGNormandy</a:t>
            </a:r>
            <a:r>
              <a:rPr lang="fr-FR" b="1" dirty="0"/>
              <a:t>/MSCA COFUND 2020 (15h00 – 15h30)</a:t>
            </a:r>
            <a:endParaRPr lang="fr-FR" dirty="0"/>
          </a:p>
          <a:p>
            <a:pPr lvl="1" algn="just"/>
            <a:endParaRPr lang="fr-FR" sz="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b="1" dirty="0"/>
              <a:t>Présentation des activités de la cellule Europe de l’Université de Rouen Normandie (15h30 – 16h00)</a:t>
            </a:r>
          </a:p>
          <a:p>
            <a:pPr algn="just"/>
            <a:endParaRPr lang="fr-FR" sz="8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/>
          </a:p>
          <a:p>
            <a:pPr lvl="0"/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algn="just"/>
            <a:endParaRPr lang="fr-FR" sz="2000" dirty="0"/>
          </a:p>
          <a:p>
            <a:pPr algn="just"/>
            <a:endParaRPr lang="fr-FR" sz="2800" u="sng" dirty="0"/>
          </a:p>
          <a:p>
            <a:r>
              <a:rPr lang="fr-FR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>
              <a:lnSpc>
                <a:spcPct val="120000"/>
              </a:lnSpc>
            </a:pPr>
            <a:endParaRPr lang="fr-FR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endParaRPr lang="fr-FR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endParaRPr lang="fr-FR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endParaRPr lang="fr-FR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endParaRPr lang="fr-FR" sz="2000" dirty="0">
              <a:solidFill>
                <a:srgbClr val="7F7F7F"/>
              </a:solidFill>
              <a:latin typeface="Arial"/>
              <a:cs typeface="Arial"/>
            </a:endParaRPr>
          </a:p>
          <a:p>
            <a:pPr marL="800100" lvl="1" indent="-342900" algn="just">
              <a:lnSpc>
                <a:spcPct val="120000"/>
              </a:lnSpc>
              <a:buFont typeface="Arial" pitchFamily="34" charset="0"/>
              <a:buChar char="•"/>
            </a:pPr>
            <a:endParaRPr lang="fr-FR"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3532" y="647032"/>
            <a:ext cx="836252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spc="200" dirty="0">
                <a:solidFill>
                  <a:schemeClr val="bg1"/>
                </a:solidFill>
                <a:latin typeface="Arial"/>
                <a:cs typeface="Arial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08246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000" dirty="0">
                <a:solidFill>
                  <a:schemeClr val="bg1"/>
                </a:solidFill>
              </a:rPr>
              <a:t>Horizon Europe - Focus EIC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87940" y="1166794"/>
            <a:ext cx="836252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 </a:t>
            </a:r>
          </a:p>
          <a:p>
            <a:pPr>
              <a:spcAft>
                <a:spcPts val="600"/>
              </a:spcAft>
            </a:pPr>
            <a:endParaRPr lang="fr-FR" sz="800" dirty="0"/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-2012590" y="421072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6EE7A76E-2B27-436D-9FF9-DA39217EE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314905"/>
              </p:ext>
            </p:extLst>
          </p:nvPr>
        </p:nvGraphicFramePr>
        <p:xfrm>
          <a:off x="387940" y="1166793"/>
          <a:ext cx="8362527" cy="556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911">
                  <a:extLst>
                    <a:ext uri="{9D8B030D-6E8A-4147-A177-3AD203B41FA5}">
                      <a16:colId xmlns:a16="http://schemas.microsoft.com/office/drawing/2014/main" val="3643174555"/>
                    </a:ext>
                  </a:extLst>
                </a:gridCol>
                <a:gridCol w="1289472">
                  <a:extLst>
                    <a:ext uri="{9D8B030D-6E8A-4147-A177-3AD203B41FA5}">
                      <a16:colId xmlns:a16="http://schemas.microsoft.com/office/drawing/2014/main" val="347603604"/>
                    </a:ext>
                  </a:extLst>
                </a:gridCol>
                <a:gridCol w="1228337">
                  <a:extLst>
                    <a:ext uri="{9D8B030D-6E8A-4147-A177-3AD203B41FA5}">
                      <a16:colId xmlns:a16="http://schemas.microsoft.com/office/drawing/2014/main" val="4165971317"/>
                    </a:ext>
                  </a:extLst>
                </a:gridCol>
                <a:gridCol w="1329179">
                  <a:extLst>
                    <a:ext uri="{9D8B030D-6E8A-4147-A177-3AD203B41FA5}">
                      <a16:colId xmlns:a16="http://schemas.microsoft.com/office/drawing/2014/main" val="1773106500"/>
                    </a:ext>
                  </a:extLst>
                </a:gridCol>
                <a:gridCol w="3320628">
                  <a:extLst>
                    <a:ext uri="{9D8B030D-6E8A-4147-A177-3AD203B41FA5}">
                      <a16:colId xmlns:a16="http://schemas.microsoft.com/office/drawing/2014/main" val="3670159869"/>
                    </a:ext>
                  </a:extLst>
                </a:gridCol>
              </a:tblGrid>
              <a:tr h="643153">
                <a:tc>
                  <a:txBody>
                    <a:bodyPr/>
                    <a:lstStyle/>
                    <a:p>
                      <a:r>
                        <a:rPr lang="fr-FR" sz="1500" dirty="0"/>
                        <a:t>Titre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Date d’ouverture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Date de clôture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 err="1"/>
                        <a:t>Budgt</a:t>
                      </a:r>
                      <a:endParaRPr lang="fr-FR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500" dirty="0"/>
                        <a:t>Thématiques des AAP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103983"/>
                  </a:ext>
                </a:extLst>
              </a:tr>
              <a:tr h="484665">
                <a:tc>
                  <a:txBody>
                    <a:bodyPr/>
                    <a:lstStyle/>
                    <a:p>
                      <a:r>
                        <a:rPr lang="fr-FR" sz="1400" b="1" dirty="0"/>
                        <a:t>EIC </a:t>
                      </a:r>
                      <a:r>
                        <a:rPr lang="fr-FR" sz="1400" b="1" dirty="0" err="1"/>
                        <a:t>Pathfinder</a:t>
                      </a:r>
                      <a:r>
                        <a:rPr lang="fr-FR" sz="1400" b="1" dirty="0"/>
                        <a:t>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08/04/2021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>
                          <a:highlight>
                            <a:srgbClr val="FFFF00"/>
                          </a:highlight>
                        </a:rPr>
                        <a:t>19/05/2021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168 millions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Pas de thématique fléchée/Bottom-up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595815"/>
                  </a:ext>
                </a:extLst>
              </a:tr>
              <a:tr h="808938">
                <a:tc>
                  <a:txBody>
                    <a:bodyPr/>
                    <a:lstStyle/>
                    <a:p>
                      <a:r>
                        <a:rPr lang="fr-FR" sz="1400" b="1" dirty="0"/>
                        <a:t>EIC </a:t>
                      </a:r>
                      <a:r>
                        <a:rPr lang="fr-FR" sz="1400" b="1" dirty="0" err="1"/>
                        <a:t>Pathfinder</a:t>
                      </a:r>
                      <a:r>
                        <a:rPr lang="fr-FR" sz="1400" b="1" dirty="0"/>
                        <a:t> Challenges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15/06/2021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27/10/2021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132 millions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Awareness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inside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Tools to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stimulate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brain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tissue </a:t>
                      </a:r>
                    </a:p>
                    <a:p>
                      <a:pPr lvl="0"/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Emerging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technologies in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Cell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Gene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therapy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Novel routes to green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hydrogen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production </a:t>
                      </a:r>
                    </a:p>
                    <a:p>
                      <a:pPr lvl="0"/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Engineered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Living Materials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962398"/>
                  </a:ext>
                </a:extLst>
              </a:tr>
              <a:tr h="564675">
                <a:tc>
                  <a:txBody>
                    <a:bodyPr/>
                    <a:lstStyle/>
                    <a:p>
                      <a:r>
                        <a:rPr lang="fr-FR" sz="1400" b="1" dirty="0"/>
                        <a:t>EIC Transition Open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15/04/2021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22/09/2021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59,6 millions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Pas de thématique fléchée/Bottom-up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582512"/>
                  </a:ext>
                </a:extLst>
              </a:tr>
              <a:tr h="518004">
                <a:tc>
                  <a:txBody>
                    <a:bodyPr/>
                    <a:lstStyle/>
                    <a:p>
                      <a:r>
                        <a:rPr lang="fr-FR" sz="1400" b="1" dirty="0"/>
                        <a:t>EIC Transition Challenges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15/04/2021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22/09/2021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40,5 millions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Energy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harvesting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technologies </a:t>
                      </a:r>
                    </a:p>
                    <a:p>
                      <a:pPr lvl="0"/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Medical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Devices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: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487561"/>
                  </a:ext>
                </a:extLst>
              </a:tr>
              <a:tr h="584369">
                <a:tc>
                  <a:txBody>
                    <a:bodyPr/>
                    <a:lstStyle/>
                    <a:p>
                      <a:r>
                        <a:rPr lang="fr-FR" sz="1400" b="1" dirty="0"/>
                        <a:t>EIC Accelerator Open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08/04/2021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highlight>
                            <a:srgbClr val="FFFF00"/>
                          </a:highlight>
                        </a:rPr>
                        <a:t>09/06/2021</a:t>
                      </a:r>
                    </a:p>
                    <a:p>
                      <a:r>
                        <a:rPr lang="fr-FR" sz="1400" dirty="0"/>
                        <a:t>06/10/2021</a:t>
                      </a:r>
                    </a:p>
                    <a:p>
                      <a:r>
                        <a:rPr lang="fr-FR" sz="1400" dirty="0"/>
                        <a:t>(</a:t>
                      </a:r>
                      <a:r>
                        <a:rPr lang="fr-FR" sz="1400" dirty="0" err="1"/>
                        <a:t>cut</a:t>
                      </a:r>
                      <a:r>
                        <a:rPr lang="fr-FR" sz="1400" dirty="0"/>
                        <a:t>-off dates)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592,5 millions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Pas de thématique fléchée/Bottom-up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939469"/>
                  </a:ext>
                </a:extLst>
              </a:tr>
              <a:tr h="518004">
                <a:tc>
                  <a:txBody>
                    <a:bodyPr/>
                    <a:lstStyle/>
                    <a:p>
                      <a:r>
                        <a:rPr lang="fr-FR" sz="1400" b="1" dirty="0"/>
                        <a:t>EIC Accelerator Challenges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08/04/2021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highlight>
                            <a:srgbClr val="FFFF00"/>
                          </a:highlight>
                        </a:rPr>
                        <a:t>09/06/2021</a:t>
                      </a:r>
                    </a:p>
                    <a:p>
                      <a:r>
                        <a:rPr lang="fr-FR" sz="1400" dirty="0"/>
                        <a:t>06/10/2021</a:t>
                      </a:r>
                    </a:p>
                    <a:p>
                      <a:r>
                        <a:rPr lang="fr-FR" sz="1400" dirty="0"/>
                        <a:t>(</a:t>
                      </a:r>
                      <a:r>
                        <a:rPr lang="fr-FR" sz="1400" dirty="0" err="1"/>
                        <a:t>cu</a:t>
                      </a:r>
                      <a:r>
                        <a:rPr lang="fr-FR" sz="1400" dirty="0"/>
                        <a:t>-off dates)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496 millions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Strategic Digital and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Technologies </a:t>
                      </a:r>
                    </a:p>
                    <a:p>
                      <a:pPr lvl="0"/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Green Deal innovations for the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Economic</a:t>
                      </a:r>
                      <a:r>
                        <a:rPr lang="fr-FR" sz="13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3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Recovery</a:t>
                      </a:r>
                      <a:endParaRPr lang="fr-FR" sz="13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636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258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000" dirty="0">
                <a:solidFill>
                  <a:schemeClr val="bg1"/>
                </a:solidFill>
              </a:rPr>
              <a:t>Horizon Europe – Autres ressources utiles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3533" y="1166794"/>
            <a:ext cx="836252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u="sng" dirty="0"/>
              <a:t>Sites</a:t>
            </a:r>
          </a:p>
          <a:p>
            <a:r>
              <a:rPr lang="fr-FR" sz="1600" dirty="0"/>
              <a:t>- Portail français dédié à Horizon Europe: </a:t>
            </a:r>
            <a:r>
              <a:rPr lang="fr-FR" sz="1600" dirty="0">
                <a:hlinkClick r:id="rId3"/>
              </a:rPr>
              <a:t>https://www.horizon-europe.gouv.fr/</a:t>
            </a:r>
            <a:endParaRPr lang="fr-FR" sz="1600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400" dirty="0"/>
              <a:t>Lancement du réseau des « Relais Horizon Europe »: </a:t>
            </a:r>
            <a:r>
              <a:rPr lang="fr-FR" sz="1400" dirty="0">
                <a:hlinkClick r:id="rId4"/>
              </a:rPr>
              <a:t>https://www.horizon-europe.gouv.fr/relais-horizon-europe</a:t>
            </a:r>
            <a:r>
              <a:rPr lang="fr-FR" sz="1400" dirty="0"/>
              <a:t> </a:t>
            </a:r>
          </a:p>
          <a:p>
            <a:pPr>
              <a:spcAft>
                <a:spcPts val="600"/>
              </a:spcAft>
            </a:pPr>
            <a:r>
              <a:rPr lang="fr-FR" sz="1600" dirty="0"/>
              <a:t>- Portail européen dédié à Horizon Europe: </a:t>
            </a:r>
            <a:r>
              <a:rPr lang="fr-FR" sz="1600" dirty="0">
                <a:hlinkClick r:id="rId5"/>
              </a:rPr>
              <a:t>https://ec.europa.eu/info/horizon-europe_en</a:t>
            </a:r>
            <a:r>
              <a:rPr lang="fr-FR" sz="1600" dirty="0"/>
              <a:t>    </a:t>
            </a:r>
          </a:p>
          <a:p>
            <a:pPr>
              <a:spcAft>
                <a:spcPts val="600"/>
              </a:spcAft>
            </a:pPr>
            <a:r>
              <a:rPr lang="fr-FR" sz="1600" dirty="0"/>
              <a:t>- Portail </a:t>
            </a:r>
            <a:r>
              <a:rPr lang="fr-FR" sz="1600" dirty="0" err="1"/>
              <a:t>Funding</a:t>
            </a:r>
            <a:r>
              <a:rPr lang="fr-FR" sz="1600" dirty="0"/>
              <a:t> &amp; Tender européen: </a:t>
            </a:r>
            <a:r>
              <a:rPr lang="fr-FR" sz="1600" dirty="0">
                <a:hlinkClick r:id="rId6"/>
              </a:rPr>
              <a:t>https://ec.europa.eu/info/funding-tenders/opportunities/portal/screen/programmes/horizon</a:t>
            </a:r>
            <a:r>
              <a:rPr lang="fr-FR" sz="1600" dirty="0"/>
              <a:t> </a:t>
            </a:r>
          </a:p>
          <a:p>
            <a:pPr>
              <a:spcAft>
                <a:spcPts val="600"/>
              </a:spcAft>
            </a:pPr>
            <a:r>
              <a:rPr lang="fr-FR" sz="1600" dirty="0"/>
              <a:t>- Page Vikings du TENOR: programmes de travail; présentations; notes; etc. </a:t>
            </a:r>
          </a:p>
          <a:p>
            <a:endParaRPr lang="fr-FR" sz="8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u="sng" dirty="0"/>
              <a:t>Evènements</a:t>
            </a:r>
            <a:r>
              <a:rPr lang="fr-FR" b="1" dirty="0"/>
              <a:t> (liste non exhaustive)</a:t>
            </a:r>
          </a:p>
          <a:p>
            <a:pPr>
              <a:spcAft>
                <a:spcPts val="600"/>
              </a:spcAft>
            </a:pPr>
            <a:r>
              <a:rPr lang="fr-FR" sz="1600" dirty="0"/>
              <a:t>- 5 février 2021: Webinaire normand sur Horizon Europe: </a:t>
            </a:r>
            <a:r>
              <a:rPr lang="fr-FR" sz="1600" dirty="0">
                <a:hlinkClick r:id="rId7"/>
              </a:rPr>
              <a:t>https://www.europe-en-normandie.eu/article/evenement-regional-de-lancement-dhorizon-europe-le-replay-disponible</a:t>
            </a:r>
            <a:r>
              <a:rPr lang="fr-FR" sz="1600" dirty="0"/>
              <a:t> </a:t>
            </a:r>
          </a:p>
          <a:p>
            <a:pPr>
              <a:spcAft>
                <a:spcPts val="600"/>
              </a:spcAft>
            </a:pPr>
            <a:r>
              <a:rPr lang="fr-FR" sz="1600" dirty="0"/>
              <a:t>- 19 mars 2021: Journée pour les futurs candidats à l’EIC (replay disponible ici: </a:t>
            </a:r>
            <a:r>
              <a:rPr lang="fr-FR" sz="1600" u="sng" dirty="0">
                <a:hlinkClick r:id="rId8"/>
              </a:rPr>
              <a:t>https://ec.europa.eu/info/events/eic-applicants-day-2021-2021-mar-19_en</a:t>
            </a:r>
            <a:r>
              <a:rPr lang="fr-FR" sz="1600" u="sng" dirty="0"/>
              <a:t>)</a:t>
            </a:r>
          </a:p>
          <a:p>
            <a:pPr>
              <a:spcAft>
                <a:spcPts val="600"/>
              </a:spcAft>
            </a:pPr>
            <a:r>
              <a:rPr lang="fr-FR" sz="1600" dirty="0"/>
              <a:t>- 24 mars 2021: How to </a:t>
            </a:r>
            <a:r>
              <a:rPr lang="fr-FR" sz="1600" dirty="0" err="1"/>
              <a:t>prepare</a:t>
            </a:r>
            <a:r>
              <a:rPr lang="fr-FR" sz="1600" dirty="0"/>
              <a:t> a </a:t>
            </a:r>
            <a:r>
              <a:rPr lang="fr-FR" sz="1600" dirty="0" err="1"/>
              <a:t>successfull</a:t>
            </a:r>
            <a:r>
              <a:rPr lang="fr-FR" sz="1600" dirty="0"/>
              <a:t> </a:t>
            </a:r>
            <a:r>
              <a:rPr lang="fr-FR" sz="1600" dirty="0" err="1"/>
              <a:t>proposal</a:t>
            </a:r>
            <a:r>
              <a:rPr lang="fr-FR" sz="1600" dirty="0"/>
              <a:t> in Horizon Europe: </a:t>
            </a:r>
            <a:r>
              <a:rPr lang="fr-FR" sz="1600" u="sng" dirty="0">
                <a:hlinkClick r:id="rId9"/>
              </a:rPr>
              <a:t>https://ec.europa.eu/research/participants/docs/h2020-funding-guide/other/event210324.htm</a:t>
            </a:r>
            <a:r>
              <a:rPr lang="fr-FR" sz="1600" u="sng" dirty="0"/>
              <a:t> </a:t>
            </a:r>
          </a:p>
          <a:p>
            <a:pPr>
              <a:spcAft>
                <a:spcPts val="600"/>
              </a:spcAft>
            </a:pPr>
            <a:r>
              <a:rPr lang="fr-FR" sz="1600"/>
              <a:t>- </a:t>
            </a:r>
            <a:r>
              <a:rPr lang="fr-FR" sz="1600" dirty="0"/>
              <a:t>30 mars 2021: Webinaire « Comment trouver des partenaires européens »: </a:t>
            </a:r>
            <a:r>
              <a:rPr lang="fr-FR" sz="1600" dirty="0">
                <a:hlinkClick r:id="rId10"/>
              </a:rPr>
              <a:t>https://www.europe-en-normandie.eu/article/horizon-europecomment-trouver-des-partenaires-europeens</a:t>
            </a:r>
            <a:r>
              <a:rPr lang="fr-FR" sz="1600" dirty="0"/>
              <a:t>  </a:t>
            </a:r>
          </a:p>
          <a:p>
            <a:pPr>
              <a:spcAft>
                <a:spcPts val="600"/>
              </a:spcAft>
            </a:pPr>
            <a:r>
              <a:rPr lang="fr-FR" sz="1600" dirty="0"/>
              <a:t>- 23 &amp; 24 juin 2021: Journées européennes de la Recherche et de l’Innovation: </a:t>
            </a:r>
            <a:r>
              <a:rPr lang="fr-FR" sz="1600" dirty="0">
                <a:hlinkClick r:id="rId11"/>
              </a:rPr>
              <a:t>https://research-innovation-days.ec.europa.eu/</a:t>
            </a:r>
            <a:r>
              <a:rPr lang="fr-FR" sz="1600" dirty="0"/>
              <a:t> </a:t>
            </a:r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sz="800" dirty="0"/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978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000" dirty="0">
                <a:solidFill>
                  <a:schemeClr val="bg1"/>
                </a:solidFill>
              </a:rPr>
              <a:t>Digital Europe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3533" y="1166794"/>
            <a:ext cx="836252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/>
              <a:t>7,5 milliards € répartis comme suit:</a:t>
            </a:r>
          </a:p>
          <a:p>
            <a:pPr>
              <a:spcAft>
                <a:spcPts val="600"/>
              </a:spcAft>
            </a:pPr>
            <a:endParaRPr lang="fr-FR" dirty="0"/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84AE2506-ABB3-4D39-BEC6-AC7C99341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783053"/>
              </p:ext>
            </p:extLst>
          </p:nvPr>
        </p:nvGraphicFramePr>
        <p:xfrm>
          <a:off x="387940" y="1500746"/>
          <a:ext cx="836252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722">
                  <a:extLst>
                    <a:ext uri="{9D8B030D-6E8A-4147-A177-3AD203B41FA5}">
                      <a16:colId xmlns:a16="http://schemas.microsoft.com/office/drawing/2014/main" val="1447346262"/>
                    </a:ext>
                  </a:extLst>
                </a:gridCol>
                <a:gridCol w="1536288">
                  <a:extLst>
                    <a:ext uri="{9D8B030D-6E8A-4147-A177-3AD203B41FA5}">
                      <a16:colId xmlns:a16="http://schemas.microsoft.com/office/drawing/2014/main" val="3891606057"/>
                    </a:ext>
                  </a:extLst>
                </a:gridCol>
                <a:gridCol w="1480181">
                  <a:extLst>
                    <a:ext uri="{9D8B030D-6E8A-4147-A177-3AD203B41FA5}">
                      <a16:colId xmlns:a16="http://schemas.microsoft.com/office/drawing/2014/main" val="3704493696"/>
                    </a:ext>
                  </a:extLst>
                </a:gridCol>
                <a:gridCol w="2028497">
                  <a:extLst>
                    <a:ext uri="{9D8B030D-6E8A-4147-A177-3AD203B41FA5}">
                      <a16:colId xmlns:a16="http://schemas.microsoft.com/office/drawing/2014/main" val="2290904191"/>
                    </a:ext>
                  </a:extLst>
                </a:gridCol>
                <a:gridCol w="1508837">
                  <a:extLst>
                    <a:ext uri="{9D8B030D-6E8A-4147-A177-3AD203B41FA5}">
                      <a16:colId xmlns:a16="http://schemas.microsoft.com/office/drawing/2014/main" val="1584498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/>
                        <a:t>High-performance </a:t>
                      </a:r>
                      <a:r>
                        <a:rPr lang="fr-FR" sz="1600" dirty="0" err="1"/>
                        <a:t>computing</a:t>
                      </a:r>
                      <a:endParaRPr lang="fr-FR" sz="1600" dirty="0"/>
                    </a:p>
                    <a:p>
                      <a:r>
                        <a:rPr lang="fr-FR" sz="1600" b="0" i="1" dirty="0"/>
                        <a:t>2,2 milliards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Cybersecurity</a:t>
                      </a:r>
                      <a:r>
                        <a:rPr lang="fr-FR" sz="1600" dirty="0"/>
                        <a:t> </a:t>
                      </a:r>
                    </a:p>
                    <a:p>
                      <a:r>
                        <a:rPr lang="fr-FR" sz="1600" b="0" i="1" dirty="0"/>
                        <a:t>1,6 milliards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AI, Cloud, Data</a:t>
                      </a:r>
                    </a:p>
                    <a:p>
                      <a:r>
                        <a:rPr lang="fr-FR" sz="1600" b="0" i="1" dirty="0"/>
                        <a:t>2,06 milliards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Compétences numériques avancées</a:t>
                      </a:r>
                    </a:p>
                    <a:p>
                      <a:r>
                        <a:rPr lang="fr-FR" sz="1600" b="0" i="1" dirty="0"/>
                        <a:t>577 millions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Déploiements (dont DIH)</a:t>
                      </a:r>
                    </a:p>
                    <a:p>
                      <a:r>
                        <a:rPr lang="fr-FR" sz="1600" b="0" i="1" dirty="0"/>
                        <a:t>1,07 milliards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403074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2F51A539-7578-403A-9D2B-0453915FC5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70"/>
          <a:stretch/>
        </p:blipFill>
        <p:spPr>
          <a:xfrm>
            <a:off x="-2798" y="2354802"/>
            <a:ext cx="9144000" cy="4446070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692A327D-76C2-44F1-A12C-53556201E9DE}"/>
              </a:ext>
            </a:extLst>
          </p:cNvPr>
          <p:cNvSpPr/>
          <p:nvPr/>
        </p:nvSpPr>
        <p:spPr>
          <a:xfrm>
            <a:off x="612775" y="5433848"/>
            <a:ext cx="3212991" cy="959015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589F001-EA85-4D6B-8108-A9202CAAF810}"/>
              </a:ext>
            </a:extLst>
          </p:cNvPr>
          <p:cNvSpPr/>
          <p:nvPr/>
        </p:nvSpPr>
        <p:spPr>
          <a:xfrm>
            <a:off x="5980386" y="2657658"/>
            <a:ext cx="3058511" cy="1094535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19819E2-EA67-44ED-A0F0-DC45C5422027}"/>
              </a:ext>
            </a:extLst>
          </p:cNvPr>
          <p:cNvSpPr/>
          <p:nvPr/>
        </p:nvSpPr>
        <p:spPr>
          <a:xfrm>
            <a:off x="5849007" y="4216926"/>
            <a:ext cx="3058511" cy="1284735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154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000" dirty="0">
                <a:solidFill>
                  <a:schemeClr val="bg1"/>
                </a:solidFill>
              </a:rPr>
              <a:t>Digital Europe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3533" y="1166794"/>
            <a:ext cx="83625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800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F93684-8D7A-4563-923F-32D830C0F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56" y="1266836"/>
            <a:ext cx="8329194" cy="491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30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000" dirty="0">
                <a:solidFill>
                  <a:schemeClr val="bg1"/>
                </a:solidFill>
              </a:rPr>
              <a:t>Digital Europe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3533" y="1166794"/>
            <a:ext cx="83625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fr-FR" sz="800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8B80588-FA9D-4DD7-A3F2-FF5F2BF59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269520"/>
            <a:ext cx="8252905" cy="487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29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000" dirty="0">
                <a:solidFill>
                  <a:schemeClr val="bg1"/>
                </a:solidFill>
              </a:rPr>
              <a:t>EU4Health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3533" y="1166794"/>
            <a:ext cx="8362527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u="sng" dirty="0"/>
              <a:t>Budget 2021-2027</a:t>
            </a:r>
            <a:r>
              <a:rPr lang="fr-FR" dirty="0"/>
              <a:t>: 5,1 milliards €</a:t>
            </a:r>
          </a:p>
          <a:p>
            <a:endParaRPr lang="fr-FR" sz="800" dirty="0"/>
          </a:p>
          <a:p>
            <a:pPr>
              <a:spcAft>
                <a:spcPts val="600"/>
              </a:spcAft>
            </a:pPr>
            <a:r>
              <a:rPr lang="fr-FR" u="sng" dirty="0"/>
              <a:t>Objectif</a:t>
            </a:r>
            <a:r>
              <a:rPr lang="fr-FR" dirty="0"/>
              <a:t>: Renforcer la résilience des systèmes de santé en Europe et promouvoir l’innovation dans ce secteur</a:t>
            </a:r>
          </a:p>
          <a:p>
            <a:endParaRPr lang="fr-FR" sz="800" dirty="0"/>
          </a:p>
          <a:p>
            <a:pPr>
              <a:spcAft>
                <a:spcPts val="600"/>
              </a:spcAft>
            </a:pPr>
            <a:r>
              <a:rPr lang="fr-FR" b="1" u="sng" dirty="0"/>
              <a:t>26 mars 2021: Entrée en vigueur du programme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dirty="0">
                <a:hlinkClick r:id="rId3"/>
              </a:rPr>
              <a:t>https://ec.europa.eu/commission/presscorner/detail/fr/ip_21_1344</a:t>
            </a:r>
            <a:r>
              <a:rPr lang="fr-FR" dirty="0"/>
              <a:t> </a:t>
            </a:r>
          </a:p>
          <a:p>
            <a:endParaRPr lang="fr-FR" sz="800" dirty="0"/>
          </a:p>
          <a:p>
            <a:pPr>
              <a:spcAft>
                <a:spcPts val="600"/>
              </a:spcAft>
            </a:pPr>
            <a:r>
              <a:rPr lang="fr-FR" u="sng" dirty="0"/>
              <a:t>Prochaines étapes</a:t>
            </a:r>
            <a:r>
              <a:rPr lang="fr-FR" dirty="0"/>
              <a:t>:</a:t>
            </a:r>
          </a:p>
          <a:p>
            <a:pPr>
              <a:spcAft>
                <a:spcPts val="600"/>
              </a:spcAft>
            </a:pPr>
            <a:r>
              <a:rPr lang="fr-FR" dirty="0"/>
              <a:t>- </a:t>
            </a:r>
            <a:r>
              <a:rPr lang="fr-FR" b="1" dirty="0"/>
              <a:t>Mai 2021</a:t>
            </a:r>
            <a:r>
              <a:rPr lang="fr-FR" dirty="0"/>
              <a:t>: Adoption du programme de travail 2021 d’EU4Health et lancement des premiers appels à projets</a:t>
            </a:r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r>
              <a:rPr lang="fr-FR" b="1" dirty="0"/>
              <a:t>NB</a:t>
            </a:r>
            <a:r>
              <a:rPr lang="fr-FR" dirty="0"/>
              <a:t>: EU4Health sera mis en œuvre par la nouvelle agence exécutive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Health</a:t>
            </a:r>
            <a:r>
              <a:rPr lang="fr-FR" dirty="0"/>
              <a:t> &amp; Digital </a:t>
            </a:r>
            <a:r>
              <a:rPr lang="fr-FR" dirty="0" err="1"/>
              <a:t>Executive</a:t>
            </a:r>
            <a:r>
              <a:rPr lang="fr-FR" dirty="0"/>
              <a:t> Agency</a:t>
            </a:r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236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5"/>
            <a:ext cx="8362528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La CTE dans le cadre de la programmation post 2020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67360" y="1197571"/>
            <a:ext cx="8288697" cy="941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7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700" b="1" dirty="0"/>
          </a:p>
          <a:p>
            <a:pPr>
              <a:spcAft>
                <a:spcPts val="600"/>
              </a:spcAft>
            </a:pPr>
            <a:r>
              <a:rPr lang="fr-FR" sz="1600" b="1" u="sng" dirty="0"/>
              <a:t>Actualités UE</a:t>
            </a:r>
          </a:p>
          <a:p>
            <a:pPr>
              <a:spcAft>
                <a:spcPts val="600"/>
              </a:spcAft>
            </a:pPr>
            <a:r>
              <a:rPr lang="fr-FR" sz="1600" b="1" dirty="0"/>
              <a:t>Règlements (FEDER, FSE+, CTE) à confirmer par le Parlement Européen en juin</a:t>
            </a:r>
          </a:p>
          <a:p>
            <a:pPr>
              <a:spcAft>
                <a:spcPts val="600"/>
              </a:spcAft>
            </a:pPr>
            <a:r>
              <a:rPr lang="fr-FR" sz="1600" b="1" dirty="0"/>
              <a:t>Enveloppe CTE : </a:t>
            </a:r>
            <a:r>
              <a:rPr lang="fr-FR" sz="1600" dirty="0"/>
              <a:t>8,05 milliards € de budget total, dont 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5,8 milliards € pour le volet A (transfrontalier) = 72,1%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1,47 milliards € pour le volet B (</a:t>
            </a:r>
            <a:r>
              <a:rPr lang="fr-FR" sz="1600" dirty="0" err="1"/>
              <a:t>transational</a:t>
            </a:r>
            <a:r>
              <a:rPr lang="fr-FR" sz="1600" dirty="0"/>
              <a:t>) = 18,3%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0, 49 milliards € pour le volet C (</a:t>
            </a:r>
            <a:r>
              <a:rPr lang="fr-FR" sz="1600" dirty="0" err="1"/>
              <a:t>interregional</a:t>
            </a:r>
            <a:r>
              <a:rPr lang="fr-FR" sz="1600" dirty="0"/>
              <a:t>) = 6,1%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0,28 milliards € pour le volet D (RUP) = 3,5%</a:t>
            </a:r>
          </a:p>
          <a:p>
            <a:pPr>
              <a:spcAft>
                <a:spcPts val="600"/>
              </a:spcAft>
            </a:pPr>
            <a:r>
              <a:rPr lang="fr-FR" sz="1600" b="1" dirty="0"/>
              <a:t>Taux : 80% max</a:t>
            </a:r>
            <a:r>
              <a:rPr lang="fr-FR" sz="1600" dirty="0"/>
              <a:t> (hors RUP)  -  </a:t>
            </a:r>
            <a:r>
              <a:rPr lang="fr-FR" sz="1600" b="1" dirty="0"/>
              <a:t>Concentration thématique - </a:t>
            </a:r>
            <a:r>
              <a:rPr lang="fr-FR" sz="1600" dirty="0"/>
              <a:t>Obligatoire : </a:t>
            </a:r>
          </a:p>
          <a:p>
            <a:pPr>
              <a:spcAft>
                <a:spcPts val="600"/>
              </a:spcAft>
            </a:pPr>
            <a:r>
              <a:rPr lang="fr-FR" sz="1600" dirty="0"/>
              <a:t>•	</a:t>
            </a:r>
            <a:r>
              <a:rPr lang="fr-FR" sz="1600" b="1" dirty="0"/>
              <a:t>60 % sur Objectif Prioritaire 2  (Europe plus verte)</a:t>
            </a:r>
            <a:r>
              <a:rPr lang="fr-FR" sz="1600" dirty="0"/>
              <a:t> + 2 autres OP (et OP4 Europe plus sociale pour les volet A terrestres) sauf volet C</a:t>
            </a:r>
          </a:p>
          <a:p>
            <a:pPr>
              <a:spcAft>
                <a:spcPts val="600"/>
              </a:spcAft>
            </a:pPr>
            <a:r>
              <a:rPr lang="fr-FR" sz="1600" dirty="0"/>
              <a:t>•	Dans le cas d’un programme volet B qui s’inscrit dans le cadre d’une stratégie </a:t>
            </a:r>
            <a:r>
              <a:rPr lang="fr-FR" sz="1600" dirty="0" err="1"/>
              <a:t>macrorégionale</a:t>
            </a:r>
            <a:r>
              <a:rPr lang="fr-FR" sz="1600" dirty="0"/>
              <a:t> ou maritime </a:t>
            </a:r>
            <a:r>
              <a:rPr lang="fr-FR" sz="1600" b="1" dirty="0"/>
              <a:t>80 % des fonds sur la mise en œuvre de cette dernière </a:t>
            </a:r>
          </a:p>
          <a:p>
            <a:pPr>
              <a:spcAft>
                <a:spcPts val="600"/>
              </a:spcAft>
            </a:pPr>
            <a:r>
              <a:rPr lang="fr-FR" sz="1600" dirty="0"/>
              <a:t>•	</a:t>
            </a:r>
            <a:r>
              <a:rPr lang="fr-FR" sz="1600" b="1" dirty="0"/>
              <a:t>Nouvel article 24 : Soutien aux projets au volume financier limité</a:t>
            </a:r>
            <a:r>
              <a:rPr lang="fr-FR" sz="1600" dirty="0"/>
              <a:t> (volets A, B et D) soit directement, dans le cadre de chaque programme, soit dans le cadre d'un ou de plusieurs fonds pour petits projets – sauf justification (volets B et D)</a:t>
            </a:r>
          </a:p>
          <a:p>
            <a:pPr>
              <a:spcAft>
                <a:spcPts val="600"/>
              </a:spcAft>
            </a:pPr>
            <a:endParaRPr lang="fr-FR" sz="1600" b="1" dirty="0"/>
          </a:p>
          <a:p>
            <a:pPr>
              <a:spcAft>
                <a:spcPts val="600"/>
              </a:spcAft>
            </a:pPr>
            <a:endParaRPr lang="fr-FR" sz="1600" dirty="0"/>
          </a:p>
          <a:p>
            <a:pPr>
              <a:spcAft>
                <a:spcPts val="600"/>
              </a:spcAft>
            </a:pPr>
            <a:endParaRPr lang="fr-FR" sz="1600" dirty="0">
              <a:solidFill>
                <a:prstClr val="black"/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fr-FR" sz="1600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endParaRPr lang="fr-FR" sz="1500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r>
              <a:rPr lang="fr-FR" sz="1700" b="1" dirty="0"/>
              <a:t> </a:t>
            </a:r>
            <a:endParaRPr lang="fr-FR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spcAft>
                <a:spcPts val="600"/>
              </a:spcAft>
            </a:pPr>
            <a:r>
              <a:rPr lang="fr-FR" dirty="0"/>
              <a:t> </a:t>
            </a:r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6562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5"/>
            <a:ext cx="8362528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La CTE dans le cadre de la programmation post 2020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3530" y="1197571"/>
            <a:ext cx="8362527" cy="507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7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700" b="1" dirty="0"/>
          </a:p>
          <a:p>
            <a:pPr>
              <a:spcAft>
                <a:spcPts val="600"/>
              </a:spcAft>
            </a:pPr>
            <a:r>
              <a:rPr lang="fr-FR" sz="1600" b="1" dirty="0"/>
              <a:t>Enveloppe CTE pour la France 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600" dirty="0"/>
              <a:t>1 107 421 089 € (+ 6 242 865 € / montant communiqué par la CE fin 2020)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600" dirty="0"/>
              <a:t>jusqu’à 15% de transfert possible d’un volet vers un ou plusieurs autres volets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fr-FR" sz="1600" dirty="0"/>
              <a:t>Enjeu : rééquilibrer entre transfrontalier et transnational</a:t>
            </a:r>
          </a:p>
          <a:p>
            <a:endParaRPr lang="fr-FR" sz="1600" b="1" dirty="0"/>
          </a:p>
          <a:p>
            <a:pPr>
              <a:spcAft>
                <a:spcPts val="600"/>
              </a:spcAft>
            </a:pPr>
            <a:r>
              <a:rPr lang="fr-FR" sz="1600" b="1" dirty="0"/>
              <a:t>Interreg en Normandie :</a:t>
            </a:r>
          </a:p>
          <a:p>
            <a:pPr>
              <a:spcAft>
                <a:spcPts val="600"/>
              </a:spcAft>
            </a:pPr>
            <a:r>
              <a:rPr lang="fr-FR" sz="1600" b="1" dirty="0">
                <a:solidFill>
                  <a:prstClr val="black"/>
                </a:solidFill>
              </a:rPr>
              <a:t>Calendrier</a:t>
            </a:r>
            <a:r>
              <a:rPr lang="fr-FR" sz="1600" dirty="0">
                <a:solidFill>
                  <a:prstClr val="black"/>
                </a:solidFill>
              </a:rPr>
              <a:t> : consultations terminées ; VF </a:t>
            </a:r>
            <a:r>
              <a:rPr lang="fr-FR" sz="1600" dirty="0">
                <a:solidFill>
                  <a:prstClr val="black"/>
                </a:solidFill>
                <a:latin typeface="Zona Pro Bold" panose="02010803040002020004" pitchFamily="50" charset="0"/>
              </a:rPr>
              <a:t>~ </a:t>
            </a:r>
            <a:r>
              <a:rPr lang="fr-FR" sz="1600" dirty="0">
                <a:solidFill>
                  <a:prstClr val="black"/>
                </a:solidFill>
              </a:rPr>
              <a:t>mai-juin ; lancement </a:t>
            </a:r>
            <a:r>
              <a:rPr lang="fr-FR" sz="1600" dirty="0">
                <a:solidFill>
                  <a:prstClr val="black"/>
                </a:solidFill>
                <a:latin typeface="Zona Pro Bold" panose="02010803040002020004" pitchFamily="50" charset="0"/>
              </a:rPr>
              <a:t>~</a:t>
            </a:r>
            <a:r>
              <a:rPr lang="fr-FR" sz="1600" dirty="0">
                <a:solidFill>
                  <a:prstClr val="black"/>
                </a:solidFill>
              </a:rPr>
              <a:t> fin 2021</a:t>
            </a:r>
          </a:p>
          <a:p>
            <a:pPr>
              <a:spcAft>
                <a:spcPts val="600"/>
              </a:spcAft>
            </a:pPr>
            <a:r>
              <a:rPr lang="fr-FR" sz="1600" b="1" i="1" u="sng" dirty="0"/>
              <a:t>Interreg Mer du Nord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Budget : 148 M€ à valider (167 M€ sur 2014-2020)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Taux de cofinancement : 50 ou 60%? (pas encore tranché)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hlinkClick r:id="rId3"/>
              </a:rPr>
              <a:t>Priorités</a:t>
            </a:r>
            <a:r>
              <a:rPr lang="fr-FR" sz="1600" dirty="0"/>
              <a:t> : </a:t>
            </a:r>
          </a:p>
          <a:p>
            <a:r>
              <a:rPr lang="en-US" sz="1600" dirty="0"/>
              <a:t>Priority 1: Robust and smart economies in the North Sea Region</a:t>
            </a:r>
          </a:p>
          <a:p>
            <a:r>
              <a:rPr lang="en-US" sz="1600" dirty="0"/>
              <a:t>Priority 2: A green transition in the North Sea Region</a:t>
            </a:r>
          </a:p>
          <a:p>
            <a:r>
              <a:rPr lang="en-US" sz="1600" dirty="0"/>
              <a:t>Priority 3: A climate resilient North Sea Region</a:t>
            </a:r>
          </a:p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9B0211-574A-4531-85D2-586E8413ACE1}"/>
              </a:ext>
            </a:extLst>
          </p:cNvPr>
          <p:cNvSpPr/>
          <p:nvPr/>
        </p:nvSpPr>
        <p:spPr>
          <a:xfrm>
            <a:off x="6871154" y="5992514"/>
            <a:ext cx="18849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5553"/>
            <a:r>
              <a:rPr lang="fr-FR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https://northsearegion.eu</a:t>
            </a:r>
            <a:r>
              <a:rPr lang="fr-FR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C6160D1F-0FBF-423B-AC9D-74FEAE955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0" r="22344"/>
          <a:stretch/>
        </p:blipFill>
        <p:spPr bwMode="auto">
          <a:xfrm>
            <a:off x="6755017" y="3890003"/>
            <a:ext cx="2001043" cy="210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51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5"/>
            <a:ext cx="8362528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La CTE dans le cadre de la programmation post 2020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87940" y="1197570"/>
            <a:ext cx="836252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17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1600" b="1" i="1" u="sng" dirty="0"/>
              <a:t>Interreg </a:t>
            </a:r>
            <a:r>
              <a:rPr lang="fr-FR" sz="1600" b="1" i="1" u="sng" dirty="0" err="1"/>
              <a:t>Interreg</a:t>
            </a:r>
            <a:r>
              <a:rPr lang="fr-FR" sz="1600" b="1" i="1" u="sng" dirty="0"/>
              <a:t> Espace Atlantique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Budget : ? M€ (140 M€ sur 2014-2020)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Taux de cofinancement : 75%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hlinkClick r:id="rId3"/>
              </a:rPr>
              <a:t>Priorités</a:t>
            </a:r>
            <a:r>
              <a:rPr lang="fr-FR" sz="1600" dirty="0"/>
              <a:t> : </a:t>
            </a:r>
          </a:p>
          <a:p>
            <a:r>
              <a:rPr lang="en-US" sz="1600" dirty="0"/>
              <a:t>Priority 1: P1 - Blue innovation for competitiveness</a:t>
            </a:r>
          </a:p>
          <a:p>
            <a:r>
              <a:rPr lang="en-US" sz="1600" dirty="0"/>
              <a:t>Priority 2: Blue environment</a:t>
            </a:r>
          </a:p>
          <a:p>
            <a:r>
              <a:rPr lang="en-US" sz="1600" dirty="0"/>
              <a:t>Priority 3:  Blue sustainable and social tourism &amp; culture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Priority 4: ISO1 · Better governance for the Atlantic Area</a:t>
            </a:r>
          </a:p>
          <a:p>
            <a:pPr>
              <a:spcAft>
                <a:spcPts val="600"/>
              </a:spcAft>
            </a:pPr>
            <a:r>
              <a:rPr lang="fr-FR" sz="1600" b="1" i="1" u="sng" dirty="0"/>
              <a:t>Interreg </a:t>
            </a:r>
            <a:r>
              <a:rPr lang="fr-FR" sz="1600" b="1" i="1" u="sng" dirty="0" err="1"/>
              <a:t>Interreg</a:t>
            </a:r>
            <a:r>
              <a:rPr lang="fr-FR" sz="1600" b="1" i="1" u="sng" dirty="0"/>
              <a:t> Europe du Nord-Ouest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Budget : 265 et 272 M€ (396 M€ sur 2014-2020)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Taux de cofinancement : 60%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hlinkClick r:id="rId3"/>
              </a:rPr>
              <a:t>Priorités</a:t>
            </a:r>
            <a:r>
              <a:rPr lang="fr-FR" sz="1600" dirty="0"/>
              <a:t> : </a:t>
            </a:r>
          </a:p>
          <a:p>
            <a:r>
              <a:rPr lang="en-US" sz="1600" dirty="0" err="1"/>
              <a:t>Priorité</a:t>
            </a:r>
            <a:r>
              <a:rPr lang="en-US" sz="1600" dirty="0"/>
              <a:t> 1 : </a:t>
            </a:r>
            <a:r>
              <a:rPr lang="en-US" sz="1600" dirty="0" err="1"/>
              <a:t>Résilience</a:t>
            </a:r>
            <a:r>
              <a:rPr lang="en-US" sz="1600" dirty="0"/>
              <a:t> </a:t>
            </a:r>
            <a:r>
              <a:rPr lang="en-US" sz="1600" dirty="0" err="1"/>
              <a:t>climatique</a:t>
            </a:r>
            <a:r>
              <a:rPr lang="en-US" sz="1600" dirty="0"/>
              <a:t> </a:t>
            </a:r>
          </a:p>
          <a:p>
            <a:r>
              <a:rPr lang="fr-FR" sz="1600" dirty="0"/>
              <a:t>Priorité 2 Transition énergétique intelligente et juste</a:t>
            </a:r>
            <a:endParaRPr lang="en-US" sz="1600" dirty="0"/>
          </a:p>
          <a:p>
            <a:r>
              <a:rPr lang="fr-FR" sz="1600" dirty="0"/>
              <a:t>Priorité 3 Transition vers une économie circulaire ancrée localement</a:t>
            </a:r>
          </a:p>
          <a:p>
            <a:r>
              <a:rPr lang="fr-FR" sz="1600" dirty="0"/>
              <a:t>Priorité 4 Amélioration des capacités d’innovation</a:t>
            </a:r>
          </a:p>
          <a:p>
            <a:r>
              <a:rPr lang="fr-FR" sz="1600" dirty="0"/>
              <a:t>Priorité 5 Transition vers une société inclusive, durable et résiliente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9B0211-574A-4531-85D2-586E8413ACE1}"/>
              </a:ext>
            </a:extLst>
          </p:cNvPr>
          <p:cNvSpPr/>
          <p:nvPr/>
        </p:nvSpPr>
        <p:spPr>
          <a:xfrm>
            <a:off x="6652286" y="3846542"/>
            <a:ext cx="18849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5553"/>
            <a:r>
              <a:rPr lang="fr-FR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www.atlanticarea.eu/</a:t>
            </a:r>
          </a:p>
        </p:txBody>
      </p:sp>
      <p:pic>
        <p:nvPicPr>
          <p:cNvPr id="6" name="Image 5" descr="EA_mapa_regioes_2015%20%281%29.jpg">
            <a:extLst>
              <a:ext uri="{FF2B5EF4-FFF2-40B4-BE49-F238E27FC236}">
                <a16:creationId xmlns:a16="http://schemas.microsoft.com/office/drawing/2014/main" id="{7E467C70-E6FC-4FEC-8540-33E3B2C07EF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79" y="1692632"/>
            <a:ext cx="1902409" cy="215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www.europe-en-normandie.eu/sites/default/files/nwe_programme_area_2021_2027.png">
            <a:extLst>
              <a:ext uri="{FF2B5EF4-FFF2-40B4-BE49-F238E27FC236}">
                <a16:creationId xmlns:a16="http://schemas.microsoft.com/office/drawing/2014/main" id="{F6337112-F32F-45CF-A8C3-14259D557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7" t="40860" r="40542" b="2695"/>
          <a:stretch/>
        </p:blipFill>
        <p:spPr bwMode="auto">
          <a:xfrm>
            <a:off x="6684302" y="4183945"/>
            <a:ext cx="1849562" cy="181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08E272-E2FA-47F7-A263-5B166FB3F306}"/>
              </a:ext>
            </a:extLst>
          </p:cNvPr>
          <p:cNvSpPr/>
          <p:nvPr/>
        </p:nvSpPr>
        <p:spPr>
          <a:xfrm>
            <a:off x="6757260" y="5998984"/>
            <a:ext cx="18849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5553"/>
            <a:r>
              <a:rPr lang="fr-FR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www.nweurope.eu</a:t>
            </a:r>
          </a:p>
        </p:txBody>
      </p:sp>
    </p:spTree>
    <p:extLst>
      <p:ext uri="{BB962C8B-B14F-4D97-AF65-F5344CB8AC3E}">
        <p14:creationId xmlns:p14="http://schemas.microsoft.com/office/powerpoint/2010/main" val="3322821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3907" y="2733696"/>
            <a:ext cx="836252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600" dirty="0">
                <a:solidFill>
                  <a:schemeClr val="bg1"/>
                </a:solidFill>
              </a:rPr>
              <a:t>Présentation du projet </a:t>
            </a:r>
            <a:r>
              <a:rPr lang="fr-FR" sz="3600" dirty="0" err="1">
                <a:solidFill>
                  <a:schemeClr val="bg1"/>
                </a:solidFill>
              </a:rPr>
              <a:t>WINNINGNormandy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1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3907" y="2733696"/>
            <a:ext cx="836252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600" dirty="0">
                <a:solidFill>
                  <a:schemeClr val="bg1"/>
                </a:solidFill>
              </a:rPr>
              <a:t>Point sur les activités du TENOR</a:t>
            </a:r>
          </a:p>
        </p:txBody>
      </p:sp>
    </p:spTree>
    <p:extLst>
      <p:ext uri="{BB962C8B-B14F-4D97-AF65-F5344CB8AC3E}">
        <p14:creationId xmlns:p14="http://schemas.microsoft.com/office/powerpoint/2010/main" val="1426186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71320" tIns="14283" rIns="44436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8188" y="593680"/>
            <a:ext cx="8367623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COFUND-</a:t>
            </a:r>
            <a:r>
              <a:rPr kumimoji="0" lang="fr-FR" sz="2800" b="0" i="0" u="none" strike="noStrike" kern="1200" cap="none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WINNINGNormandy</a:t>
            </a:r>
            <a:r>
              <a:rPr kumimoji="0" lang="fr-FR" sz="28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Eléments de contexte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9467" y="1684267"/>
            <a:ext cx="83676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Présentation des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financements Marie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Sklodowska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-Curie Actions (MSCA)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: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https://ec.europa.eu/research/mariecurieactions/msca-actions_en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Des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bourses internationales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pour accompagner le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développement des carrières de la recherche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Objectifs des MSCA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1. Accompagner la mobilité des doctorants,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post-doctorants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et chercheurs dans une dynamique intersectorielle et interdisciplinaire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2. Dépasser le clivage secteur académique/secteur économique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3. Favoriser la formation à la recherche et le développement des carrières de la recherche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COFUND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: une action MSCA, destinée à l’accueil de doctorants ou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post-doctorants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sur le territoire</a:t>
            </a:r>
          </a:p>
          <a:p>
            <a:pPr marL="738188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482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71320" tIns="14283" rIns="44436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88188" y="593680"/>
            <a:ext cx="8367623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dossier normand : </a:t>
            </a:r>
            <a:r>
              <a:rPr kumimoji="0" lang="fr-FR" sz="2800" b="0" i="0" u="none" strike="noStrike" kern="1200" cap="none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WINNINGNormandy</a:t>
            </a:r>
            <a:endParaRPr kumimoji="0" lang="fr-FR" sz="2800" b="0" i="0" u="none" strike="noStrike" kern="1200" cap="none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8187" y="1116900"/>
            <a:ext cx="836762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03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52438" algn="l"/>
              </a:tabLst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Objectifs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: Recruter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40 (2x20) post-docs internationaux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sur 24 mois (2 vagues d’AAP) 	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projets intersectoriels et transdisciplinaires,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recherche fondamentale ou 				appliquée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	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Indépendance et liberté de choix données aux post-docs recrutés</a:t>
            </a:r>
          </a:p>
          <a:p>
            <a:pPr marL="738188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Une visibilité internationale de la Normandie accrue</a:t>
            </a:r>
          </a:p>
          <a:p>
            <a:pPr marL="738188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38188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38188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2 défis majeurs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: 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Consolider l'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attractivité internationale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envers les leaders de la recherche et de l'innovation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Renforcer la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mobilité intersectorielle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la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valorisation de la recherche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et le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développement de carrière des chercheurs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2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738188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42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2E83A3-D6E8-4FF1-A2AA-5AC60194142F}"/>
              </a:ext>
            </a:extLst>
          </p:cNvPr>
          <p:cNvSpPr/>
          <p:nvPr/>
        </p:nvSpPr>
        <p:spPr>
          <a:xfrm>
            <a:off x="400049" y="1997839"/>
            <a:ext cx="83343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Dossier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WINNINGNormandy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déposé le 29/09/2020 dans le cadre de l’AAP MSCA-COFUND FP, résultats le 03/02/2021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	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Note globale de 90,40% (taux de sélection de 29,27%)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	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Budget global : 6,96M€ ; financement H2020 + Région (40/60)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	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Durée du projet : 5 ans (2021-2026)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	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Un consortium d’une quarantaine de partenaires (dont 24 entreprises)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BD79C73-8597-41B6-8F61-957199894D5A}"/>
              </a:ext>
            </a:extLst>
          </p:cNvPr>
          <p:cNvSpPr txBox="1"/>
          <p:nvPr/>
        </p:nvSpPr>
        <p:spPr>
          <a:xfrm>
            <a:off x="388188" y="593680"/>
            <a:ext cx="8367623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dossier normand : </a:t>
            </a:r>
            <a:r>
              <a:rPr kumimoji="0" lang="fr-FR" sz="2800" b="0" i="0" u="none" strike="noStrike" kern="1200" cap="none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WINNINGNormandy</a:t>
            </a:r>
            <a:endParaRPr kumimoji="0" lang="fr-FR" sz="2800" b="0" i="0" u="none" strike="noStrike" kern="1200" cap="none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3759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672"/>
            <a:ext cx="9144000" cy="59656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87304" y="1286369"/>
            <a:ext cx="5763728" cy="45683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7988" y="1696840"/>
            <a:ext cx="288331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20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Coordinateur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20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Enseignement supérieur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500" b="0" i="0" u="none" strike="noStrike" kern="1200" cap="none" spc="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20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Recherche / infrastructures / agences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20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Industrie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20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Entrepreneuriat, culture scientifique, HR, gestion de projets collaboratifs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1F293F9-E12E-4335-B940-87B6221A3C0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95427" y="1453495"/>
            <a:ext cx="598805" cy="4953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6234742-6722-4222-A1A5-521863B1C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428" y="2871169"/>
            <a:ext cx="524045" cy="51936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4AC0010-6E2F-4236-86A4-B1B4E4039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5227" y="2880751"/>
            <a:ext cx="1219118" cy="51000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29EA005-881A-4ED5-8479-4586765F49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3098" y="2880751"/>
            <a:ext cx="1882593" cy="50978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5F2B016-0F40-4FC8-B937-A85701F4BE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4443" y="2871170"/>
            <a:ext cx="1340410" cy="52633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3F9929B-DC7E-46A9-B6D2-B25698647B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9286" y="5299722"/>
            <a:ext cx="1132284" cy="37851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AF5128D-BDB9-4C73-A450-FAD169D413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3362" y="5286500"/>
            <a:ext cx="952893" cy="40797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898AB6A-EA12-488A-9AC2-55572D824C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6760" y="5288456"/>
            <a:ext cx="533855" cy="46361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11DF9202-726C-4A7A-BA88-54001238EC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6384" y="5294904"/>
            <a:ext cx="535550" cy="46361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D2E1574-337C-4F3F-B7BA-1FAE6CC526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67429" y="3577540"/>
            <a:ext cx="911043" cy="32307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56A0211-A9DD-42D2-BA0E-3AB326361D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5302" y="3575624"/>
            <a:ext cx="656769" cy="41555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5908890-51A1-4FCB-BC74-7AE8B19302E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52452" y="3562098"/>
            <a:ext cx="1152795" cy="22815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EF910010-55E2-4333-BE7E-256443B991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56844" y="3827826"/>
            <a:ext cx="969230" cy="29773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42E943-2B5E-40F9-A682-D9D1DBCF55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13604" y="3874020"/>
            <a:ext cx="745154" cy="338706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39F164C-BA21-44F9-BAED-9E604EDECD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55500" y="3548188"/>
            <a:ext cx="1536990" cy="28338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EB18465-32FD-441D-9DA8-6391C07612B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09508" y="3870354"/>
            <a:ext cx="572697" cy="590409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2B07E7C-C156-4435-9AC4-B1B9F67635D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52756" y="3957877"/>
            <a:ext cx="612387" cy="48741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4E3A330-046A-4DFF-887E-196450BCF09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82335" y="3972094"/>
            <a:ext cx="707330" cy="345875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5C47C73-DF18-4DCE-8CD8-813BDB74763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876353" y="4061580"/>
            <a:ext cx="616634" cy="564278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51C06976-1CB6-4BD0-B527-D62A9967F76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47776" y="4177325"/>
            <a:ext cx="1184863" cy="28062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C44B48A1-3FF9-4029-BA66-FC8569BA8B2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48863" y="4493802"/>
            <a:ext cx="1192672" cy="27159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6430CAA5-BC69-432C-B11F-8598DD5A6EB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62893" y="4304150"/>
            <a:ext cx="623876" cy="420591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54AD494C-9DB0-4BE8-888C-C39B695205D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092748" y="4403577"/>
            <a:ext cx="681757" cy="26598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77F9228-1F41-4651-BA97-D622B457CC1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101452" y="4764378"/>
            <a:ext cx="678081" cy="330071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2EF668DF-EAA5-4BB9-8EDD-368986028F4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552807" y="4808506"/>
            <a:ext cx="1179831" cy="317109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BB1E75FA-4FDD-475B-B345-133FA9B23E9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850610" y="4691020"/>
            <a:ext cx="668712" cy="415557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C1715100-F8D9-48B3-81B4-8C87779DF3F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930113" y="3975260"/>
            <a:ext cx="478252" cy="455479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DBF5FEBB-E962-4CA8-BC97-62A45895993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562223" y="3546866"/>
            <a:ext cx="744619" cy="35964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198E74E1-4C77-4213-9605-8FBBB336308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598988" y="4518205"/>
            <a:ext cx="861419" cy="264169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876C7863-A1FE-4502-8E12-784948A7EDC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601543" y="4497661"/>
            <a:ext cx="478252" cy="478252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A8AF2863-D24C-4747-B4B5-486378ED8830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803625" y="4824709"/>
            <a:ext cx="656769" cy="265835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BD3941EB-4A4E-435A-8F12-35F11CE2AE8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506349" y="4871067"/>
            <a:ext cx="1047406" cy="210936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E4365875-7B82-4041-A66C-E11608DD5153}"/>
              </a:ext>
            </a:extLst>
          </p:cNvPr>
          <p:cNvSpPr txBox="1"/>
          <p:nvPr/>
        </p:nvSpPr>
        <p:spPr>
          <a:xfrm>
            <a:off x="213360" y="606920"/>
            <a:ext cx="870712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Consortium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0F84BEC-5FD1-48A1-B025-5E7B525808D9}"/>
              </a:ext>
            </a:extLst>
          </p:cNvPr>
          <p:cNvGrpSpPr/>
          <p:nvPr/>
        </p:nvGrpSpPr>
        <p:grpSpPr>
          <a:xfrm>
            <a:off x="3043526" y="1996748"/>
            <a:ext cx="5159574" cy="760997"/>
            <a:chOff x="3043526" y="1996748"/>
            <a:chExt cx="5159574" cy="760997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9B73C6E-B4E4-4118-AC43-089CD8D61616}"/>
                </a:ext>
              </a:extLst>
            </p:cNvPr>
            <p:cNvGrpSpPr/>
            <p:nvPr/>
          </p:nvGrpSpPr>
          <p:grpSpPr>
            <a:xfrm>
              <a:off x="3043526" y="1996748"/>
              <a:ext cx="5159574" cy="760997"/>
              <a:chOff x="3631938" y="1157081"/>
              <a:chExt cx="5159574" cy="760997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25A4FBC8-0FE5-4300-B983-F5F4BF3ADC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5"/>
              <a:srcRect r="28285"/>
              <a:stretch/>
            </p:blipFill>
            <p:spPr>
              <a:xfrm>
                <a:off x="3631938" y="1163181"/>
                <a:ext cx="3569350" cy="754897"/>
              </a:xfrm>
              <a:prstGeom prst="rect">
                <a:avLst/>
              </a:prstGeom>
            </p:spPr>
          </p:pic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8CE1823C-FA60-427F-A9B4-E1CD5667F6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5"/>
              <a:srcRect l="85692"/>
              <a:stretch/>
            </p:blipFill>
            <p:spPr>
              <a:xfrm>
                <a:off x="8079379" y="1157081"/>
                <a:ext cx="712133" cy="754897"/>
              </a:xfrm>
              <a:prstGeom prst="rect">
                <a:avLst/>
              </a:prstGeom>
            </p:spPr>
          </p:pic>
        </p:grpSp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BE909C66-387A-4394-9EE3-94A0099A8F1D}"/>
                </a:ext>
              </a:extLst>
            </p:cNvPr>
            <p:cNvPicPr/>
            <p:nvPr/>
          </p:nvPicPr>
          <p:blipFill rotWithShape="1">
            <a:blip r:embed="rId36"/>
            <a:srcRect l="63360" t="42799" r="22354" b="32745"/>
            <a:stretch/>
          </p:blipFill>
          <p:spPr bwMode="auto">
            <a:xfrm>
              <a:off x="6618217" y="2002848"/>
              <a:ext cx="822960" cy="7548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9822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50A07E-6678-4BCA-B161-4D07FA50788B}"/>
              </a:ext>
            </a:extLst>
          </p:cNvPr>
          <p:cNvSpPr/>
          <p:nvPr/>
        </p:nvSpPr>
        <p:spPr>
          <a:xfrm>
            <a:off x="676274" y="1311281"/>
            <a:ext cx="779145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Spécificités du dossier normand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Des projets structurés autour des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6 domaines de la S3 2021-2027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région Normandie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souhaite contribuer aux défis et mutations en cours et à venir et développer les solutions de demain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à son échelle,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cohérence avec les caractéristiques de son territoire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ses spécificités et ses atouts en termes d’innovation. Sa stratégie de spécialisation intelligente 2021-2027 a été orientée en ce sens.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Un programme de formation ambitieux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Des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stages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, des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programmes de formation spécifiques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(hard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skills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et soft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skills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), du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mentorat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de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la mise en réseau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pour le développement de la carrière des chercheurs recrutés, proposés par l’ensemble du consortium;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Des actions de diffusion de la CSTI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A7999FE-EEA5-4214-9F51-410EE9974A9C}"/>
              </a:ext>
            </a:extLst>
          </p:cNvPr>
          <p:cNvSpPr txBox="1"/>
          <p:nvPr/>
        </p:nvSpPr>
        <p:spPr>
          <a:xfrm>
            <a:off x="388188" y="593680"/>
            <a:ext cx="8367623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dossier normand : </a:t>
            </a:r>
            <a:r>
              <a:rPr kumimoji="0" lang="fr-FR" sz="2800" b="0" i="0" u="none" strike="noStrike" kern="1200" cap="none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WINNINGNormandy</a:t>
            </a:r>
            <a:endParaRPr kumimoji="0" lang="fr-FR" sz="2800" b="0" i="0" u="none" strike="noStrike" kern="1200" cap="none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2280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463976D-602F-446C-A288-500FAA6332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88" y="1785620"/>
            <a:ext cx="8520221" cy="35077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A678CEB-F958-48C6-9D5C-2278BD1A252F}"/>
              </a:ext>
            </a:extLst>
          </p:cNvPr>
          <p:cNvSpPr txBox="1"/>
          <p:nvPr/>
        </p:nvSpPr>
        <p:spPr>
          <a:xfrm>
            <a:off x="388188" y="593680"/>
            <a:ext cx="8367623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 dossier normand : </a:t>
            </a:r>
            <a:r>
              <a:rPr kumimoji="0" lang="fr-FR" sz="2800" b="0" i="0" u="none" strike="noStrike" kern="1200" cap="none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WINNINGNormandy</a:t>
            </a:r>
            <a:endParaRPr kumimoji="0" lang="fr-FR" sz="2800" b="0" i="0" u="none" strike="noStrike" kern="1200" cap="none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3083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44D3EB-9741-4B3D-B2C3-7C84F8CFF76A}"/>
              </a:ext>
            </a:extLst>
          </p:cNvPr>
          <p:cNvSpPr/>
          <p:nvPr/>
        </p:nvSpPr>
        <p:spPr>
          <a:xfrm>
            <a:off x="396815" y="1371102"/>
            <a:ext cx="836762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A la date de clôture du call,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les candidats doivent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être titulaires d’un doctorat ou d’une expérience de recherche d’au moins quatre ans conformément aux règles d’éligibilité des actions Marie Curie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 candidats devront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choisir un laboratoire d’accueil normand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⚠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Suivant les principes des Actions Marie Curie, la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sélection de l’institution d'accueil,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du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sujet de recherche et de l’encadrant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est entièrement laissée au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choix du candidat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Il appartient au candidat d’identifier et de contacter l’organisme d’accueil/le laboratoire pour discuter d’une éventuelle coopération et de son projet de recherche.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Il n’y a pas de restriction de nationalité, des candidats de tous les pays peuvent déposer un dossier.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20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⚠Règle de mobilité : le candidat ne doit pas avoir résidé ou mené son activité principale dans le pays de l’établissement d’accueil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plus de 12 mois dans les 3 ans qui précèdent la date de soumission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CF52665-4B73-4684-B129-51F32439E3F3}"/>
              </a:ext>
            </a:extLst>
          </p:cNvPr>
          <p:cNvSpPr txBox="1"/>
          <p:nvPr/>
        </p:nvSpPr>
        <p:spPr>
          <a:xfrm>
            <a:off x="388188" y="587940"/>
            <a:ext cx="8367623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Aspects techniques : critères d’éligibilité</a:t>
            </a:r>
          </a:p>
        </p:txBody>
      </p:sp>
    </p:spTree>
    <p:extLst>
      <p:ext uri="{BB962C8B-B14F-4D97-AF65-F5344CB8AC3E}">
        <p14:creationId xmlns:p14="http://schemas.microsoft.com/office/powerpoint/2010/main" val="3243232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Zone de dessin 2056">
            <a:extLst>
              <a:ext uri="{FF2B5EF4-FFF2-40B4-BE49-F238E27FC236}">
                <a16:creationId xmlns:a16="http://schemas.microsoft.com/office/drawing/2014/main" id="{5C9B7CB0-90F4-4585-9EFF-A5D6C08F72A8}"/>
              </a:ext>
            </a:extLst>
          </p:cNvPr>
          <p:cNvGrpSpPr/>
          <p:nvPr/>
        </p:nvGrpSpPr>
        <p:grpSpPr>
          <a:xfrm>
            <a:off x="786581" y="1295826"/>
            <a:ext cx="7285703" cy="4878831"/>
            <a:chOff x="0" y="0"/>
            <a:chExt cx="5280660" cy="35521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0885B5A-4E21-4A5E-A6FF-4D89700EE653}"/>
                </a:ext>
              </a:extLst>
            </p:cNvPr>
            <p:cNvSpPr/>
            <p:nvPr/>
          </p:nvSpPr>
          <p:spPr>
            <a:xfrm>
              <a:off x="0" y="0"/>
              <a:ext cx="5280660" cy="355219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9C0FC77-1C74-4E0A-9B40-FBC8F42DC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385" y="3054350"/>
              <a:ext cx="132080" cy="131445"/>
            </a:xfrm>
            <a:custGeom>
              <a:avLst/>
              <a:gdLst>
                <a:gd name="T0" fmla="*/ 47 w 1227"/>
                <a:gd name="T1" fmla="*/ 47 h 1227"/>
                <a:gd name="T2" fmla="*/ 47 w 1227"/>
                <a:gd name="T3" fmla="*/ 217 h 1227"/>
                <a:gd name="T4" fmla="*/ 1010 w 1227"/>
                <a:gd name="T5" fmla="*/ 1180 h 1227"/>
                <a:gd name="T6" fmla="*/ 1180 w 1227"/>
                <a:gd name="T7" fmla="*/ 1180 h 1227"/>
                <a:gd name="T8" fmla="*/ 1180 w 1227"/>
                <a:gd name="T9" fmla="*/ 1180 h 1227"/>
                <a:gd name="T10" fmla="*/ 1180 w 1227"/>
                <a:gd name="T11" fmla="*/ 1011 h 1227"/>
                <a:gd name="T12" fmla="*/ 216 w 1227"/>
                <a:gd name="T13" fmla="*/ 47 h 1227"/>
                <a:gd name="T14" fmla="*/ 47 w 1227"/>
                <a:gd name="T15" fmla="*/ 47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7" h="1227">
                  <a:moveTo>
                    <a:pt x="47" y="47"/>
                  </a:moveTo>
                  <a:cubicBezTo>
                    <a:pt x="0" y="94"/>
                    <a:pt x="0" y="170"/>
                    <a:pt x="47" y="217"/>
                  </a:cubicBezTo>
                  <a:lnTo>
                    <a:pt x="1010" y="1180"/>
                  </a:lnTo>
                  <a:cubicBezTo>
                    <a:pt x="1057" y="1227"/>
                    <a:pt x="1133" y="1227"/>
                    <a:pt x="1180" y="1180"/>
                  </a:cubicBezTo>
                  <a:lnTo>
                    <a:pt x="1180" y="1180"/>
                  </a:lnTo>
                  <a:cubicBezTo>
                    <a:pt x="1227" y="1133"/>
                    <a:pt x="1227" y="1057"/>
                    <a:pt x="1180" y="1011"/>
                  </a:cubicBezTo>
                  <a:lnTo>
                    <a:pt x="216" y="47"/>
                  </a:lnTo>
                  <a:cubicBezTo>
                    <a:pt x="170" y="0"/>
                    <a:pt x="94" y="0"/>
                    <a:pt x="47" y="47"/>
                  </a:cubicBezTo>
                  <a:close/>
                </a:path>
              </a:pathLst>
            </a:cu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F752A73-7B48-4C5B-8761-0287FB808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160" y="3054350"/>
              <a:ext cx="132080" cy="131445"/>
            </a:xfrm>
            <a:custGeom>
              <a:avLst/>
              <a:gdLst>
                <a:gd name="T0" fmla="*/ 1180 w 1227"/>
                <a:gd name="T1" fmla="*/ 47 h 1227"/>
                <a:gd name="T2" fmla="*/ 1011 w 1227"/>
                <a:gd name="T3" fmla="*/ 47 h 1227"/>
                <a:gd name="T4" fmla="*/ 47 w 1227"/>
                <a:gd name="T5" fmla="*/ 1011 h 1227"/>
                <a:gd name="T6" fmla="*/ 47 w 1227"/>
                <a:gd name="T7" fmla="*/ 1180 h 1227"/>
                <a:gd name="T8" fmla="*/ 47 w 1227"/>
                <a:gd name="T9" fmla="*/ 1180 h 1227"/>
                <a:gd name="T10" fmla="*/ 217 w 1227"/>
                <a:gd name="T11" fmla="*/ 1180 h 1227"/>
                <a:gd name="T12" fmla="*/ 1180 w 1227"/>
                <a:gd name="T13" fmla="*/ 217 h 1227"/>
                <a:gd name="T14" fmla="*/ 1180 w 1227"/>
                <a:gd name="T15" fmla="*/ 47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7" h="1227">
                  <a:moveTo>
                    <a:pt x="1180" y="47"/>
                  </a:moveTo>
                  <a:cubicBezTo>
                    <a:pt x="1133" y="0"/>
                    <a:pt x="1057" y="0"/>
                    <a:pt x="1011" y="47"/>
                  </a:cubicBezTo>
                  <a:lnTo>
                    <a:pt x="47" y="1011"/>
                  </a:lnTo>
                  <a:cubicBezTo>
                    <a:pt x="0" y="1057"/>
                    <a:pt x="0" y="1133"/>
                    <a:pt x="47" y="1180"/>
                  </a:cubicBezTo>
                  <a:lnTo>
                    <a:pt x="47" y="1180"/>
                  </a:lnTo>
                  <a:cubicBezTo>
                    <a:pt x="94" y="1227"/>
                    <a:pt x="170" y="1227"/>
                    <a:pt x="217" y="1180"/>
                  </a:cubicBezTo>
                  <a:lnTo>
                    <a:pt x="1180" y="217"/>
                  </a:lnTo>
                  <a:cubicBezTo>
                    <a:pt x="1227" y="170"/>
                    <a:pt x="1227" y="94"/>
                    <a:pt x="1180" y="47"/>
                  </a:cubicBezTo>
                  <a:close/>
                </a:path>
              </a:pathLst>
            </a:cu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B3BC96E-1C1D-4ABC-9FF6-36759A835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350" y="263525"/>
              <a:ext cx="42545" cy="2889885"/>
            </a:xfrm>
            <a:custGeom>
              <a:avLst/>
              <a:gdLst>
                <a:gd name="T0" fmla="*/ 200 w 400"/>
                <a:gd name="T1" fmla="*/ 0 h 26888"/>
                <a:gd name="T2" fmla="*/ 0 w 400"/>
                <a:gd name="T3" fmla="*/ 200 h 26888"/>
                <a:gd name="T4" fmla="*/ 0 w 400"/>
                <a:gd name="T5" fmla="*/ 26688 h 26888"/>
                <a:gd name="T6" fmla="*/ 200 w 400"/>
                <a:gd name="T7" fmla="*/ 26888 h 26888"/>
                <a:gd name="T8" fmla="*/ 200 w 400"/>
                <a:gd name="T9" fmla="*/ 26888 h 26888"/>
                <a:gd name="T10" fmla="*/ 400 w 400"/>
                <a:gd name="T11" fmla="*/ 26688 h 26888"/>
                <a:gd name="T12" fmla="*/ 400 w 400"/>
                <a:gd name="T13" fmla="*/ 200 h 26888"/>
                <a:gd name="T14" fmla="*/ 200 w 400"/>
                <a:gd name="T15" fmla="*/ 0 h 2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0" h="26888">
                  <a:moveTo>
                    <a:pt x="200" y="0"/>
                  </a:moveTo>
                  <a:cubicBezTo>
                    <a:pt x="90" y="0"/>
                    <a:pt x="0" y="90"/>
                    <a:pt x="0" y="200"/>
                  </a:cubicBezTo>
                  <a:lnTo>
                    <a:pt x="0" y="26688"/>
                  </a:lnTo>
                  <a:cubicBezTo>
                    <a:pt x="0" y="26799"/>
                    <a:pt x="90" y="26888"/>
                    <a:pt x="200" y="26888"/>
                  </a:cubicBezTo>
                  <a:lnTo>
                    <a:pt x="200" y="26888"/>
                  </a:lnTo>
                  <a:cubicBezTo>
                    <a:pt x="311" y="26888"/>
                    <a:pt x="400" y="26799"/>
                    <a:pt x="400" y="26688"/>
                  </a:cubicBezTo>
                  <a:lnTo>
                    <a:pt x="400" y="200"/>
                  </a:lnTo>
                  <a:cubicBezTo>
                    <a:pt x="400" y="90"/>
                    <a:pt x="311" y="0"/>
                    <a:pt x="200" y="0"/>
                  </a:cubicBezTo>
                  <a:close/>
                </a:path>
              </a:pathLst>
            </a:custGeom>
            <a:solidFill>
              <a:srgbClr val="ED7D3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C25C78C-9E18-4532-86F9-D9252AC0C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70" y="3216910"/>
              <a:ext cx="4553585" cy="325755"/>
            </a:xfrm>
            <a:custGeom>
              <a:avLst/>
              <a:gdLst>
                <a:gd name="T0" fmla="*/ 0 w 21180"/>
                <a:gd name="T1" fmla="*/ 441 h 1516"/>
                <a:gd name="T2" fmla="*/ 441 w 21180"/>
                <a:gd name="T3" fmla="*/ 0 h 1516"/>
                <a:gd name="T4" fmla="*/ 20740 w 21180"/>
                <a:gd name="T5" fmla="*/ 0 h 1516"/>
                <a:gd name="T6" fmla="*/ 21180 w 21180"/>
                <a:gd name="T7" fmla="*/ 441 h 1516"/>
                <a:gd name="T8" fmla="*/ 21180 w 21180"/>
                <a:gd name="T9" fmla="*/ 1076 h 1516"/>
                <a:gd name="T10" fmla="*/ 20740 w 21180"/>
                <a:gd name="T11" fmla="*/ 1516 h 1516"/>
                <a:gd name="T12" fmla="*/ 441 w 21180"/>
                <a:gd name="T13" fmla="*/ 1516 h 1516"/>
                <a:gd name="T14" fmla="*/ 0 w 21180"/>
                <a:gd name="T15" fmla="*/ 1076 h 1516"/>
                <a:gd name="T16" fmla="*/ 0 w 21180"/>
                <a:gd name="T17" fmla="*/ 441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80" h="1516">
                  <a:moveTo>
                    <a:pt x="0" y="441"/>
                  </a:moveTo>
                  <a:cubicBezTo>
                    <a:pt x="0" y="198"/>
                    <a:pt x="198" y="0"/>
                    <a:pt x="441" y="0"/>
                  </a:cubicBezTo>
                  <a:lnTo>
                    <a:pt x="20740" y="0"/>
                  </a:lnTo>
                  <a:cubicBezTo>
                    <a:pt x="20983" y="0"/>
                    <a:pt x="21180" y="198"/>
                    <a:pt x="21180" y="441"/>
                  </a:cubicBezTo>
                  <a:lnTo>
                    <a:pt x="21180" y="1076"/>
                  </a:lnTo>
                  <a:cubicBezTo>
                    <a:pt x="21180" y="1319"/>
                    <a:pt x="20983" y="1516"/>
                    <a:pt x="20740" y="1516"/>
                  </a:cubicBezTo>
                  <a:lnTo>
                    <a:pt x="441" y="1516"/>
                  </a:lnTo>
                  <a:cubicBezTo>
                    <a:pt x="198" y="1516"/>
                    <a:pt x="0" y="1319"/>
                    <a:pt x="0" y="1076"/>
                  </a:cubicBezTo>
                  <a:lnTo>
                    <a:pt x="0" y="44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DE612F8-3883-4288-8D37-5F7FB2476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70" y="3216910"/>
              <a:ext cx="4553585" cy="325755"/>
            </a:xfrm>
            <a:custGeom>
              <a:avLst/>
              <a:gdLst>
                <a:gd name="T0" fmla="*/ 0 w 21180"/>
                <a:gd name="T1" fmla="*/ 441 h 1516"/>
                <a:gd name="T2" fmla="*/ 441 w 21180"/>
                <a:gd name="T3" fmla="*/ 0 h 1516"/>
                <a:gd name="T4" fmla="*/ 20740 w 21180"/>
                <a:gd name="T5" fmla="*/ 0 h 1516"/>
                <a:gd name="T6" fmla="*/ 21180 w 21180"/>
                <a:gd name="T7" fmla="*/ 441 h 1516"/>
                <a:gd name="T8" fmla="*/ 21180 w 21180"/>
                <a:gd name="T9" fmla="*/ 1076 h 1516"/>
                <a:gd name="T10" fmla="*/ 20740 w 21180"/>
                <a:gd name="T11" fmla="*/ 1516 h 1516"/>
                <a:gd name="T12" fmla="*/ 441 w 21180"/>
                <a:gd name="T13" fmla="*/ 1516 h 1516"/>
                <a:gd name="T14" fmla="*/ 0 w 21180"/>
                <a:gd name="T15" fmla="*/ 1076 h 1516"/>
                <a:gd name="T16" fmla="*/ 0 w 21180"/>
                <a:gd name="T17" fmla="*/ 441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80" h="1516">
                  <a:moveTo>
                    <a:pt x="0" y="441"/>
                  </a:moveTo>
                  <a:cubicBezTo>
                    <a:pt x="0" y="198"/>
                    <a:pt x="198" y="0"/>
                    <a:pt x="441" y="0"/>
                  </a:cubicBezTo>
                  <a:lnTo>
                    <a:pt x="20740" y="0"/>
                  </a:lnTo>
                  <a:cubicBezTo>
                    <a:pt x="20983" y="0"/>
                    <a:pt x="21180" y="198"/>
                    <a:pt x="21180" y="441"/>
                  </a:cubicBezTo>
                  <a:lnTo>
                    <a:pt x="21180" y="1076"/>
                  </a:lnTo>
                  <a:cubicBezTo>
                    <a:pt x="21180" y="1319"/>
                    <a:pt x="20983" y="1516"/>
                    <a:pt x="20740" y="1516"/>
                  </a:cubicBezTo>
                  <a:lnTo>
                    <a:pt x="441" y="1516"/>
                  </a:lnTo>
                  <a:cubicBezTo>
                    <a:pt x="198" y="1516"/>
                    <a:pt x="0" y="1319"/>
                    <a:pt x="0" y="1076"/>
                  </a:cubicBezTo>
                  <a:lnTo>
                    <a:pt x="0" y="441"/>
                  </a:lnTo>
                  <a:close/>
                </a:path>
              </a:pathLst>
            </a:custGeom>
            <a:noFill/>
            <a:ln w="6985" cap="flat">
              <a:solidFill>
                <a:srgbClr val="DAA6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06BE3A-6BCB-413D-A611-9FF1A227E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1520" y="3300095"/>
              <a:ext cx="929482" cy="12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Recruitment of the 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121E135-1FB9-4215-89FF-0687D1801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9560" y="3306445"/>
              <a:ext cx="345070" cy="121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fellows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78C9429-921B-4047-80BE-49F3B785B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485" y="5715"/>
              <a:ext cx="1987550" cy="3007995"/>
            </a:xfrm>
            <a:custGeom>
              <a:avLst/>
              <a:gdLst>
                <a:gd name="T0" fmla="*/ 0 w 18488"/>
                <a:gd name="T1" fmla="*/ 587 h 27984"/>
                <a:gd name="T2" fmla="*/ 587 w 18488"/>
                <a:gd name="T3" fmla="*/ 0 h 27984"/>
                <a:gd name="T4" fmla="*/ 17902 w 18488"/>
                <a:gd name="T5" fmla="*/ 0 h 27984"/>
                <a:gd name="T6" fmla="*/ 18488 w 18488"/>
                <a:gd name="T7" fmla="*/ 587 h 27984"/>
                <a:gd name="T8" fmla="*/ 18488 w 18488"/>
                <a:gd name="T9" fmla="*/ 27398 h 27984"/>
                <a:gd name="T10" fmla="*/ 17902 w 18488"/>
                <a:gd name="T11" fmla="*/ 27984 h 27984"/>
                <a:gd name="T12" fmla="*/ 587 w 18488"/>
                <a:gd name="T13" fmla="*/ 27984 h 27984"/>
                <a:gd name="T14" fmla="*/ 0 w 18488"/>
                <a:gd name="T15" fmla="*/ 27398 h 27984"/>
                <a:gd name="T16" fmla="*/ 0 w 18488"/>
                <a:gd name="T17" fmla="*/ 587 h 27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88" h="27984">
                  <a:moveTo>
                    <a:pt x="0" y="587"/>
                  </a:moveTo>
                  <a:cubicBezTo>
                    <a:pt x="0" y="263"/>
                    <a:pt x="263" y="0"/>
                    <a:pt x="587" y="0"/>
                  </a:cubicBezTo>
                  <a:lnTo>
                    <a:pt x="17902" y="0"/>
                  </a:lnTo>
                  <a:cubicBezTo>
                    <a:pt x="18226" y="0"/>
                    <a:pt x="18488" y="263"/>
                    <a:pt x="18488" y="587"/>
                  </a:cubicBezTo>
                  <a:lnTo>
                    <a:pt x="18488" y="27398"/>
                  </a:lnTo>
                  <a:cubicBezTo>
                    <a:pt x="18488" y="27722"/>
                    <a:pt x="18226" y="27984"/>
                    <a:pt x="17902" y="27984"/>
                  </a:cubicBezTo>
                  <a:lnTo>
                    <a:pt x="587" y="27984"/>
                  </a:lnTo>
                  <a:cubicBezTo>
                    <a:pt x="263" y="27984"/>
                    <a:pt x="0" y="27722"/>
                    <a:pt x="0" y="27398"/>
                  </a:cubicBezTo>
                  <a:lnTo>
                    <a:pt x="0" y="587"/>
                  </a:lnTo>
                  <a:close/>
                </a:path>
              </a:pathLst>
            </a:custGeom>
            <a:noFill/>
            <a:ln w="10795" cap="flat">
              <a:solidFill>
                <a:srgbClr val="ED7D3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31AE2A-8FE0-4900-9570-C27FD4B97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170" y="67945"/>
              <a:ext cx="1638300" cy="160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Evaluation and selection</a:t>
              </a:r>
              <a:endPara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5BBA101-7C9A-463C-8EF2-905C90A44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345440"/>
              <a:ext cx="1563370" cy="366395"/>
            </a:xfrm>
            <a:custGeom>
              <a:avLst/>
              <a:gdLst>
                <a:gd name="T0" fmla="*/ 0 w 14544"/>
                <a:gd name="T1" fmla="*/ 109 h 3408"/>
                <a:gd name="T2" fmla="*/ 109 w 14544"/>
                <a:gd name="T3" fmla="*/ 0 h 3408"/>
                <a:gd name="T4" fmla="*/ 14436 w 14544"/>
                <a:gd name="T5" fmla="*/ 0 h 3408"/>
                <a:gd name="T6" fmla="*/ 14544 w 14544"/>
                <a:gd name="T7" fmla="*/ 109 h 3408"/>
                <a:gd name="T8" fmla="*/ 14544 w 14544"/>
                <a:gd name="T9" fmla="*/ 3300 h 3408"/>
                <a:gd name="T10" fmla="*/ 14436 w 14544"/>
                <a:gd name="T11" fmla="*/ 3408 h 3408"/>
                <a:gd name="T12" fmla="*/ 109 w 14544"/>
                <a:gd name="T13" fmla="*/ 3408 h 3408"/>
                <a:gd name="T14" fmla="*/ 0 w 14544"/>
                <a:gd name="T15" fmla="*/ 3300 h 3408"/>
                <a:gd name="T16" fmla="*/ 0 w 14544"/>
                <a:gd name="T17" fmla="*/ 109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44" h="3408">
                  <a:moveTo>
                    <a:pt x="0" y="109"/>
                  </a:moveTo>
                  <a:cubicBezTo>
                    <a:pt x="0" y="49"/>
                    <a:pt x="49" y="0"/>
                    <a:pt x="109" y="0"/>
                  </a:cubicBezTo>
                  <a:lnTo>
                    <a:pt x="14436" y="0"/>
                  </a:lnTo>
                  <a:cubicBezTo>
                    <a:pt x="14496" y="0"/>
                    <a:pt x="14544" y="49"/>
                    <a:pt x="14544" y="109"/>
                  </a:cubicBezTo>
                  <a:lnTo>
                    <a:pt x="14544" y="3300"/>
                  </a:lnTo>
                  <a:cubicBezTo>
                    <a:pt x="14544" y="3360"/>
                    <a:pt x="14496" y="3408"/>
                    <a:pt x="14436" y="3408"/>
                  </a:cubicBezTo>
                  <a:lnTo>
                    <a:pt x="109" y="3408"/>
                  </a:lnTo>
                  <a:cubicBezTo>
                    <a:pt x="49" y="3408"/>
                    <a:pt x="0" y="3360"/>
                    <a:pt x="0" y="3300"/>
                  </a:cubicBez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45CDDB1-13AB-4540-9F99-6820F42B95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320" y="339725"/>
              <a:ext cx="1574165" cy="377190"/>
            </a:xfrm>
            <a:custGeom>
              <a:avLst/>
              <a:gdLst>
                <a:gd name="T0" fmla="*/ 0 w 2479"/>
                <a:gd name="T1" fmla="*/ 500 h 594"/>
                <a:gd name="T2" fmla="*/ 0 w 2479"/>
                <a:gd name="T3" fmla="*/ 398 h 594"/>
                <a:gd name="T4" fmla="*/ 0 w 2479"/>
                <a:gd name="T5" fmla="*/ 297 h 594"/>
                <a:gd name="T6" fmla="*/ 0 w 2479"/>
                <a:gd name="T7" fmla="*/ 195 h 594"/>
                <a:gd name="T8" fmla="*/ 0 w 2479"/>
                <a:gd name="T9" fmla="*/ 94 h 594"/>
                <a:gd name="T10" fmla="*/ 22 w 2479"/>
                <a:gd name="T11" fmla="*/ 19 h 594"/>
                <a:gd name="T12" fmla="*/ 33 w 2479"/>
                <a:gd name="T13" fmla="*/ 0 h 594"/>
                <a:gd name="T14" fmla="*/ 135 w 2479"/>
                <a:gd name="T15" fmla="*/ 0 h 594"/>
                <a:gd name="T16" fmla="*/ 236 w 2479"/>
                <a:gd name="T17" fmla="*/ 0 h 594"/>
                <a:gd name="T18" fmla="*/ 338 w 2479"/>
                <a:gd name="T19" fmla="*/ 0 h 594"/>
                <a:gd name="T20" fmla="*/ 439 w 2479"/>
                <a:gd name="T21" fmla="*/ 0 h 594"/>
                <a:gd name="T22" fmla="*/ 541 w 2479"/>
                <a:gd name="T23" fmla="*/ 0 h 594"/>
                <a:gd name="T24" fmla="*/ 643 w 2479"/>
                <a:gd name="T25" fmla="*/ 0 h 594"/>
                <a:gd name="T26" fmla="*/ 744 w 2479"/>
                <a:gd name="T27" fmla="*/ 0 h 594"/>
                <a:gd name="T28" fmla="*/ 846 w 2479"/>
                <a:gd name="T29" fmla="*/ 0 h 594"/>
                <a:gd name="T30" fmla="*/ 947 w 2479"/>
                <a:gd name="T31" fmla="*/ 0 h 594"/>
                <a:gd name="T32" fmla="*/ 1049 w 2479"/>
                <a:gd name="T33" fmla="*/ 0 h 594"/>
                <a:gd name="T34" fmla="*/ 1150 w 2479"/>
                <a:gd name="T35" fmla="*/ 0 h 594"/>
                <a:gd name="T36" fmla="*/ 1252 w 2479"/>
                <a:gd name="T37" fmla="*/ 0 h 594"/>
                <a:gd name="T38" fmla="*/ 1353 w 2479"/>
                <a:gd name="T39" fmla="*/ 0 h 594"/>
                <a:gd name="T40" fmla="*/ 1455 w 2479"/>
                <a:gd name="T41" fmla="*/ 0 h 594"/>
                <a:gd name="T42" fmla="*/ 1557 w 2479"/>
                <a:gd name="T43" fmla="*/ 0 h 594"/>
                <a:gd name="T44" fmla="*/ 1658 w 2479"/>
                <a:gd name="T45" fmla="*/ 0 h 594"/>
                <a:gd name="T46" fmla="*/ 1760 w 2479"/>
                <a:gd name="T47" fmla="*/ 0 h 594"/>
                <a:gd name="T48" fmla="*/ 1861 w 2479"/>
                <a:gd name="T49" fmla="*/ 0 h 594"/>
                <a:gd name="T50" fmla="*/ 1963 w 2479"/>
                <a:gd name="T51" fmla="*/ 0 h 594"/>
                <a:gd name="T52" fmla="*/ 2064 w 2479"/>
                <a:gd name="T53" fmla="*/ 0 h 594"/>
                <a:gd name="T54" fmla="*/ 2166 w 2479"/>
                <a:gd name="T55" fmla="*/ 0 h 594"/>
                <a:gd name="T56" fmla="*/ 2268 w 2479"/>
                <a:gd name="T57" fmla="*/ 0 h 594"/>
                <a:gd name="T58" fmla="*/ 2369 w 2479"/>
                <a:gd name="T59" fmla="*/ 0 h 594"/>
                <a:gd name="T60" fmla="*/ 2477 w 2479"/>
                <a:gd name="T61" fmla="*/ 17 h 594"/>
                <a:gd name="T62" fmla="*/ 2462 w 2479"/>
                <a:gd name="T63" fmla="*/ 68 h 594"/>
                <a:gd name="T64" fmla="*/ 2462 w 2479"/>
                <a:gd name="T65" fmla="*/ 170 h 594"/>
                <a:gd name="T66" fmla="*/ 2462 w 2479"/>
                <a:gd name="T67" fmla="*/ 271 h 594"/>
                <a:gd name="T68" fmla="*/ 2462 w 2479"/>
                <a:gd name="T69" fmla="*/ 373 h 594"/>
                <a:gd name="T70" fmla="*/ 2462 w 2479"/>
                <a:gd name="T71" fmla="*/ 474 h 594"/>
                <a:gd name="T72" fmla="*/ 2478 w 2479"/>
                <a:gd name="T73" fmla="*/ 573 h 594"/>
                <a:gd name="T74" fmla="*/ 2438 w 2479"/>
                <a:gd name="T75" fmla="*/ 577 h 594"/>
                <a:gd name="T76" fmla="*/ 2354 w 2479"/>
                <a:gd name="T77" fmla="*/ 594 h 594"/>
                <a:gd name="T78" fmla="*/ 2252 w 2479"/>
                <a:gd name="T79" fmla="*/ 594 h 594"/>
                <a:gd name="T80" fmla="*/ 2151 w 2479"/>
                <a:gd name="T81" fmla="*/ 594 h 594"/>
                <a:gd name="T82" fmla="*/ 2049 w 2479"/>
                <a:gd name="T83" fmla="*/ 594 h 594"/>
                <a:gd name="T84" fmla="*/ 1948 w 2479"/>
                <a:gd name="T85" fmla="*/ 594 h 594"/>
                <a:gd name="T86" fmla="*/ 1846 w 2479"/>
                <a:gd name="T87" fmla="*/ 594 h 594"/>
                <a:gd name="T88" fmla="*/ 1744 w 2479"/>
                <a:gd name="T89" fmla="*/ 594 h 594"/>
                <a:gd name="T90" fmla="*/ 1643 w 2479"/>
                <a:gd name="T91" fmla="*/ 594 h 594"/>
                <a:gd name="T92" fmla="*/ 1541 w 2479"/>
                <a:gd name="T93" fmla="*/ 594 h 594"/>
                <a:gd name="T94" fmla="*/ 1440 w 2479"/>
                <a:gd name="T95" fmla="*/ 594 h 594"/>
                <a:gd name="T96" fmla="*/ 1338 w 2479"/>
                <a:gd name="T97" fmla="*/ 594 h 594"/>
                <a:gd name="T98" fmla="*/ 1237 w 2479"/>
                <a:gd name="T99" fmla="*/ 594 h 594"/>
                <a:gd name="T100" fmla="*/ 1135 w 2479"/>
                <a:gd name="T101" fmla="*/ 594 h 594"/>
                <a:gd name="T102" fmla="*/ 1034 w 2479"/>
                <a:gd name="T103" fmla="*/ 594 h 594"/>
                <a:gd name="T104" fmla="*/ 932 w 2479"/>
                <a:gd name="T105" fmla="*/ 594 h 594"/>
                <a:gd name="T106" fmla="*/ 830 w 2479"/>
                <a:gd name="T107" fmla="*/ 594 h 594"/>
                <a:gd name="T108" fmla="*/ 729 w 2479"/>
                <a:gd name="T109" fmla="*/ 594 h 594"/>
                <a:gd name="T110" fmla="*/ 627 w 2479"/>
                <a:gd name="T111" fmla="*/ 594 h 594"/>
                <a:gd name="T112" fmla="*/ 526 w 2479"/>
                <a:gd name="T113" fmla="*/ 594 h 594"/>
                <a:gd name="T114" fmla="*/ 424 w 2479"/>
                <a:gd name="T115" fmla="*/ 594 h 594"/>
                <a:gd name="T116" fmla="*/ 323 w 2479"/>
                <a:gd name="T117" fmla="*/ 594 h 594"/>
                <a:gd name="T118" fmla="*/ 221 w 2479"/>
                <a:gd name="T119" fmla="*/ 594 h 594"/>
                <a:gd name="T120" fmla="*/ 119 w 2479"/>
                <a:gd name="T121" fmla="*/ 594 h 594"/>
                <a:gd name="T122" fmla="*/ 14 w 2479"/>
                <a:gd name="T123" fmla="*/ 591 h 594"/>
                <a:gd name="T124" fmla="*/ 19 w 2479"/>
                <a:gd name="T125" fmla="*/ 57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79" h="594">
                  <a:moveTo>
                    <a:pt x="0" y="568"/>
                  </a:moveTo>
                  <a:lnTo>
                    <a:pt x="0" y="551"/>
                  </a:lnTo>
                  <a:lnTo>
                    <a:pt x="17" y="551"/>
                  </a:lnTo>
                  <a:lnTo>
                    <a:pt x="17" y="568"/>
                  </a:lnTo>
                  <a:lnTo>
                    <a:pt x="0" y="568"/>
                  </a:lnTo>
                  <a:close/>
                  <a:moveTo>
                    <a:pt x="0" y="534"/>
                  </a:moveTo>
                  <a:lnTo>
                    <a:pt x="0" y="517"/>
                  </a:lnTo>
                  <a:lnTo>
                    <a:pt x="17" y="517"/>
                  </a:lnTo>
                  <a:lnTo>
                    <a:pt x="17" y="534"/>
                  </a:lnTo>
                  <a:lnTo>
                    <a:pt x="0" y="534"/>
                  </a:lnTo>
                  <a:close/>
                  <a:moveTo>
                    <a:pt x="0" y="500"/>
                  </a:moveTo>
                  <a:lnTo>
                    <a:pt x="0" y="483"/>
                  </a:lnTo>
                  <a:lnTo>
                    <a:pt x="17" y="483"/>
                  </a:lnTo>
                  <a:lnTo>
                    <a:pt x="17" y="500"/>
                  </a:lnTo>
                  <a:lnTo>
                    <a:pt x="0" y="500"/>
                  </a:lnTo>
                  <a:close/>
                  <a:moveTo>
                    <a:pt x="0" y="466"/>
                  </a:moveTo>
                  <a:lnTo>
                    <a:pt x="0" y="449"/>
                  </a:lnTo>
                  <a:lnTo>
                    <a:pt x="17" y="449"/>
                  </a:lnTo>
                  <a:lnTo>
                    <a:pt x="17" y="466"/>
                  </a:lnTo>
                  <a:lnTo>
                    <a:pt x="0" y="466"/>
                  </a:lnTo>
                  <a:close/>
                  <a:moveTo>
                    <a:pt x="0" y="432"/>
                  </a:moveTo>
                  <a:lnTo>
                    <a:pt x="0" y="415"/>
                  </a:lnTo>
                  <a:lnTo>
                    <a:pt x="17" y="415"/>
                  </a:lnTo>
                  <a:lnTo>
                    <a:pt x="17" y="432"/>
                  </a:lnTo>
                  <a:lnTo>
                    <a:pt x="0" y="432"/>
                  </a:lnTo>
                  <a:close/>
                  <a:moveTo>
                    <a:pt x="0" y="398"/>
                  </a:moveTo>
                  <a:lnTo>
                    <a:pt x="0" y="381"/>
                  </a:lnTo>
                  <a:lnTo>
                    <a:pt x="17" y="381"/>
                  </a:lnTo>
                  <a:lnTo>
                    <a:pt x="17" y="398"/>
                  </a:lnTo>
                  <a:lnTo>
                    <a:pt x="0" y="398"/>
                  </a:lnTo>
                  <a:close/>
                  <a:moveTo>
                    <a:pt x="0" y="364"/>
                  </a:moveTo>
                  <a:lnTo>
                    <a:pt x="0" y="347"/>
                  </a:lnTo>
                  <a:lnTo>
                    <a:pt x="17" y="347"/>
                  </a:lnTo>
                  <a:lnTo>
                    <a:pt x="17" y="364"/>
                  </a:lnTo>
                  <a:lnTo>
                    <a:pt x="0" y="364"/>
                  </a:lnTo>
                  <a:close/>
                  <a:moveTo>
                    <a:pt x="0" y="331"/>
                  </a:moveTo>
                  <a:lnTo>
                    <a:pt x="0" y="314"/>
                  </a:lnTo>
                  <a:lnTo>
                    <a:pt x="17" y="314"/>
                  </a:lnTo>
                  <a:lnTo>
                    <a:pt x="17" y="331"/>
                  </a:lnTo>
                  <a:lnTo>
                    <a:pt x="0" y="331"/>
                  </a:lnTo>
                  <a:close/>
                  <a:moveTo>
                    <a:pt x="0" y="297"/>
                  </a:moveTo>
                  <a:lnTo>
                    <a:pt x="0" y="280"/>
                  </a:lnTo>
                  <a:lnTo>
                    <a:pt x="17" y="280"/>
                  </a:lnTo>
                  <a:lnTo>
                    <a:pt x="17" y="297"/>
                  </a:lnTo>
                  <a:lnTo>
                    <a:pt x="0" y="297"/>
                  </a:lnTo>
                  <a:close/>
                  <a:moveTo>
                    <a:pt x="0" y="263"/>
                  </a:moveTo>
                  <a:lnTo>
                    <a:pt x="0" y="246"/>
                  </a:lnTo>
                  <a:lnTo>
                    <a:pt x="17" y="246"/>
                  </a:lnTo>
                  <a:lnTo>
                    <a:pt x="17" y="263"/>
                  </a:lnTo>
                  <a:lnTo>
                    <a:pt x="0" y="263"/>
                  </a:lnTo>
                  <a:close/>
                  <a:moveTo>
                    <a:pt x="0" y="229"/>
                  </a:moveTo>
                  <a:lnTo>
                    <a:pt x="0" y="212"/>
                  </a:lnTo>
                  <a:lnTo>
                    <a:pt x="17" y="212"/>
                  </a:lnTo>
                  <a:lnTo>
                    <a:pt x="17" y="229"/>
                  </a:lnTo>
                  <a:lnTo>
                    <a:pt x="0" y="229"/>
                  </a:lnTo>
                  <a:close/>
                  <a:moveTo>
                    <a:pt x="0" y="195"/>
                  </a:moveTo>
                  <a:lnTo>
                    <a:pt x="0" y="178"/>
                  </a:lnTo>
                  <a:lnTo>
                    <a:pt x="17" y="178"/>
                  </a:lnTo>
                  <a:lnTo>
                    <a:pt x="17" y="195"/>
                  </a:lnTo>
                  <a:lnTo>
                    <a:pt x="0" y="195"/>
                  </a:lnTo>
                  <a:close/>
                  <a:moveTo>
                    <a:pt x="0" y="161"/>
                  </a:moveTo>
                  <a:lnTo>
                    <a:pt x="0" y="144"/>
                  </a:lnTo>
                  <a:lnTo>
                    <a:pt x="17" y="144"/>
                  </a:lnTo>
                  <a:lnTo>
                    <a:pt x="17" y="161"/>
                  </a:lnTo>
                  <a:lnTo>
                    <a:pt x="0" y="161"/>
                  </a:lnTo>
                  <a:close/>
                  <a:moveTo>
                    <a:pt x="0" y="127"/>
                  </a:moveTo>
                  <a:lnTo>
                    <a:pt x="0" y="111"/>
                  </a:lnTo>
                  <a:lnTo>
                    <a:pt x="17" y="111"/>
                  </a:lnTo>
                  <a:lnTo>
                    <a:pt x="17" y="127"/>
                  </a:lnTo>
                  <a:lnTo>
                    <a:pt x="0" y="127"/>
                  </a:lnTo>
                  <a:close/>
                  <a:moveTo>
                    <a:pt x="0" y="94"/>
                  </a:moveTo>
                  <a:lnTo>
                    <a:pt x="0" y="77"/>
                  </a:lnTo>
                  <a:lnTo>
                    <a:pt x="17" y="77"/>
                  </a:lnTo>
                  <a:lnTo>
                    <a:pt x="17" y="94"/>
                  </a:lnTo>
                  <a:lnTo>
                    <a:pt x="0" y="94"/>
                  </a:lnTo>
                  <a:close/>
                  <a:moveTo>
                    <a:pt x="0" y="60"/>
                  </a:moveTo>
                  <a:lnTo>
                    <a:pt x="0" y="43"/>
                  </a:lnTo>
                  <a:lnTo>
                    <a:pt x="17" y="43"/>
                  </a:lnTo>
                  <a:lnTo>
                    <a:pt x="17" y="60"/>
                  </a:lnTo>
                  <a:lnTo>
                    <a:pt x="0" y="60"/>
                  </a:lnTo>
                  <a:close/>
                  <a:moveTo>
                    <a:pt x="0" y="25"/>
                  </a:moveTo>
                  <a:lnTo>
                    <a:pt x="0" y="22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3" y="5"/>
                  </a:lnTo>
                  <a:lnTo>
                    <a:pt x="21" y="19"/>
                  </a:lnTo>
                  <a:lnTo>
                    <a:pt x="21" y="20"/>
                  </a:lnTo>
                  <a:lnTo>
                    <a:pt x="22" y="19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18" y="23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17" y="27"/>
                  </a:lnTo>
                  <a:lnTo>
                    <a:pt x="0" y="25"/>
                  </a:lnTo>
                  <a:close/>
                  <a:moveTo>
                    <a:pt x="33" y="0"/>
                  </a:moveTo>
                  <a:lnTo>
                    <a:pt x="50" y="0"/>
                  </a:lnTo>
                  <a:lnTo>
                    <a:pt x="50" y="17"/>
                  </a:lnTo>
                  <a:lnTo>
                    <a:pt x="33" y="17"/>
                  </a:lnTo>
                  <a:lnTo>
                    <a:pt x="33" y="0"/>
                  </a:lnTo>
                  <a:close/>
                  <a:moveTo>
                    <a:pt x="67" y="0"/>
                  </a:moveTo>
                  <a:lnTo>
                    <a:pt x="84" y="0"/>
                  </a:lnTo>
                  <a:lnTo>
                    <a:pt x="84" y="17"/>
                  </a:lnTo>
                  <a:lnTo>
                    <a:pt x="67" y="17"/>
                  </a:lnTo>
                  <a:lnTo>
                    <a:pt x="67" y="0"/>
                  </a:lnTo>
                  <a:close/>
                  <a:moveTo>
                    <a:pt x="101" y="0"/>
                  </a:moveTo>
                  <a:lnTo>
                    <a:pt x="118" y="0"/>
                  </a:lnTo>
                  <a:lnTo>
                    <a:pt x="118" y="17"/>
                  </a:lnTo>
                  <a:lnTo>
                    <a:pt x="101" y="17"/>
                  </a:lnTo>
                  <a:lnTo>
                    <a:pt x="101" y="0"/>
                  </a:lnTo>
                  <a:close/>
                  <a:moveTo>
                    <a:pt x="135" y="0"/>
                  </a:moveTo>
                  <a:lnTo>
                    <a:pt x="152" y="0"/>
                  </a:lnTo>
                  <a:lnTo>
                    <a:pt x="152" y="17"/>
                  </a:lnTo>
                  <a:lnTo>
                    <a:pt x="135" y="17"/>
                  </a:lnTo>
                  <a:lnTo>
                    <a:pt x="135" y="0"/>
                  </a:lnTo>
                  <a:close/>
                  <a:moveTo>
                    <a:pt x="169" y="0"/>
                  </a:moveTo>
                  <a:lnTo>
                    <a:pt x="185" y="0"/>
                  </a:lnTo>
                  <a:lnTo>
                    <a:pt x="185" y="17"/>
                  </a:lnTo>
                  <a:lnTo>
                    <a:pt x="169" y="17"/>
                  </a:lnTo>
                  <a:lnTo>
                    <a:pt x="169" y="0"/>
                  </a:lnTo>
                  <a:close/>
                  <a:moveTo>
                    <a:pt x="202" y="0"/>
                  </a:moveTo>
                  <a:lnTo>
                    <a:pt x="219" y="0"/>
                  </a:lnTo>
                  <a:lnTo>
                    <a:pt x="219" y="17"/>
                  </a:lnTo>
                  <a:lnTo>
                    <a:pt x="202" y="17"/>
                  </a:lnTo>
                  <a:lnTo>
                    <a:pt x="202" y="0"/>
                  </a:lnTo>
                  <a:close/>
                  <a:moveTo>
                    <a:pt x="236" y="0"/>
                  </a:moveTo>
                  <a:lnTo>
                    <a:pt x="253" y="0"/>
                  </a:lnTo>
                  <a:lnTo>
                    <a:pt x="253" y="17"/>
                  </a:lnTo>
                  <a:lnTo>
                    <a:pt x="236" y="17"/>
                  </a:lnTo>
                  <a:lnTo>
                    <a:pt x="236" y="0"/>
                  </a:lnTo>
                  <a:close/>
                  <a:moveTo>
                    <a:pt x="270" y="0"/>
                  </a:moveTo>
                  <a:lnTo>
                    <a:pt x="287" y="0"/>
                  </a:lnTo>
                  <a:lnTo>
                    <a:pt x="287" y="17"/>
                  </a:lnTo>
                  <a:lnTo>
                    <a:pt x="270" y="17"/>
                  </a:lnTo>
                  <a:lnTo>
                    <a:pt x="270" y="0"/>
                  </a:lnTo>
                  <a:close/>
                  <a:moveTo>
                    <a:pt x="304" y="0"/>
                  </a:moveTo>
                  <a:lnTo>
                    <a:pt x="321" y="0"/>
                  </a:lnTo>
                  <a:lnTo>
                    <a:pt x="321" y="17"/>
                  </a:lnTo>
                  <a:lnTo>
                    <a:pt x="304" y="17"/>
                  </a:lnTo>
                  <a:lnTo>
                    <a:pt x="304" y="0"/>
                  </a:lnTo>
                  <a:close/>
                  <a:moveTo>
                    <a:pt x="338" y="0"/>
                  </a:moveTo>
                  <a:lnTo>
                    <a:pt x="355" y="0"/>
                  </a:lnTo>
                  <a:lnTo>
                    <a:pt x="355" y="17"/>
                  </a:lnTo>
                  <a:lnTo>
                    <a:pt x="338" y="17"/>
                  </a:lnTo>
                  <a:lnTo>
                    <a:pt x="338" y="0"/>
                  </a:lnTo>
                  <a:close/>
                  <a:moveTo>
                    <a:pt x="372" y="0"/>
                  </a:moveTo>
                  <a:lnTo>
                    <a:pt x="389" y="0"/>
                  </a:lnTo>
                  <a:lnTo>
                    <a:pt x="389" y="17"/>
                  </a:lnTo>
                  <a:lnTo>
                    <a:pt x="372" y="17"/>
                  </a:lnTo>
                  <a:lnTo>
                    <a:pt x="372" y="0"/>
                  </a:lnTo>
                  <a:close/>
                  <a:moveTo>
                    <a:pt x="406" y="0"/>
                  </a:moveTo>
                  <a:lnTo>
                    <a:pt x="422" y="0"/>
                  </a:lnTo>
                  <a:lnTo>
                    <a:pt x="422" y="17"/>
                  </a:lnTo>
                  <a:lnTo>
                    <a:pt x="406" y="17"/>
                  </a:lnTo>
                  <a:lnTo>
                    <a:pt x="406" y="0"/>
                  </a:lnTo>
                  <a:close/>
                  <a:moveTo>
                    <a:pt x="439" y="0"/>
                  </a:moveTo>
                  <a:lnTo>
                    <a:pt x="456" y="0"/>
                  </a:lnTo>
                  <a:lnTo>
                    <a:pt x="456" y="17"/>
                  </a:lnTo>
                  <a:lnTo>
                    <a:pt x="439" y="17"/>
                  </a:lnTo>
                  <a:lnTo>
                    <a:pt x="439" y="0"/>
                  </a:lnTo>
                  <a:close/>
                  <a:moveTo>
                    <a:pt x="473" y="0"/>
                  </a:moveTo>
                  <a:lnTo>
                    <a:pt x="490" y="0"/>
                  </a:lnTo>
                  <a:lnTo>
                    <a:pt x="490" y="17"/>
                  </a:lnTo>
                  <a:lnTo>
                    <a:pt x="473" y="17"/>
                  </a:lnTo>
                  <a:lnTo>
                    <a:pt x="473" y="0"/>
                  </a:lnTo>
                  <a:close/>
                  <a:moveTo>
                    <a:pt x="507" y="0"/>
                  </a:moveTo>
                  <a:lnTo>
                    <a:pt x="524" y="0"/>
                  </a:lnTo>
                  <a:lnTo>
                    <a:pt x="524" y="17"/>
                  </a:lnTo>
                  <a:lnTo>
                    <a:pt x="507" y="17"/>
                  </a:lnTo>
                  <a:lnTo>
                    <a:pt x="507" y="0"/>
                  </a:lnTo>
                  <a:close/>
                  <a:moveTo>
                    <a:pt x="541" y="0"/>
                  </a:moveTo>
                  <a:lnTo>
                    <a:pt x="558" y="0"/>
                  </a:lnTo>
                  <a:lnTo>
                    <a:pt x="558" y="17"/>
                  </a:lnTo>
                  <a:lnTo>
                    <a:pt x="541" y="17"/>
                  </a:lnTo>
                  <a:lnTo>
                    <a:pt x="541" y="0"/>
                  </a:lnTo>
                  <a:close/>
                  <a:moveTo>
                    <a:pt x="575" y="0"/>
                  </a:moveTo>
                  <a:lnTo>
                    <a:pt x="592" y="0"/>
                  </a:lnTo>
                  <a:lnTo>
                    <a:pt x="592" y="17"/>
                  </a:lnTo>
                  <a:lnTo>
                    <a:pt x="575" y="17"/>
                  </a:lnTo>
                  <a:lnTo>
                    <a:pt x="575" y="0"/>
                  </a:lnTo>
                  <a:close/>
                  <a:moveTo>
                    <a:pt x="609" y="0"/>
                  </a:moveTo>
                  <a:lnTo>
                    <a:pt x="626" y="0"/>
                  </a:lnTo>
                  <a:lnTo>
                    <a:pt x="626" y="17"/>
                  </a:lnTo>
                  <a:lnTo>
                    <a:pt x="609" y="17"/>
                  </a:lnTo>
                  <a:lnTo>
                    <a:pt x="609" y="0"/>
                  </a:lnTo>
                  <a:close/>
                  <a:moveTo>
                    <a:pt x="643" y="0"/>
                  </a:moveTo>
                  <a:lnTo>
                    <a:pt x="659" y="0"/>
                  </a:lnTo>
                  <a:lnTo>
                    <a:pt x="659" y="17"/>
                  </a:lnTo>
                  <a:lnTo>
                    <a:pt x="643" y="17"/>
                  </a:lnTo>
                  <a:lnTo>
                    <a:pt x="643" y="0"/>
                  </a:lnTo>
                  <a:close/>
                  <a:moveTo>
                    <a:pt x="676" y="0"/>
                  </a:moveTo>
                  <a:lnTo>
                    <a:pt x="693" y="0"/>
                  </a:lnTo>
                  <a:lnTo>
                    <a:pt x="693" y="17"/>
                  </a:lnTo>
                  <a:lnTo>
                    <a:pt x="676" y="17"/>
                  </a:lnTo>
                  <a:lnTo>
                    <a:pt x="676" y="0"/>
                  </a:lnTo>
                  <a:close/>
                  <a:moveTo>
                    <a:pt x="710" y="0"/>
                  </a:moveTo>
                  <a:lnTo>
                    <a:pt x="727" y="0"/>
                  </a:lnTo>
                  <a:lnTo>
                    <a:pt x="727" y="17"/>
                  </a:lnTo>
                  <a:lnTo>
                    <a:pt x="710" y="17"/>
                  </a:lnTo>
                  <a:lnTo>
                    <a:pt x="710" y="0"/>
                  </a:lnTo>
                  <a:close/>
                  <a:moveTo>
                    <a:pt x="744" y="0"/>
                  </a:moveTo>
                  <a:lnTo>
                    <a:pt x="761" y="0"/>
                  </a:lnTo>
                  <a:lnTo>
                    <a:pt x="761" y="17"/>
                  </a:lnTo>
                  <a:lnTo>
                    <a:pt x="744" y="17"/>
                  </a:lnTo>
                  <a:lnTo>
                    <a:pt x="744" y="0"/>
                  </a:lnTo>
                  <a:close/>
                  <a:moveTo>
                    <a:pt x="778" y="0"/>
                  </a:moveTo>
                  <a:lnTo>
                    <a:pt x="795" y="0"/>
                  </a:lnTo>
                  <a:lnTo>
                    <a:pt x="795" y="17"/>
                  </a:lnTo>
                  <a:lnTo>
                    <a:pt x="778" y="17"/>
                  </a:lnTo>
                  <a:lnTo>
                    <a:pt x="778" y="0"/>
                  </a:lnTo>
                  <a:close/>
                  <a:moveTo>
                    <a:pt x="812" y="0"/>
                  </a:moveTo>
                  <a:lnTo>
                    <a:pt x="829" y="0"/>
                  </a:lnTo>
                  <a:lnTo>
                    <a:pt x="829" y="17"/>
                  </a:lnTo>
                  <a:lnTo>
                    <a:pt x="812" y="17"/>
                  </a:lnTo>
                  <a:lnTo>
                    <a:pt x="812" y="0"/>
                  </a:lnTo>
                  <a:close/>
                  <a:moveTo>
                    <a:pt x="846" y="0"/>
                  </a:moveTo>
                  <a:lnTo>
                    <a:pt x="863" y="0"/>
                  </a:lnTo>
                  <a:lnTo>
                    <a:pt x="863" y="17"/>
                  </a:lnTo>
                  <a:lnTo>
                    <a:pt x="846" y="17"/>
                  </a:lnTo>
                  <a:lnTo>
                    <a:pt x="846" y="0"/>
                  </a:lnTo>
                  <a:close/>
                  <a:moveTo>
                    <a:pt x="879" y="0"/>
                  </a:moveTo>
                  <a:lnTo>
                    <a:pt x="896" y="0"/>
                  </a:lnTo>
                  <a:lnTo>
                    <a:pt x="896" y="17"/>
                  </a:lnTo>
                  <a:lnTo>
                    <a:pt x="879" y="17"/>
                  </a:lnTo>
                  <a:lnTo>
                    <a:pt x="879" y="0"/>
                  </a:lnTo>
                  <a:close/>
                  <a:moveTo>
                    <a:pt x="913" y="0"/>
                  </a:moveTo>
                  <a:lnTo>
                    <a:pt x="930" y="0"/>
                  </a:lnTo>
                  <a:lnTo>
                    <a:pt x="930" y="17"/>
                  </a:lnTo>
                  <a:lnTo>
                    <a:pt x="913" y="17"/>
                  </a:lnTo>
                  <a:lnTo>
                    <a:pt x="913" y="0"/>
                  </a:lnTo>
                  <a:close/>
                  <a:moveTo>
                    <a:pt x="947" y="0"/>
                  </a:moveTo>
                  <a:lnTo>
                    <a:pt x="964" y="0"/>
                  </a:lnTo>
                  <a:lnTo>
                    <a:pt x="964" y="17"/>
                  </a:lnTo>
                  <a:lnTo>
                    <a:pt x="947" y="17"/>
                  </a:lnTo>
                  <a:lnTo>
                    <a:pt x="947" y="0"/>
                  </a:lnTo>
                  <a:close/>
                  <a:moveTo>
                    <a:pt x="981" y="0"/>
                  </a:moveTo>
                  <a:lnTo>
                    <a:pt x="998" y="0"/>
                  </a:lnTo>
                  <a:lnTo>
                    <a:pt x="998" y="17"/>
                  </a:lnTo>
                  <a:lnTo>
                    <a:pt x="981" y="17"/>
                  </a:lnTo>
                  <a:lnTo>
                    <a:pt x="981" y="0"/>
                  </a:lnTo>
                  <a:close/>
                  <a:moveTo>
                    <a:pt x="1015" y="0"/>
                  </a:moveTo>
                  <a:lnTo>
                    <a:pt x="1032" y="0"/>
                  </a:lnTo>
                  <a:lnTo>
                    <a:pt x="1032" y="17"/>
                  </a:lnTo>
                  <a:lnTo>
                    <a:pt x="1015" y="17"/>
                  </a:lnTo>
                  <a:lnTo>
                    <a:pt x="1015" y="0"/>
                  </a:lnTo>
                  <a:close/>
                  <a:moveTo>
                    <a:pt x="1049" y="0"/>
                  </a:moveTo>
                  <a:lnTo>
                    <a:pt x="1066" y="0"/>
                  </a:lnTo>
                  <a:lnTo>
                    <a:pt x="1066" y="17"/>
                  </a:lnTo>
                  <a:lnTo>
                    <a:pt x="1049" y="17"/>
                  </a:lnTo>
                  <a:lnTo>
                    <a:pt x="1049" y="0"/>
                  </a:lnTo>
                  <a:close/>
                  <a:moveTo>
                    <a:pt x="1083" y="0"/>
                  </a:moveTo>
                  <a:lnTo>
                    <a:pt x="1100" y="0"/>
                  </a:lnTo>
                  <a:lnTo>
                    <a:pt x="1100" y="17"/>
                  </a:lnTo>
                  <a:lnTo>
                    <a:pt x="1083" y="17"/>
                  </a:lnTo>
                  <a:lnTo>
                    <a:pt x="1083" y="0"/>
                  </a:lnTo>
                  <a:close/>
                  <a:moveTo>
                    <a:pt x="1116" y="0"/>
                  </a:moveTo>
                  <a:lnTo>
                    <a:pt x="1133" y="0"/>
                  </a:lnTo>
                  <a:lnTo>
                    <a:pt x="1133" y="17"/>
                  </a:lnTo>
                  <a:lnTo>
                    <a:pt x="1116" y="17"/>
                  </a:lnTo>
                  <a:lnTo>
                    <a:pt x="1116" y="0"/>
                  </a:lnTo>
                  <a:close/>
                  <a:moveTo>
                    <a:pt x="1150" y="0"/>
                  </a:moveTo>
                  <a:lnTo>
                    <a:pt x="1167" y="0"/>
                  </a:lnTo>
                  <a:lnTo>
                    <a:pt x="1167" y="17"/>
                  </a:lnTo>
                  <a:lnTo>
                    <a:pt x="1150" y="17"/>
                  </a:lnTo>
                  <a:lnTo>
                    <a:pt x="1150" y="0"/>
                  </a:lnTo>
                  <a:close/>
                  <a:moveTo>
                    <a:pt x="1184" y="0"/>
                  </a:moveTo>
                  <a:lnTo>
                    <a:pt x="1201" y="0"/>
                  </a:lnTo>
                  <a:lnTo>
                    <a:pt x="1201" y="17"/>
                  </a:lnTo>
                  <a:lnTo>
                    <a:pt x="1184" y="17"/>
                  </a:lnTo>
                  <a:lnTo>
                    <a:pt x="1184" y="0"/>
                  </a:lnTo>
                  <a:close/>
                  <a:moveTo>
                    <a:pt x="1218" y="0"/>
                  </a:moveTo>
                  <a:lnTo>
                    <a:pt x="1235" y="0"/>
                  </a:lnTo>
                  <a:lnTo>
                    <a:pt x="1235" y="17"/>
                  </a:lnTo>
                  <a:lnTo>
                    <a:pt x="1218" y="17"/>
                  </a:lnTo>
                  <a:lnTo>
                    <a:pt x="1218" y="0"/>
                  </a:lnTo>
                  <a:close/>
                  <a:moveTo>
                    <a:pt x="1252" y="0"/>
                  </a:moveTo>
                  <a:lnTo>
                    <a:pt x="1269" y="0"/>
                  </a:lnTo>
                  <a:lnTo>
                    <a:pt x="1269" y="17"/>
                  </a:lnTo>
                  <a:lnTo>
                    <a:pt x="1252" y="17"/>
                  </a:lnTo>
                  <a:lnTo>
                    <a:pt x="1252" y="0"/>
                  </a:lnTo>
                  <a:close/>
                  <a:moveTo>
                    <a:pt x="1286" y="0"/>
                  </a:moveTo>
                  <a:lnTo>
                    <a:pt x="1303" y="0"/>
                  </a:lnTo>
                  <a:lnTo>
                    <a:pt x="1303" y="17"/>
                  </a:lnTo>
                  <a:lnTo>
                    <a:pt x="1286" y="17"/>
                  </a:lnTo>
                  <a:lnTo>
                    <a:pt x="1286" y="0"/>
                  </a:lnTo>
                  <a:close/>
                  <a:moveTo>
                    <a:pt x="1320" y="0"/>
                  </a:moveTo>
                  <a:lnTo>
                    <a:pt x="1337" y="0"/>
                  </a:lnTo>
                  <a:lnTo>
                    <a:pt x="1337" y="17"/>
                  </a:lnTo>
                  <a:lnTo>
                    <a:pt x="1320" y="17"/>
                  </a:lnTo>
                  <a:lnTo>
                    <a:pt x="1320" y="0"/>
                  </a:lnTo>
                  <a:close/>
                  <a:moveTo>
                    <a:pt x="1353" y="0"/>
                  </a:moveTo>
                  <a:lnTo>
                    <a:pt x="1370" y="0"/>
                  </a:lnTo>
                  <a:lnTo>
                    <a:pt x="1370" y="17"/>
                  </a:lnTo>
                  <a:lnTo>
                    <a:pt x="1353" y="17"/>
                  </a:lnTo>
                  <a:lnTo>
                    <a:pt x="1353" y="0"/>
                  </a:lnTo>
                  <a:close/>
                  <a:moveTo>
                    <a:pt x="1387" y="0"/>
                  </a:moveTo>
                  <a:lnTo>
                    <a:pt x="1404" y="0"/>
                  </a:lnTo>
                  <a:lnTo>
                    <a:pt x="1404" y="17"/>
                  </a:lnTo>
                  <a:lnTo>
                    <a:pt x="1387" y="17"/>
                  </a:lnTo>
                  <a:lnTo>
                    <a:pt x="1387" y="0"/>
                  </a:lnTo>
                  <a:close/>
                  <a:moveTo>
                    <a:pt x="1421" y="0"/>
                  </a:moveTo>
                  <a:lnTo>
                    <a:pt x="1438" y="0"/>
                  </a:lnTo>
                  <a:lnTo>
                    <a:pt x="1438" y="17"/>
                  </a:lnTo>
                  <a:lnTo>
                    <a:pt x="1421" y="17"/>
                  </a:lnTo>
                  <a:lnTo>
                    <a:pt x="1421" y="0"/>
                  </a:lnTo>
                  <a:close/>
                  <a:moveTo>
                    <a:pt x="1455" y="0"/>
                  </a:moveTo>
                  <a:lnTo>
                    <a:pt x="1472" y="0"/>
                  </a:lnTo>
                  <a:lnTo>
                    <a:pt x="1472" y="17"/>
                  </a:lnTo>
                  <a:lnTo>
                    <a:pt x="1455" y="17"/>
                  </a:lnTo>
                  <a:lnTo>
                    <a:pt x="1455" y="0"/>
                  </a:lnTo>
                  <a:close/>
                  <a:moveTo>
                    <a:pt x="1489" y="0"/>
                  </a:moveTo>
                  <a:lnTo>
                    <a:pt x="1506" y="0"/>
                  </a:lnTo>
                  <a:lnTo>
                    <a:pt x="1506" y="17"/>
                  </a:lnTo>
                  <a:lnTo>
                    <a:pt x="1489" y="17"/>
                  </a:lnTo>
                  <a:lnTo>
                    <a:pt x="1489" y="0"/>
                  </a:lnTo>
                  <a:close/>
                  <a:moveTo>
                    <a:pt x="1523" y="0"/>
                  </a:moveTo>
                  <a:lnTo>
                    <a:pt x="1540" y="0"/>
                  </a:lnTo>
                  <a:lnTo>
                    <a:pt x="1540" y="17"/>
                  </a:lnTo>
                  <a:lnTo>
                    <a:pt x="1523" y="17"/>
                  </a:lnTo>
                  <a:lnTo>
                    <a:pt x="1523" y="0"/>
                  </a:lnTo>
                  <a:close/>
                  <a:moveTo>
                    <a:pt x="1557" y="0"/>
                  </a:moveTo>
                  <a:lnTo>
                    <a:pt x="1574" y="0"/>
                  </a:lnTo>
                  <a:lnTo>
                    <a:pt x="1574" y="17"/>
                  </a:lnTo>
                  <a:lnTo>
                    <a:pt x="1557" y="17"/>
                  </a:lnTo>
                  <a:lnTo>
                    <a:pt x="1557" y="0"/>
                  </a:lnTo>
                  <a:close/>
                  <a:moveTo>
                    <a:pt x="1590" y="0"/>
                  </a:moveTo>
                  <a:lnTo>
                    <a:pt x="1607" y="0"/>
                  </a:lnTo>
                  <a:lnTo>
                    <a:pt x="1607" y="17"/>
                  </a:lnTo>
                  <a:lnTo>
                    <a:pt x="1590" y="17"/>
                  </a:lnTo>
                  <a:lnTo>
                    <a:pt x="1590" y="0"/>
                  </a:lnTo>
                  <a:close/>
                  <a:moveTo>
                    <a:pt x="1624" y="0"/>
                  </a:moveTo>
                  <a:lnTo>
                    <a:pt x="1641" y="0"/>
                  </a:lnTo>
                  <a:lnTo>
                    <a:pt x="1641" y="17"/>
                  </a:lnTo>
                  <a:lnTo>
                    <a:pt x="1624" y="17"/>
                  </a:lnTo>
                  <a:lnTo>
                    <a:pt x="1624" y="0"/>
                  </a:lnTo>
                  <a:close/>
                  <a:moveTo>
                    <a:pt x="1658" y="0"/>
                  </a:moveTo>
                  <a:lnTo>
                    <a:pt x="1675" y="0"/>
                  </a:lnTo>
                  <a:lnTo>
                    <a:pt x="1675" y="17"/>
                  </a:lnTo>
                  <a:lnTo>
                    <a:pt x="1658" y="17"/>
                  </a:lnTo>
                  <a:lnTo>
                    <a:pt x="1658" y="0"/>
                  </a:lnTo>
                  <a:close/>
                  <a:moveTo>
                    <a:pt x="1692" y="0"/>
                  </a:moveTo>
                  <a:lnTo>
                    <a:pt x="1709" y="0"/>
                  </a:lnTo>
                  <a:lnTo>
                    <a:pt x="1709" y="17"/>
                  </a:lnTo>
                  <a:lnTo>
                    <a:pt x="1692" y="17"/>
                  </a:lnTo>
                  <a:lnTo>
                    <a:pt x="1692" y="0"/>
                  </a:lnTo>
                  <a:close/>
                  <a:moveTo>
                    <a:pt x="1726" y="0"/>
                  </a:moveTo>
                  <a:lnTo>
                    <a:pt x="1743" y="0"/>
                  </a:lnTo>
                  <a:lnTo>
                    <a:pt x="1743" y="17"/>
                  </a:lnTo>
                  <a:lnTo>
                    <a:pt x="1726" y="17"/>
                  </a:lnTo>
                  <a:lnTo>
                    <a:pt x="1726" y="0"/>
                  </a:lnTo>
                  <a:close/>
                  <a:moveTo>
                    <a:pt x="1760" y="0"/>
                  </a:moveTo>
                  <a:lnTo>
                    <a:pt x="1777" y="0"/>
                  </a:lnTo>
                  <a:lnTo>
                    <a:pt x="1777" y="17"/>
                  </a:lnTo>
                  <a:lnTo>
                    <a:pt x="1760" y="17"/>
                  </a:lnTo>
                  <a:lnTo>
                    <a:pt x="1760" y="0"/>
                  </a:lnTo>
                  <a:close/>
                  <a:moveTo>
                    <a:pt x="1794" y="0"/>
                  </a:moveTo>
                  <a:lnTo>
                    <a:pt x="1810" y="0"/>
                  </a:lnTo>
                  <a:lnTo>
                    <a:pt x="1810" y="17"/>
                  </a:lnTo>
                  <a:lnTo>
                    <a:pt x="1794" y="17"/>
                  </a:lnTo>
                  <a:lnTo>
                    <a:pt x="1794" y="0"/>
                  </a:lnTo>
                  <a:close/>
                  <a:moveTo>
                    <a:pt x="1827" y="0"/>
                  </a:moveTo>
                  <a:lnTo>
                    <a:pt x="1844" y="0"/>
                  </a:lnTo>
                  <a:lnTo>
                    <a:pt x="1844" y="17"/>
                  </a:lnTo>
                  <a:lnTo>
                    <a:pt x="1827" y="17"/>
                  </a:lnTo>
                  <a:lnTo>
                    <a:pt x="1827" y="0"/>
                  </a:lnTo>
                  <a:close/>
                  <a:moveTo>
                    <a:pt x="1861" y="0"/>
                  </a:moveTo>
                  <a:lnTo>
                    <a:pt x="1878" y="0"/>
                  </a:lnTo>
                  <a:lnTo>
                    <a:pt x="1878" y="17"/>
                  </a:lnTo>
                  <a:lnTo>
                    <a:pt x="1861" y="17"/>
                  </a:lnTo>
                  <a:lnTo>
                    <a:pt x="1861" y="0"/>
                  </a:lnTo>
                  <a:close/>
                  <a:moveTo>
                    <a:pt x="1895" y="0"/>
                  </a:moveTo>
                  <a:lnTo>
                    <a:pt x="1912" y="0"/>
                  </a:lnTo>
                  <a:lnTo>
                    <a:pt x="1912" y="17"/>
                  </a:lnTo>
                  <a:lnTo>
                    <a:pt x="1895" y="17"/>
                  </a:lnTo>
                  <a:lnTo>
                    <a:pt x="1895" y="0"/>
                  </a:lnTo>
                  <a:close/>
                  <a:moveTo>
                    <a:pt x="1929" y="0"/>
                  </a:moveTo>
                  <a:lnTo>
                    <a:pt x="1946" y="0"/>
                  </a:lnTo>
                  <a:lnTo>
                    <a:pt x="1946" y="17"/>
                  </a:lnTo>
                  <a:lnTo>
                    <a:pt x="1929" y="17"/>
                  </a:lnTo>
                  <a:lnTo>
                    <a:pt x="1929" y="0"/>
                  </a:lnTo>
                  <a:close/>
                  <a:moveTo>
                    <a:pt x="1963" y="0"/>
                  </a:moveTo>
                  <a:lnTo>
                    <a:pt x="1980" y="0"/>
                  </a:lnTo>
                  <a:lnTo>
                    <a:pt x="1980" y="17"/>
                  </a:lnTo>
                  <a:lnTo>
                    <a:pt x="1963" y="17"/>
                  </a:lnTo>
                  <a:lnTo>
                    <a:pt x="1963" y="0"/>
                  </a:lnTo>
                  <a:close/>
                  <a:moveTo>
                    <a:pt x="1997" y="0"/>
                  </a:moveTo>
                  <a:lnTo>
                    <a:pt x="2014" y="0"/>
                  </a:lnTo>
                  <a:lnTo>
                    <a:pt x="2014" y="17"/>
                  </a:lnTo>
                  <a:lnTo>
                    <a:pt x="1997" y="17"/>
                  </a:lnTo>
                  <a:lnTo>
                    <a:pt x="1997" y="0"/>
                  </a:lnTo>
                  <a:close/>
                  <a:moveTo>
                    <a:pt x="2031" y="0"/>
                  </a:moveTo>
                  <a:lnTo>
                    <a:pt x="2047" y="0"/>
                  </a:lnTo>
                  <a:lnTo>
                    <a:pt x="2047" y="17"/>
                  </a:lnTo>
                  <a:lnTo>
                    <a:pt x="2031" y="17"/>
                  </a:lnTo>
                  <a:lnTo>
                    <a:pt x="2031" y="0"/>
                  </a:lnTo>
                  <a:close/>
                  <a:moveTo>
                    <a:pt x="2064" y="0"/>
                  </a:moveTo>
                  <a:lnTo>
                    <a:pt x="2081" y="0"/>
                  </a:lnTo>
                  <a:lnTo>
                    <a:pt x="2081" y="17"/>
                  </a:lnTo>
                  <a:lnTo>
                    <a:pt x="2064" y="17"/>
                  </a:lnTo>
                  <a:lnTo>
                    <a:pt x="2064" y="0"/>
                  </a:lnTo>
                  <a:close/>
                  <a:moveTo>
                    <a:pt x="2098" y="0"/>
                  </a:moveTo>
                  <a:lnTo>
                    <a:pt x="2115" y="0"/>
                  </a:lnTo>
                  <a:lnTo>
                    <a:pt x="2115" y="17"/>
                  </a:lnTo>
                  <a:lnTo>
                    <a:pt x="2098" y="17"/>
                  </a:lnTo>
                  <a:lnTo>
                    <a:pt x="2098" y="0"/>
                  </a:lnTo>
                  <a:close/>
                  <a:moveTo>
                    <a:pt x="2132" y="0"/>
                  </a:moveTo>
                  <a:lnTo>
                    <a:pt x="2149" y="0"/>
                  </a:lnTo>
                  <a:lnTo>
                    <a:pt x="2149" y="17"/>
                  </a:lnTo>
                  <a:lnTo>
                    <a:pt x="2132" y="17"/>
                  </a:lnTo>
                  <a:lnTo>
                    <a:pt x="2132" y="0"/>
                  </a:lnTo>
                  <a:close/>
                  <a:moveTo>
                    <a:pt x="2166" y="0"/>
                  </a:moveTo>
                  <a:lnTo>
                    <a:pt x="2183" y="0"/>
                  </a:lnTo>
                  <a:lnTo>
                    <a:pt x="2183" y="17"/>
                  </a:lnTo>
                  <a:lnTo>
                    <a:pt x="2166" y="17"/>
                  </a:lnTo>
                  <a:lnTo>
                    <a:pt x="2166" y="0"/>
                  </a:lnTo>
                  <a:close/>
                  <a:moveTo>
                    <a:pt x="2200" y="0"/>
                  </a:moveTo>
                  <a:lnTo>
                    <a:pt x="2217" y="0"/>
                  </a:lnTo>
                  <a:lnTo>
                    <a:pt x="2217" y="17"/>
                  </a:lnTo>
                  <a:lnTo>
                    <a:pt x="2200" y="17"/>
                  </a:lnTo>
                  <a:lnTo>
                    <a:pt x="2200" y="0"/>
                  </a:lnTo>
                  <a:close/>
                  <a:moveTo>
                    <a:pt x="2234" y="0"/>
                  </a:moveTo>
                  <a:lnTo>
                    <a:pt x="2251" y="0"/>
                  </a:lnTo>
                  <a:lnTo>
                    <a:pt x="2251" y="17"/>
                  </a:lnTo>
                  <a:lnTo>
                    <a:pt x="2234" y="17"/>
                  </a:lnTo>
                  <a:lnTo>
                    <a:pt x="2234" y="0"/>
                  </a:lnTo>
                  <a:close/>
                  <a:moveTo>
                    <a:pt x="2268" y="0"/>
                  </a:moveTo>
                  <a:lnTo>
                    <a:pt x="2284" y="0"/>
                  </a:lnTo>
                  <a:lnTo>
                    <a:pt x="2284" y="17"/>
                  </a:lnTo>
                  <a:lnTo>
                    <a:pt x="2268" y="17"/>
                  </a:lnTo>
                  <a:lnTo>
                    <a:pt x="2268" y="0"/>
                  </a:lnTo>
                  <a:close/>
                  <a:moveTo>
                    <a:pt x="2301" y="0"/>
                  </a:moveTo>
                  <a:lnTo>
                    <a:pt x="2318" y="0"/>
                  </a:lnTo>
                  <a:lnTo>
                    <a:pt x="2318" y="17"/>
                  </a:lnTo>
                  <a:lnTo>
                    <a:pt x="2301" y="17"/>
                  </a:lnTo>
                  <a:lnTo>
                    <a:pt x="2301" y="0"/>
                  </a:lnTo>
                  <a:close/>
                  <a:moveTo>
                    <a:pt x="2335" y="0"/>
                  </a:moveTo>
                  <a:lnTo>
                    <a:pt x="2352" y="0"/>
                  </a:lnTo>
                  <a:lnTo>
                    <a:pt x="2352" y="17"/>
                  </a:lnTo>
                  <a:lnTo>
                    <a:pt x="2335" y="17"/>
                  </a:lnTo>
                  <a:lnTo>
                    <a:pt x="2335" y="0"/>
                  </a:lnTo>
                  <a:close/>
                  <a:moveTo>
                    <a:pt x="2369" y="0"/>
                  </a:moveTo>
                  <a:lnTo>
                    <a:pt x="2386" y="0"/>
                  </a:lnTo>
                  <a:lnTo>
                    <a:pt x="2386" y="17"/>
                  </a:lnTo>
                  <a:lnTo>
                    <a:pt x="2369" y="17"/>
                  </a:lnTo>
                  <a:lnTo>
                    <a:pt x="2369" y="0"/>
                  </a:lnTo>
                  <a:close/>
                  <a:moveTo>
                    <a:pt x="2403" y="0"/>
                  </a:moveTo>
                  <a:lnTo>
                    <a:pt x="2420" y="0"/>
                  </a:lnTo>
                  <a:lnTo>
                    <a:pt x="2420" y="17"/>
                  </a:lnTo>
                  <a:lnTo>
                    <a:pt x="2403" y="17"/>
                  </a:lnTo>
                  <a:lnTo>
                    <a:pt x="2403" y="0"/>
                  </a:lnTo>
                  <a:close/>
                  <a:moveTo>
                    <a:pt x="2437" y="0"/>
                  </a:moveTo>
                  <a:lnTo>
                    <a:pt x="2452" y="0"/>
                  </a:lnTo>
                  <a:lnTo>
                    <a:pt x="2455" y="1"/>
                  </a:lnTo>
                  <a:lnTo>
                    <a:pt x="2453" y="18"/>
                  </a:lnTo>
                  <a:lnTo>
                    <a:pt x="2451" y="17"/>
                  </a:lnTo>
                  <a:lnTo>
                    <a:pt x="2452" y="17"/>
                  </a:lnTo>
                  <a:lnTo>
                    <a:pt x="2437" y="17"/>
                  </a:lnTo>
                  <a:lnTo>
                    <a:pt x="2437" y="0"/>
                  </a:lnTo>
                  <a:close/>
                  <a:moveTo>
                    <a:pt x="2475" y="14"/>
                  </a:moveTo>
                  <a:lnTo>
                    <a:pt x="2477" y="17"/>
                  </a:lnTo>
                  <a:lnTo>
                    <a:pt x="2478" y="22"/>
                  </a:lnTo>
                  <a:lnTo>
                    <a:pt x="2479" y="27"/>
                  </a:lnTo>
                  <a:lnTo>
                    <a:pt x="2479" y="34"/>
                  </a:lnTo>
                  <a:lnTo>
                    <a:pt x="2462" y="34"/>
                  </a:lnTo>
                  <a:lnTo>
                    <a:pt x="2462" y="27"/>
                  </a:lnTo>
                  <a:lnTo>
                    <a:pt x="2462" y="28"/>
                  </a:lnTo>
                  <a:lnTo>
                    <a:pt x="2462" y="24"/>
                  </a:lnTo>
                  <a:lnTo>
                    <a:pt x="2462" y="26"/>
                  </a:lnTo>
                  <a:lnTo>
                    <a:pt x="2461" y="23"/>
                  </a:lnTo>
                  <a:lnTo>
                    <a:pt x="2461" y="24"/>
                  </a:lnTo>
                  <a:lnTo>
                    <a:pt x="2460" y="22"/>
                  </a:lnTo>
                  <a:lnTo>
                    <a:pt x="2475" y="14"/>
                  </a:lnTo>
                  <a:close/>
                  <a:moveTo>
                    <a:pt x="2479" y="51"/>
                  </a:moveTo>
                  <a:lnTo>
                    <a:pt x="2479" y="68"/>
                  </a:lnTo>
                  <a:lnTo>
                    <a:pt x="2462" y="68"/>
                  </a:lnTo>
                  <a:lnTo>
                    <a:pt x="2462" y="51"/>
                  </a:lnTo>
                  <a:lnTo>
                    <a:pt x="2479" y="51"/>
                  </a:lnTo>
                  <a:close/>
                  <a:moveTo>
                    <a:pt x="2479" y="85"/>
                  </a:moveTo>
                  <a:lnTo>
                    <a:pt x="2479" y="102"/>
                  </a:lnTo>
                  <a:lnTo>
                    <a:pt x="2462" y="102"/>
                  </a:lnTo>
                  <a:lnTo>
                    <a:pt x="2462" y="85"/>
                  </a:lnTo>
                  <a:lnTo>
                    <a:pt x="2479" y="85"/>
                  </a:lnTo>
                  <a:close/>
                  <a:moveTo>
                    <a:pt x="2479" y="119"/>
                  </a:moveTo>
                  <a:lnTo>
                    <a:pt x="2479" y="136"/>
                  </a:lnTo>
                  <a:lnTo>
                    <a:pt x="2462" y="136"/>
                  </a:lnTo>
                  <a:lnTo>
                    <a:pt x="2462" y="119"/>
                  </a:lnTo>
                  <a:lnTo>
                    <a:pt x="2479" y="119"/>
                  </a:lnTo>
                  <a:close/>
                  <a:moveTo>
                    <a:pt x="2479" y="153"/>
                  </a:moveTo>
                  <a:lnTo>
                    <a:pt x="2479" y="170"/>
                  </a:lnTo>
                  <a:lnTo>
                    <a:pt x="2462" y="170"/>
                  </a:lnTo>
                  <a:lnTo>
                    <a:pt x="2462" y="153"/>
                  </a:lnTo>
                  <a:lnTo>
                    <a:pt x="2479" y="153"/>
                  </a:lnTo>
                  <a:close/>
                  <a:moveTo>
                    <a:pt x="2479" y="187"/>
                  </a:moveTo>
                  <a:lnTo>
                    <a:pt x="2479" y="204"/>
                  </a:lnTo>
                  <a:lnTo>
                    <a:pt x="2462" y="204"/>
                  </a:lnTo>
                  <a:lnTo>
                    <a:pt x="2462" y="187"/>
                  </a:lnTo>
                  <a:lnTo>
                    <a:pt x="2479" y="187"/>
                  </a:lnTo>
                  <a:close/>
                  <a:moveTo>
                    <a:pt x="2479" y="221"/>
                  </a:moveTo>
                  <a:lnTo>
                    <a:pt x="2479" y="237"/>
                  </a:lnTo>
                  <a:lnTo>
                    <a:pt x="2462" y="237"/>
                  </a:lnTo>
                  <a:lnTo>
                    <a:pt x="2462" y="221"/>
                  </a:lnTo>
                  <a:lnTo>
                    <a:pt x="2479" y="221"/>
                  </a:lnTo>
                  <a:close/>
                  <a:moveTo>
                    <a:pt x="2479" y="254"/>
                  </a:moveTo>
                  <a:lnTo>
                    <a:pt x="2479" y="271"/>
                  </a:lnTo>
                  <a:lnTo>
                    <a:pt x="2462" y="271"/>
                  </a:lnTo>
                  <a:lnTo>
                    <a:pt x="2462" y="254"/>
                  </a:lnTo>
                  <a:lnTo>
                    <a:pt x="2479" y="254"/>
                  </a:lnTo>
                  <a:close/>
                  <a:moveTo>
                    <a:pt x="2479" y="288"/>
                  </a:moveTo>
                  <a:lnTo>
                    <a:pt x="2479" y="305"/>
                  </a:lnTo>
                  <a:lnTo>
                    <a:pt x="2462" y="305"/>
                  </a:lnTo>
                  <a:lnTo>
                    <a:pt x="2462" y="288"/>
                  </a:lnTo>
                  <a:lnTo>
                    <a:pt x="2479" y="288"/>
                  </a:lnTo>
                  <a:close/>
                  <a:moveTo>
                    <a:pt x="2479" y="322"/>
                  </a:moveTo>
                  <a:lnTo>
                    <a:pt x="2479" y="339"/>
                  </a:lnTo>
                  <a:lnTo>
                    <a:pt x="2462" y="339"/>
                  </a:lnTo>
                  <a:lnTo>
                    <a:pt x="2462" y="322"/>
                  </a:lnTo>
                  <a:lnTo>
                    <a:pt x="2479" y="322"/>
                  </a:lnTo>
                  <a:close/>
                  <a:moveTo>
                    <a:pt x="2479" y="356"/>
                  </a:moveTo>
                  <a:lnTo>
                    <a:pt x="2479" y="373"/>
                  </a:lnTo>
                  <a:lnTo>
                    <a:pt x="2462" y="373"/>
                  </a:lnTo>
                  <a:lnTo>
                    <a:pt x="2462" y="356"/>
                  </a:lnTo>
                  <a:lnTo>
                    <a:pt x="2479" y="356"/>
                  </a:lnTo>
                  <a:close/>
                  <a:moveTo>
                    <a:pt x="2479" y="390"/>
                  </a:moveTo>
                  <a:lnTo>
                    <a:pt x="2479" y="407"/>
                  </a:lnTo>
                  <a:lnTo>
                    <a:pt x="2462" y="407"/>
                  </a:lnTo>
                  <a:lnTo>
                    <a:pt x="2462" y="390"/>
                  </a:lnTo>
                  <a:lnTo>
                    <a:pt x="2479" y="390"/>
                  </a:lnTo>
                  <a:close/>
                  <a:moveTo>
                    <a:pt x="2479" y="424"/>
                  </a:moveTo>
                  <a:lnTo>
                    <a:pt x="2479" y="441"/>
                  </a:lnTo>
                  <a:lnTo>
                    <a:pt x="2462" y="441"/>
                  </a:lnTo>
                  <a:lnTo>
                    <a:pt x="2462" y="424"/>
                  </a:lnTo>
                  <a:lnTo>
                    <a:pt x="2479" y="424"/>
                  </a:lnTo>
                  <a:close/>
                  <a:moveTo>
                    <a:pt x="2479" y="458"/>
                  </a:moveTo>
                  <a:lnTo>
                    <a:pt x="2479" y="474"/>
                  </a:lnTo>
                  <a:lnTo>
                    <a:pt x="2462" y="474"/>
                  </a:lnTo>
                  <a:lnTo>
                    <a:pt x="2462" y="458"/>
                  </a:lnTo>
                  <a:lnTo>
                    <a:pt x="2479" y="458"/>
                  </a:lnTo>
                  <a:close/>
                  <a:moveTo>
                    <a:pt x="2479" y="491"/>
                  </a:moveTo>
                  <a:lnTo>
                    <a:pt x="2479" y="508"/>
                  </a:lnTo>
                  <a:lnTo>
                    <a:pt x="2462" y="508"/>
                  </a:lnTo>
                  <a:lnTo>
                    <a:pt x="2462" y="491"/>
                  </a:lnTo>
                  <a:lnTo>
                    <a:pt x="2479" y="491"/>
                  </a:lnTo>
                  <a:close/>
                  <a:moveTo>
                    <a:pt x="2479" y="525"/>
                  </a:moveTo>
                  <a:lnTo>
                    <a:pt x="2479" y="542"/>
                  </a:lnTo>
                  <a:lnTo>
                    <a:pt x="2462" y="542"/>
                  </a:lnTo>
                  <a:lnTo>
                    <a:pt x="2462" y="525"/>
                  </a:lnTo>
                  <a:lnTo>
                    <a:pt x="2479" y="525"/>
                  </a:lnTo>
                  <a:close/>
                  <a:moveTo>
                    <a:pt x="2479" y="559"/>
                  </a:moveTo>
                  <a:lnTo>
                    <a:pt x="2479" y="568"/>
                  </a:lnTo>
                  <a:lnTo>
                    <a:pt x="2478" y="573"/>
                  </a:lnTo>
                  <a:lnTo>
                    <a:pt x="2477" y="578"/>
                  </a:lnTo>
                  <a:lnTo>
                    <a:pt x="2476" y="580"/>
                  </a:lnTo>
                  <a:lnTo>
                    <a:pt x="2461" y="572"/>
                  </a:lnTo>
                  <a:lnTo>
                    <a:pt x="2461" y="571"/>
                  </a:lnTo>
                  <a:lnTo>
                    <a:pt x="2461" y="572"/>
                  </a:lnTo>
                  <a:lnTo>
                    <a:pt x="2462" y="569"/>
                  </a:lnTo>
                  <a:lnTo>
                    <a:pt x="2462" y="571"/>
                  </a:lnTo>
                  <a:lnTo>
                    <a:pt x="2462" y="567"/>
                  </a:lnTo>
                  <a:lnTo>
                    <a:pt x="2462" y="568"/>
                  </a:lnTo>
                  <a:lnTo>
                    <a:pt x="2462" y="559"/>
                  </a:lnTo>
                  <a:lnTo>
                    <a:pt x="2479" y="559"/>
                  </a:lnTo>
                  <a:close/>
                  <a:moveTo>
                    <a:pt x="2456" y="594"/>
                  </a:moveTo>
                  <a:lnTo>
                    <a:pt x="2452" y="594"/>
                  </a:lnTo>
                  <a:lnTo>
                    <a:pt x="2438" y="594"/>
                  </a:lnTo>
                  <a:lnTo>
                    <a:pt x="2438" y="577"/>
                  </a:lnTo>
                  <a:lnTo>
                    <a:pt x="2452" y="577"/>
                  </a:lnTo>
                  <a:lnTo>
                    <a:pt x="2451" y="578"/>
                  </a:lnTo>
                  <a:lnTo>
                    <a:pt x="2455" y="577"/>
                  </a:lnTo>
                  <a:lnTo>
                    <a:pt x="2456" y="594"/>
                  </a:lnTo>
                  <a:close/>
                  <a:moveTo>
                    <a:pt x="2422" y="594"/>
                  </a:moveTo>
                  <a:lnTo>
                    <a:pt x="2405" y="594"/>
                  </a:lnTo>
                  <a:lnTo>
                    <a:pt x="2405" y="577"/>
                  </a:lnTo>
                  <a:lnTo>
                    <a:pt x="2422" y="577"/>
                  </a:lnTo>
                  <a:lnTo>
                    <a:pt x="2422" y="594"/>
                  </a:lnTo>
                  <a:close/>
                  <a:moveTo>
                    <a:pt x="2388" y="594"/>
                  </a:moveTo>
                  <a:lnTo>
                    <a:pt x="2371" y="594"/>
                  </a:lnTo>
                  <a:lnTo>
                    <a:pt x="2371" y="577"/>
                  </a:lnTo>
                  <a:lnTo>
                    <a:pt x="2388" y="577"/>
                  </a:lnTo>
                  <a:lnTo>
                    <a:pt x="2388" y="594"/>
                  </a:lnTo>
                  <a:close/>
                  <a:moveTo>
                    <a:pt x="2354" y="594"/>
                  </a:moveTo>
                  <a:lnTo>
                    <a:pt x="2337" y="594"/>
                  </a:lnTo>
                  <a:lnTo>
                    <a:pt x="2337" y="577"/>
                  </a:lnTo>
                  <a:lnTo>
                    <a:pt x="2354" y="577"/>
                  </a:lnTo>
                  <a:lnTo>
                    <a:pt x="2354" y="594"/>
                  </a:lnTo>
                  <a:close/>
                  <a:moveTo>
                    <a:pt x="2320" y="594"/>
                  </a:moveTo>
                  <a:lnTo>
                    <a:pt x="2303" y="594"/>
                  </a:lnTo>
                  <a:lnTo>
                    <a:pt x="2303" y="577"/>
                  </a:lnTo>
                  <a:lnTo>
                    <a:pt x="2320" y="577"/>
                  </a:lnTo>
                  <a:lnTo>
                    <a:pt x="2320" y="594"/>
                  </a:lnTo>
                  <a:close/>
                  <a:moveTo>
                    <a:pt x="2286" y="594"/>
                  </a:moveTo>
                  <a:lnTo>
                    <a:pt x="2269" y="594"/>
                  </a:lnTo>
                  <a:lnTo>
                    <a:pt x="2269" y="577"/>
                  </a:lnTo>
                  <a:lnTo>
                    <a:pt x="2286" y="577"/>
                  </a:lnTo>
                  <a:lnTo>
                    <a:pt x="2286" y="594"/>
                  </a:lnTo>
                  <a:close/>
                  <a:moveTo>
                    <a:pt x="2252" y="594"/>
                  </a:moveTo>
                  <a:lnTo>
                    <a:pt x="2235" y="594"/>
                  </a:lnTo>
                  <a:lnTo>
                    <a:pt x="2235" y="577"/>
                  </a:lnTo>
                  <a:lnTo>
                    <a:pt x="2252" y="577"/>
                  </a:lnTo>
                  <a:lnTo>
                    <a:pt x="2252" y="594"/>
                  </a:lnTo>
                  <a:close/>
                  <a:moveTo>
                    <a:pt x="2218" y="594"/>
                  </a:moveTo>
                  <a:lnTo>
                    <a:pt x="2202" y="594"/>
                  </a:lnTo>
                  <a:lnTo>
                    <a:pt x="2202" y="577"/>
                  </a:lnTo>
                  <a:lnTo>
                    <a:pt x="2218" y="577"/>
                  </a:lnTo>
                  <a:lnTo>
                    <a:pt x="2218" y="594"/>
                  </a:lnTo>
                  <a:close/>
                  <a:moveTo>
                    <a:pt x="2185" y="594"/>
                  </a:moveTo>
                  <a:lnTo>
                    <a:pt x="2168" y="594"/>
                  </a:lnTo>
                  <a:lnTo>
                    <a:pt x="2168" y="577"/>
                  </a:lnTo>
                  <a:lnTo>
                    <a:pt x="2185" y="577"/>
                  </a:lnTo>
                  <a:lnTo>
                    <a:pt x="2185" y="594"/>
                  </a:lnTo>
                  <a:close/>
                  <a:moveTo>
                    <a:pt x="2151" y="594"/>
                  </a:moveTo>
                  <a:lnTo>
                    <a:pt x="2134" y="594"/>
                  </a:lnTo>
                  <a:lnTo>
                    <a:pt x="2134" y="577"/>
                  </a:lnTo>
                  <a:lnTo>
                    <a:pt x="2151" y="577"/>
                  </a:lnTo>
                  <a:lnTo>
                    <a:pt x="2151" y="594"/>
                  </a:lnTo>
                  <a:close/>
                  <a:moveTo>
                    <a:pt x="2117" y="594"/>
                  </a:moveTo>
                  <a:lnTo>
                    <a:pt x="2100" y="594"/>
                  </a:lnTo>
                  <a:lnTo>
                    <a:pt x="2100" y="577"/>
                  </a:lnTo>
                  <a:lnTo>
                    <a:pt x="2117" y="577"/>
                  </a:lnTo>
                  <a:lnTo>
                    <a:pt x="2117" y="594"/>
                  </a:lnTo>
                  <a:close/>
                  <a:moveTo>
                    <a:pt x="2083" y="594"/>
                  </a:moveTo>
                  <a:lnTo>
                    <a:pt x="2066" y="594"/>
                  </a:lnTo>
                  <a:lnTo>
                    <a:pt x="2066" y="577"/>
                  </a:lnTo>
                  <a:lnTo>
                    <a:pt x="2083" y="577"/>
                  </a:lnTo>
                  <a:lnTo>
                    <a:pt x="2083" y="594"/>
                  </a:lnTo>
                  <a:close/>
                  <a:moveTo>
                    <a:pt x="2049" y="594"/>
                  </a:moveTo>
                  <a:lnTo>
                    <a:pt x="2032" y="594"/>
                  </a:lnTo>
                  <a:lnTo>
                    <a:pt x="2032" y="577"/>
                  </a:lnTo>
                  <a:lnTo>
                    <a:pt x="2049" y="577"/>
                  </a:lnTo>
                  <a:lnTo>
                    <a:pt x="2049" y="594"/>
                  </a:lnTo>
                  <a:close/>
                  <a:moveTo>
                    <a:pt x="2015" y="594"/>
                  </a:moveTo>
                  <a:lnTo>
                    <a:pt x="1998" y="594"/>
                  </a:lnTo>
                  <a:lnTo>
                    <a:pt x="1998" y="577"/>
                  </a:lnTo>
                  <a:lnTo>
                    <a:pt x="2015" y="577"/>
                  </a:lnTo>
                  <a:lnTo>
                    <a:pt x="2015" y="594"/>
                  </a:lnTo>
                  <a:close/>
                  <a:moveTo>
                    <a:pt x="1981" y="594"/>
                  </a:moveTo>
                  <a:lnTo>
                    <a:pt x="1965" y="594"/>
                  </a:lnTo>
                  <a:lnTo>
                    <a:pt x="1965" y="577"/>
                  </a:lnTo>
                  <a:lnTo>
                    <a:pt x="1981" y="577"/>
                  </a:lnTo>
                  <a:lnTo>
                    <a:pt x="1981" y="594"/>
                  </a:lnTo>
                  <a:close/>
                  <a:moveTo>
                    <a:pt x="1948" y="594"/>
                  </a:moveTo>
                  <a:lnTo>
                    <a:pt x="1931" y="594"/>
                  </a:lnTo>
                  <a:lnTo>
                    <a:pt x="1931" y="577"/>
                  </a:lnTo>
                  <a:lnTo>
                    <a:pt x="1948" y="577"/>
                  </a:lnTo>
                  <a:lnTo>
                    <a:pt x="1948" y="594"/>
                  </a:lnTo>
                  <a:close/>
                  <a:moveTo>
                    <a:pt x="1914" y="594"/>
                  </a:moveTo>
                  <a:lnTo>
                    <a:pt x="1897" y="594"/>
                  </a:lnTo>
                  <a:lnTo>
                    <a:pt x="1897" y="577"/>
                  </a:lnTo>
                  <a:lnTo>
                    <a:pt x="1914" y="577"/>
                  </a:lnTo>
                  <a:lnTo>
                    <a:pt x="1914" y="594"/>
                  </a:lnTo>
                  <a:close/>
                  <a:moveTo>
                    <a:pt x="1880" y="594"/>
                  </a:moveTo>
                  <a:lnTo>
                    <a:pt x="1863" y="594"/>
                  </a:lnTo>
                  <a:lnTo>
                    <a:pt x="1863" y="577"/>
                  </a:lnTo>
                  <a:lnTo>
                    <a:pt x="1880" y="577"/>
                  </a:lnTo>
                  <a:lnTo>
                    <a:pt x="1880" y="594"/>
                  </a:lnTo>
                  <a:close/>
                  <a:moveTo>
                    <a:pt x="1846" y="594"/>
                  </a:moveTo>
                  <a:lnTo>
                    <a:pt x="1829" y="594"/>
                  </a:lnTo>
                  <a:lnTo>
                    <a:pt x="1829" y="577"/>
                  </a:lnTo>
                  <a:lnTo>
                    <a:pt x="1846" y="577"/>
                  </a:lnTo>
                  <a:lnTo>
                    <a:pt x="1846" y="594"/>
                  </a:lnTo>
                  <a:close/>
                  <a:moveTo>
                    <a:pt x="1812" y="594"/>
                  </a:moveTo>
                  <a:lnTo>
                    <a:pt x="1795" y="594"/>
                  </a:lnTo>
                  <a:lnTo>
                    <a:pt x="1795" y="577"/>
                  </a:lnTo>
                  <a:lnTo>
                    <a:pt x="1812" y="577"/>
                  </a:lnTo>
                  <a:lnTo>
                    <a:pt x="1812" y="594"/>
                  </a:lnTo>
                  <a:close/>
                  <a:moveTo>
                    <a:pt x="1778" y="594"/>
                  </a:moveTo>
                  <a:lnTo>
                    <a:pt x="1761" y="594"/>
                  </a:lnTo>
                  <a:lnTo>
                    <a:pt x="1761" y="577"/>
                  </a:lnTo>
                  <a:lnTo>
                    <a:pt x="1778" y="577"/>
                  </a:lnTo>
                  <a:lnTo>
                    <a:pt x="1778" y="594"/>
                  </a:lnTo>
                  <a:close/>
                  <a:moveTo>
                    <a:pt x="1744" y="594"/>
                  </a:moveTo>
                  <a:lnTo>
                    <a:pt x="1728" y="594"/>
                  </a:lnTo>
                  <a:lnTo>
                    <a:pt x="1728" y="577"/>
                  </a:lnTo>
                  <a:lnTo>
                    <a:pt x="1744" y="577"/>
                  </a:lnTo>
                  <a:lnTo>
                    <a:pt x="1744" y="594"/>
                  </a:lnTo>
                  <a:close/>
                  <a:moveTo>
                    <a:pt x="1711" y="594"/>
                  </a:moveTo>
                  <a:lnTo>
                    <a:pt x="1694" y="594"/>
                  </a:lnTo>
                  <a:lnTo>
                    <a:pt x="1694" y="577"/>
                  </a:lnTo>
                  <a:lnTo>
                    <a:pt x="1711" y="577"/>
                  </a:lnTo>
                  <a:lnTo>
                    <a:pt x="1711" y="594"/>
                  </a:lnTo>
                  <a:close/>
                  <a:moveTo>
                    <a:pt x="1677" y="594"/>
                  </a:moveTo>
                  <a:lnTo>
                    <a:pt x="1660" y="594"/>
                  </a:lnTo>
                  <a:lnTo>
                    <a:pt x="1660" y="577"/>
                  </a:lnTo>
                  <a:lnTo>
                    <a:pt x="1677" y="577"/>
                  </a:lnTo>
                  <a:lnTo>
                    <a:pt x="1677" y="594"/>
                  </a:lnTo>
                  <a:close/>
                  <a:moveTo>
                    <a:pt x="1643" y="594"/>
                  </a:moveTo>
                  <a:lnTo>
                    <a:pt x="1626" y="594"/>
                  </a:lnTo>
                  <a:lnTo>
                    <a:pt x="1626" y="577"/>
                  </a:lnTo>
                  <a:lnTo>
                    <a:pt x="1643" y="577"/>
                  </a:lnTo>
                  <a:lnTo>
                    <a:pt x="1643" y="594"/>
                  </a:lnTo>
                  <a:close/>
                  <a:moveTo>
                    <a:pt x="1609" y="594"/>
                  </a:moveTo>
                  <a:lnTo>
                    <a:pt x="1592" y="594"/>
                  </a:lnTo>
                  <a:lnTo>
                    <a:pt x="1592" y="577"/>
                  </a:lnTo>
                  <a:lnTo>
                    <a:pt x="1609" y="577"/>
                  </a:lnTo>
                  <a:lnTo>
                    <a:pt x="1609" y="594"/>
                  </a:lnTo>
                  <a:close/>
                  <a:moveTo>
                    <a:pt x="1575" y="594"/>
                  </a:moveTo>
                  <a:lnTo>
                    <a:pt x="1558" y="594"/>
                  </a:lnTo>
                  <a:lnTo>
                    <a:pt x="1558" y="577"/>
                  </a:lnTo>
                  <a:lnTo>
                    <a:pt x="1575" y="577"/>
                  </a:lnTo>
                  <a:lnTo>
                    <a:pt x="1575" y="594"/>
                  </a:lnTo>
                  <a:close/>
                  <a:moveTo>
                    <a:pt x="1541" y="594"/>
                  </a:moveTo>
                  <a:lnTo>
                    <a:pt x="1524" y="594"/>
                  </a:lnTo>
                  <a:lnTo>
                    <a:pt x="1524" y="577"/>
                  </a:lnTo>
                  <a:lnTo>
                    <a:pt x="1541" y="577"/>
                  </a:lnTo>
                  <a:lnTo>
                    <a:pt x="1541" y="594"/>
                  </a:lnTo>
                  <a:close/>
                  <a:moveTo>
                    <a:pt x="1507" y="594"/>
                  </a:moveTo>
                  <a:lnTo>
                    <a:pt x="1491" y="594"/>
                  </a:lnTo>
                  <a:lnTo>
                    <a:pt x="1491" y="577"/>
                  </a:lnTo>
                  <a:lnTo>
                    <a:pt x="1507" y="577"/>
                  </a:lnTo>
                  <a:lnTo>
                    <a:pt x="1507" y="594"/>
                  </a:lnTo>
                  <a:close/>
                  <a:moveTo>
                    <a:pt x="1474" y="594"/>
                  </a:moveTo>
                  <a:lnTo>
                    <a:pt x="1457" y="594"/>
                  </a:lnTo>
                  <a:lnTo>
                    <a:pt x="1457" y="577"/>
                  </a:lnTo>
                  <a:lnTo>
                    <a:pt x="1474" y="577"/>
                  </a:lnTo>
                  <a:lnTo>
                    <a:pt x="1474" y="594"/>
                  </a:lnTo>
                  <a:close/>
                  <a:moveTo>
                    <a:pt x="1440" y="594"/>
                  </a:moveTo>
                  <a:lnTo>
                    <a:pt x="1423" y="594"/>
                  </a:lnTo>
                  <a:lnTo>
                    <a:pt x="1423" y="577"/>
                  </a:lnTo>
                  <a:lnTo>
                    <a:pt x="1440" y="577"/>
                  </a:lnTo>
                  <a:lnTo>
                    <a:pt x="1440" y="594"/>
                  </a:lnTo>
                  <a:close/>
                  <a:moveTo>
                    <a:pt x="1406" y="594"/>
                  </a:moveTo>
                  <a:lnTo>
                    <a:pt x="1389" y="594"/>
                  </a:lnTo>
                  <a:lnTo>
                    <a:pt x="1389" y="577"/>
                  </a:lnTo>
                  <a:lnTo>
                    <a:pt x="1406" y="577"/>
                  </a:lnTo>
                  <a:lnTo>
                    <a:pt x="1406" y="594"/>
                  </a:lnTo>
                  <a:close/>
                  <a:moveTo>
                    <a:pt x="1372" y="594"/>
                  </a:moveTo>
                  <a:lnTo>
                    <a:pt x="1355" y="594"/>
                  </a:lnTo>
                  <a:lnTo>
                    <a:pt x="1355" y="577"/>
                  </a:lnTo>
                  <a:lnTo>
                    <a:pt x="1372" y="577"/>
                  </a:lnTo>
                  <a:lnTo>
                    <a:pt x="1372" y="594"/>
                  </a:lnTo>
                  <a:close/>
                  <a:moveTo>
                    <a:pt x="1338" y="594"/>
                  </a:moveTo>
                  <a:lnTo>
                    <a:pt x="1321" y="594"/>
                  </a:lnTo>
                  <a:lnTo>
                    <a:pt x="1321" y="577"/>
                  </a:lnTo>
                  <a:lnTo>
                    <a:pt x="1338" y="577"/>
                  </a:lnTo>
                  <a:lnTo>
                    <a:pt x="1338" y="594"/>
                  </a:lnTo>
                  <a:close/>
                  <a:moveTo>
                    <a:pt x="1304" y="594"/>
                  </a:moveTo>
                  <a:lnTo>
                    <a:pt x="1287" y="594"/>
                  </a:lnTo>
                  <a:lnTo>
                    <a:pt x="1287" y="577"/>
                  </a:lnTo>
                  <a:lnTo>
                    <a:pt x="1304" y="577"/>
                  </a:lnTo>
                  <a:lnTo>
                    <a:pt x="1304" y="594"/>
                  </a:lnTo>
                  <a:close/>
                  <a:moveTo>
                    <a:pt x="1271" y="594"/>
                  </a:moveTo>
                  <a:lnTo>
                    <a:pt x="1254" y="594"/>
                  </a:lnTo>
                  <a:lnTo>
                    <a:pt x="1254" y="577"/>
                  </a:lnTo>
                  <a:lnTo>
                    <a:pt x="1271" y="577"/>
                  </a:lnTo>
                  <a:lnTo>
                    <a:pt x="1271" y="594"/>
                  </a:lnTo>
                  <a:close/>
                  <a:moveTo>
                    <a:pt x="1237" y="594"/>
                  </a:moveTo>
                  <a:lnTo>
                    <a:pt x="1220" y="594"/>
                  </a:lnTo>
                  <a:lnTo>
                    <a:pt x="1220" y="577"/>
                  </a:lnTo>
                  <a:lnTo>
                    <a:pt x="1237" y="577"/>
                  </a:lnTo>
                  <a:lnTo>
                    <a:pt x="1237" y="594"/>
                  </a:lnTo>
                  <a:close/>
                  <a:moveTo>
                    <a:pt x="1203" y="594"/>
                  </a:moveTo>
                  <a:lnTo>
                    <a:pt x="1186" y="594"/>
                  </a:lnTo>
                  <a:lnTo>
                    <a:pt x="1186" y="577"/>
                  </a:lnTo>
                  <a:lnTo>
                    <a:pt x="1203" y="577"/>
                  </a:lnTo>
                  <a:lnTo>
                    <a:pt x="1203" y="594"/>
                  </a:lnTo>
                  <a:close/>
                  <a:moveTo>
                    <a:pt x="1169" y="594"/>
                  </a:moveTo>
                  <a:lnTo>
                    <a:pt x="1152" y="594"/>
                  </a:lnTo>
                  <a:lnTo>
                    <a:pt x="1152" y="577"/>
                  </a:lnTo>
                  <a:lnTo>
                    <a:pt x="1169" y="577"/>
                  </a:lnTo>
                  <a:lnTo>
                    <a:pt x="1169" y="594"/>
                  </a:lnTo>
                  <a:close/>
                  <a:moveTo>
                    <a:pt x="1135" y="594"/>
                  </a:moveTo>
                  <a:lnTo>
                    <a:pt x="1118" y="594"/>
                  </a:lnTo>
                  <a:lnTo>
                    <a:pt x="1118" y="577"/>
                  </a:lnTo>
                  <a:lnTo>
                    <a:pt x="1135" y="577"/>
                  </a:lnTo>
                  <a:lnTo>
                    <a:pt x="1135" y="594"/>
                  </a:lnTo>
                  <a:close/>
                  <a:moveTo>
                    <a:pt x="1101" y="594"/>
                  </a:moveTo>
                  <a:lnTo>
                    <a:pt x="1084" y="594"/>
                  </a:lnTo>
                  <a:lnTo>
                    <a:pt x="1084" y="577"/>
                  </a:lnTo>
                  <a:lnTo>
                    <a:pt x="1101" y="577"/>
                  </a:lnTo>
                  <a:lnTo>
                    <a:pt x="1101" y="594"/>
                  </a:lnTo>
                  <a:close/>
                  <a:moveTo>
                    <a:pt x="1067" y="594"/>
                  </a:moveTo>
                  <a:lnTo>
                    <a:pt x="1050" y="594"/>
                  </a:lnTo>
                  <a:lnTo>
                    <a:pt x="1050" y="577"/>
                  </a:lnTo>
                  <a:lnTo>
                    <a:pt x="1067" y="577"/>
                  </a:lnTo>
                  <a:lnTo>
                    <a:pt x="1067" y="594"/>
                  </a:lnTo>
                  <a:close/>
                  <a:moveTo>
                    <a:pt x="1034" y="594"/>
                  </a:moveTo>
                  <a:lnTo>
                    <a:pt x="1017" y="594"/>
                  </a:lnTo>
                  <a:lnTo>
                    <a:pt x="1017" y="577"/>
                  </a:lnTo>
                  <a:lnTo>
                    <a:pt x="1034" y="577"/>
                  </a:lnTo>
                  <a:lnTo>
                    <a:pt x="1034" y="594"/>
                  </a:lnTo>
                  <a:close/>
                  <a:moveTo>
                    <a:pt x="1000" y="594"/>
                  </a:moveTo>
                  <a:lnTo>
                    <a:pt x="983" y="594"/>
                  </a:lnTo>
                  <a:lnTo>
                    <a:pt x="983" y="577"/>
                  </a:lnTo>
                  <a:lnTo>
                    <a:pt x="1000" y="577"/>
                  </a:lnTo>
                  <a:lnTo>
                    <a:pt x="1000" y="594"/>
                  </a:lnTo>
                  <a:close/>
                  <a:moveTo>
                    <a:pt x="966" y="594"/>
                  </a:moveTo>
                  <a:lnTo>
                    <a:pt x="949" y="594"/>
                  </a:lnTo>
                  <a:lnTo>
                    <a:pt x="949" y="577"/>
                  </a:lnTo>
                  <a:lnTo>
                    <a:pt x="966" y="577"/>
                  </a:lnTo>
                  <a:lnTo>
                    <a:pt x="966" y="594"/>
                  </a:lnTo>
                  <a:close/>
                  <a:moveTo>
                    <a:pt x="932" y="594"/>
                  </a:moveTo>
                  <a:lnTo>
                    <a:pt x="915" y="594"/>
                  </a:lnTo>
                  <a:lnTo>
                    <a:pt x="915" y="577"/>
                  </a:lnTo>
                  <a:lnTo>
                    <a:pt x="932" y="577"/>
                  </a:lnTo>
                  <a:lnTo>
                    <a:pt x="932" y="594"/>
                  </a:lnTo>
                  <a:close/>
                  <a:moveTo>
                    <a:pt x="898" y="594"/>
                  </a:moveTo>
                  <a:lnTo>
                    <a:pt x="881" y="594"/>
                  </a:lnTo>
                  <a:lnTo>
                    <a:pt x="881" y="577"/>
                  </a:lnTo>
                  <a:lnTo>
                    <a:pt x="898" y="577"/>
                  </a:lnTo>
                  <a:lnTo>
                    <a:pt x="898" y="594"/>
                  </a:lnTo>
                  <a:close/>
                  <a:moveTo>
                    <a:pt x="864" y="594"/>
                  </a:moveTo>
                  <a:lnTo>
                    <a:pt x="847" y="594"/>
                  </a:lnTo>
                  <a:lnTo>
                    <a:pt x="847" y="577"/>
                  </a:lnTo>
                  <a:lnTo>
                    <a:pt x="864" y="577"/>
                  </a:lnTo>
                  <a:lnTo>
                    <a:pt x="864" y="594"/>
                  </a:lnTo>
                  <a:close/>
                  <a:moveTo>
                    <a:pt x="830" y="594"/>
                  </a:moveTo>
                  <a:lnTo>
                    <a:pt x="813" y="594"/>
                  </a:lnTo>
                  <a:lnTo>
                    <a:pt x="813" y="577"/>
                  </a:lnTo>
                  <a:lnTo>
                    <a:pt x="830" y="577"/>
                  </a:lnTo>
                  <a:lnTo>
                    <a:pt x="830" y="594"/>
                  </a:lnTo>
                  <a:close/>
                  <a:moveTo>
                    <a:pt x="797" y="594"/>
                  </a:moveTo>
                  <a:lnTo>
                    <a:pt x="780" y="594"/>
                  </a:lnTo>
                  <a:lnTo>
                    <a:pt x="780" y="577"/>
                  </a:lnTo>
                  <a:lnTo>
                    <a:pt x="797" y="577"/>
                  </a:lnTo>
                  <a:lnTo>
                    <a:pt x="797" y="594"/>
                  </a:lnTo>
                  <a:close/>
                  <a:moveTo>
                    <a:pt x="763" y="594"/>
                  </a:moveTo>
                  <a:lnTo>
                    <a:pt x="746" y="594"/>
                  </a:lnTo>
                  <a:lnTo>
                    <a:pt x="746" y="577"/>
                  </a:lnTo>
                  <a:lnTo>
                    <a:pt x="763" y="577"/>
                  </a:lnTo>
                  <a:lnTo>
                    <a:pt x="763" y="594"/>
                  </a:lnTo>
                  <a:close/>
                  <a:moveTo>
                    <a:pt x="729" y="594"/>
                  </a:moveTo>
                  <a:lnTo>
                    <a:pt x="712" y="594"/>
                  </a:lnTo>
                  <a:lnTo>
                    <a:pt x="712" y="577"/>
                  </a:lnTo>
                  <a:lnTo>
                    <a:pt x="729" y="577"/>
                  </a:lnTo>
                  <a:lnTo>
                    <a:pt x="729" y="594"/>
                  </a:lnTo>
                  <a:close/>
                  <a:moveTo>
                    <a:pt x="695" y="594"/>
                  </a:moveTo>
                  <a:lnTo>
                    <a:pt x="678" y="594"/>
                  </a:lnTo>
                  <a:lnTo>
                    <a:pt x="678" y="577"/>
                  </a:lnTo>
                  <a:lnTo>
                    <a:pt x="695" y="577"/>
                  </a:lnTo>
                  <a:lnTo>
                    <a:pt x="695" y="594"/>
                  </a:lnTo>
                  <a:close/>
                  <a:moveTo>
                    <a:pt x="661" y="594"/>
                  </a:moveTo>
                  <a:lnTo>
                    <a:pt x="644" y="594"/>
                  </a:lnTo>
                  <a:lnTo>
                    <a:pt x="644" y="577"/>
                  </a:lnTo>
                  <a:lnTo>
                    <a:pt x="661" y="577"/>
                  </a:lnTo>
                  <a:lnTo>
                    <a:pt x="661" y="594"/>
                  </a:lnTo>
                  <a:close/>
                  <a:moveTo>
                    <a:pt x="627" y="594"/>
                  </a:moveTo>
                  <a:lnTo>
                    <a:pt x="610" y="594"/>
                  </a:lnTo>
                  <a:lnTo>
                    <a:pt x="610" y="577"/>
                  </a:lnTo>
                  <a:lnTo>
                    <a:pt x="627" y="577"/>
                  </a:lnTo>
                  <a:lnTo>
                    <a:pt x="627" y="594"/>
                  </a:lnTo>
                  <a:close/>
                  <a:moveTo>
                    <a:pt x="593" y="594"/>
                  </a:moveTo>
                  <a:lnTo>
                    <a:pt x="577" y="594"/>
                  </a:lnTo>
                  <a:lnTo>
                    <a:pt x="577" y="577"/>
                  </a:lnTo>
                  <a:lnTo>
                    <a:pt x="593" y="577"/>
                  </a:lnTo>
                  <a:lnTo>
                    <a:pt x="593" y="594"/>
                  </a:lnTo>
                  <a:close/>
                  <a:moveTo>
                    <a:pt x="560" y="594"/>
                  </a:moveTo>
                  <a:lnTo>
                    <a:pt x="543" y="594"/>
                  </a:lnTo>
                  <a:lnTo>
                    <a:pt x="543" y="577"/>
                  </a:lnTo>
                  <a:lnTo>
                    <a:pt x="560" y="577"/>
                  </a:lnTo>
                  <a:lnTo>
                    <a:pt x="560" y="594"/>
                  </a:lnTo>
                  <a:close/>
                  <a:moveTo>
                    <a:pt x="526" y="594"/>
                  </a:moveTo>
                  <a:lnTo>
                    <a:pt x="509" y="594"/>
                  </a:lnTo>
                  <a:lnTo>
                    <a:pt x="509" y="577"/>
                  </a:lnTo>
                  <a:lnTo>
                    <a:pt x="526" y="577"/>
                  </a:lnTo>
                  <a:lnTo>
                    <a:pt x="526" y="594"/>
                  </a:lnTo>
                  <a:close/>
                  <a:moveTo>
                    <a:pt x="492" y="594"/>
                  </a:moveTo>
                  <a:lnTo>
                    <a:pt x="475" y="594"/>
                  </a:lnTo>
                  <a:lnTo>
                    <a:pt x="475" y="577"/>
                  </a:lnTo>
                  <a:lnTo>
                    <a:pt x="492" y="577"/>
                  </a:lnTo>
                  <a:lnTo>
                    <a:pt x="492" y="594"/>
                  </a:lnTo>
                  <a:close/>
                  <a:moveTo>
                    <a:pt x="458" y="594"/>
                  </a:moveTo>
                  <a:lnTo>
                    <a:pt x="441" y="594"/>
                  </a:lnTo>
                  <a:lnTo>
                    <a:pt x="441" y="577"/>
                  </a:lnTo>
                  <a:lnTo>
                    <a:pt x="458" y="577"/>
                  </a:lnTo>
                  <a:lnTo>
                    <a:pt x="458" y="594"/>
                  </a:lnTo>
                  <a:close/>
                  <a:moveTo>
                    <a:pt x="424" y="594"/>
                  </a:moveTo>
                  <a:lnTo>
                    <a:pt x="407" y="594"/>
                  </a:lnTo>
                  <a:lnTo>
                    <a:pt x="407" y="577"/>
                  </a:lnTo>
                  <a:lnTo>
                    <a:pt x="424" y="577"/>
                  </a:lnTo>
                  <a:lnTo>
                    <a:pt x="424" y="594"/>
                  </a:lnTo>
                  <a:close/>
                  <a:moveTo>
                    <a:pt x="390" y="594"/>
                  </a:moveTo>
                  <a:lnTo>
                    <a:pt x="373" y="594"/>
                  </a:lnTo>
                  <a:lnTo>
                    <a:pt x="373" y="577"/>
                  </a:lnTo>
                  <a:lnTo>
                    <a:pt x="390" y="577"/>
                  </a:lnTo>
                  <a:lnTo>
                    <a:pt x="390" y="594"/>
                  </a:lnTo>
                  <a:close/>
                  <a:moveTo>
                    <a:pt x="356" y="594"/>
                  </a:moveTo>
                  <a:lnTo>
                    <a:pt x="340" y="594"/>
                  </a:lnTo>
                  <a:lnTo>
                    <a:pt x="340" y="577"/>
                  </a:lnTo>
                  <a:lnTo>
                    <a:pt x="356" y="577"/>
                  </a:lnTo>
                  <a:lnTo>
                    <a:pt x="356" y="594"/>
                  </a:lnTo>
                  <a:close/>
                  <a:moveTo>
                    <a:pt x="323" y="594"/>
                  </a:moveTo>
                  <a:lnTo>
                    <a:pt x="306" y="594"/>
                  </a:lnTo>
                  <a:lnTo>
                    <a:pt x="306" y="577"/>
                  </a:lnTo>
                  <a:lnTo>
                    <a:pt x="323" y="577"/>
                  </a:lnTo>
                  <a:lnTo>
                    <a:pt x="323" y="594"/>
                  </a:lnTo>
                  <a:close/>
                  <a:moveTo>
                    <a:pt x="289" y="594"/>
                  </a:moveTo>
                  <a:lnTo>
                    <a:pt x="272" y="594"/>
                  </a:lnTo>
                  <a:lnTo>
                    <a:pt x="272" y="577"/>
                  </a:lnTo>
                  <a:lnTo>
                    <a:pt x="289" y="577"/>
                  </a:lnTo>
                  <a:lnTo>
                    <a:pt x="289" y="594"/>
                  </a:lnTo>
                  <a:close/>
                  <a:moveTo>
                    <a:pt x="255" y="594"/>
                  </a:moveTo>
                  <a:lnTo>
                    <a:pt x="238" y="594"/>
                  </a:lnTo>
                  <a:lnTo>
                    <a:pt x="238" y="577"/>
                  </a:lnTo>
                  <a:lnTo>
                    <a:pt x="255" y="577"/>
                  </a:lnTo>
                  <a:lnTo>
                    <a:pt x="255" y="594"/>
                  </a:lnTo>
                  <a:close/>
                  <a:moveTo>
                    <a:pt x="221" y="594"/>
                  </a:moveTo>
                  <a:lnTo>
                    <a:pt x="204" y="594"/>
                  </a:lnTo>
                  <a:lnTo>
                    <a:pt x="204" y="577"/>
                  </a:lnTo>
                  <a:lnTo>
                    <a:pt x="221" y="577"/>
                  </a:lnTo>
                  <a:lnTo>
                    <a:pt x="221" y="594"/>
                  </a:lnTo>
                  <a:close/>
                  <a:moveTo>
                    <a:pt x="187" y="594"/>
                  </a:moveTo>
                  <a:lnTo>
                    <a:pt x="170" y="594"/>
                  </a:lnTo>
                  <a:lnTo>
                    <a:pt x="170" y="577"/>
                  </a:lnTo>
                  <a:lnTo>
                    <a:pt x="187" y="577"/>
                  </a:lnTo>
                  <a:lnTo>
                    <a:pt x="187" y="594"/>
                  </a:lnTo>
                  <a:close/>
                  <a:moveTo>
                    <a:pt x="153" y="594"/>
                  </a:moveTo>
                  <a:lnTo>
                    <a:pt x="136" y="594"/>
                  </a:lnTo>
                  <a:lnTo>
                    <a:pt x="136" y="577"/>
                  </a:lnTo>
                  <a:lnTo>
                    <a:pt x="153" y="577"/>
                  </a:lnTo>
                  <a:lnTo>
                    <a:pt x="153" y="594"/>
                  </a:lnTo>
                  <a:close/>
                  <a:moveTo>
                    <a:pt x="119" y="594"/>
                  </a:moveTo>
                  <a:lnTo>
                    <a:pt x="103" y="594"/>
                  </a:lnTo>
                  <a:lnTo>
                    <a:pt x="103" y="577"/>
                  </a:lnTo>
                  <a:lnTo>
                    <a:pt x="119" y="577"/>
                  </a:lnTo>
                  <a:lnTo>
                    <a:pt x="119" y="594"/>
                  </a:lnTo>
                  <a:close/>
                  <a:moveTo>
                    <a:pt x="86" y="594"/>
                  </a:moveTo>
                  <a:lnTo>
                    <a:pt x="69" y="594"/>
                  </a:lnTo>
                  <a:lnTo>
                    <a:pt x="69" y="577"/>
                  </a:lnTo>
                  <a:lnTo>
                    <a:pt x="86" y="577"/>
                  </a:lnTo>
                  <a:lnTo>
                    <a:pt x="86" y="594"/>
                  </a:lnTo>
                  <a:close/>
                  <a:moveTo>
                    <a:pt x="52" y="594"/>
                  </a:moveTo>
                  <a:lnTo>
                    <a:pt x="35" y="594"/>
                  </a:lnTo>
                  <a:lnTo>
                    <a:pt x="35" y="577"/>
                  </a:lnTo>
                  <a:lnTo>
                    <a:pt x="52" y="577"/>
                  </a:lnTo>
                  <a:lnTo>
                    <a:pt x="52" y="594"/>
                  </a:lnTo>
                  <a:close/>
                  <a:moveTo>
                    <a:pt x="14" y="591"/>
                  </a:moveTo>
                  <a:lnTo>
                    <a:pt x="12" y="590"/>
                  </a:lnTo>
                  <a:lnTo>
                    <a:pt x="8" y="587"/>
                  </a:lnTo>
                  <a:lnTo>
                    <a:pt x="4" y="583"/>
                  </a:lnTo>
                  <a:lnTo>
                    <a:pt x="2" y="578"/>
                  </a:lnTo>
                  <a:lnTo>
                    <a:pt x="0" y="573"/>
                  </a:lnTo>
                  <a:lnTo>
                    <a:pt x="0" y="571"/>
                  </a:lnTo>
                  <a:lnTo>
                    <a:pt x="17" y="570"/>
                  </a:lnTo>
                  <a:lnTo>
                    <a:pt x="17" y="571"/>
                  </a:lnTo>
                  <a:lnTo>
                    <a:pt x="17" y="569"/>
                  </a:lnTo>
                  <a:lnTo>
                    <a:pt x="18" y="572"/>
                  </a:lnTo>
                  <a:lnTo>
                    <a:pt x="17" y="571"/>
                  </a:lnTo>
                  <a:lnTo>
                    <a:pt x="19" y="574"/>
                  </a:lnTo>
                  <a:lnTo>
                    <a:pt x="18" y="572"/>
                  </a:lnTo>
                  <a:lnTo>
                    <a:pt x="20" y="575"/>
                  </a:lnTo>
                  <a:lnTo>
                    <a:pt x="19" y="574"/>
                  </a:lnTo>
                  <a:lnTo>
                    <a:pt x="22" y="576"/>
                  </a:lnTo>
                  <a:lnTo>
                    <a:pt x="21" y="575"/>
                  </a:lnTo>
                  <a:lnTo>
                    <a:pt x="22" y="576"/>
                  </a:lnTo>
                  <a:lnTo>
                    <a:pt x="14" y="591"/>
                  </a:lnTo>
                  <a:close/>
                </a:path>
              </a:pathLst>
            </a:custGeom>
            <a:solidFill>
              <a:srgbClr val="ED7D31"/>
            </a:solidFill>
            <a:ln w="0" cap="flat">
              <a:solidFill>
                <a:srgbClr val="ED7D31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F43BC5B-C1A9-4E99-901A-A9E4192AE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8935" y="397510"/>
              <a:ext cx="855123" cy="9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Eligibility and ethical 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FB4EC2D-ECEC-4404-B632-F13BE2657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7512" y="535305"/>
              <a:ext cx="520510" cy="9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issues check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10661DB-45CD-4308-B7D2-971A88F4F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763270"/>
              <a:ext cx="1563370" cy="529590"/>
            </a:xfrm>
            <a:custGeom>
              <a:avLst/>
              <a:gdLst>
                <a:gd name="T0" fmla="*/ 0 w 14544"/>
                <a:gd name="T1" fmla="*/ 157 h 4928"/>
                <a:gd name="T2" fmla="*/ 157 w 14544"/>
                <a:gd name="T3" fmla="*/ 0 h 4928"/>
                <a:gd name="T4" fmla="*/ 14388 w 14544"/>
                <a:gd name="T5" fmla="*/ 0 h 4928"/>
                <a:gd name="T6" fmla="*/ 14544 w 14544"/>
                <a:gd name="T7" fmla="*/ 157 h 4928"/>
                <a:gd name="T8" fmla="*/ 14544 w 14544"/>
                <a:gd name="T9" fmla="*/ 4772 h 4928"/>
                <a:gd name="T10" fmla="*/ 14388 w 14544"/>
                <a:gd name="T11" fmla="*/ 4928 h 4928"/>
                <a:gd name="T12" fmla="*/ 157 w 14544"/>
                <a:gd name="T13" fmla="*/ 4928 h 4928"/>
                <a:gd name="T14" fmla="*/ 0 w 14544"/>
                <a:gd name="T15" fmla="*/ 4772 h 4928"/>
                <a:gd name="T16" fmla="*/ 0 w 14544"/>
                <a:gd name="T17" fmla="*/ 157 h 4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44" h="4928">
                  <a:moveTo>
                    <a:pt x="0" y="157"/>
                  </a:moveTo>
                  <a:cubicBezTo>
                    <a:pt x="0" y="70"/>
                    <a:pt x="70" y="0"/>
                    <a:pt x="157" y="0"/>
                  </a:cubicBezTo>
                  <a:lnTo>
                    <a:pt x="14388" y="0"/>
                  </a:lnTo>
                  <a:cubicBezTo>
                    <a:pt x="14474" y="0"/>
                    <a:pt x="14544" y="70"/>
                    <a:pt x="14544" y="157"/>
                  </a:cubicBezTo>
                  <a:lnTo>
                    <a:pt x="14544" y="4772"/>
                  </a:lnTo>
                  <a:cubicBezTo>
                    <a:pt x="14544" y="4858"/>
                    <a:pt x="14474" y="4928"/>
                    <a:pt x="14388" y="4928"/>
                  </a:cubicBezTo>
                  <a:lnTo>
                    <a:pt x="157" y="4928"/>
                  </a:lnTo>
                  <a:cubicBezTo>
                    <a:pt x="70" y="4928"/>
                    <a:pt x="0" y="4858"/>
                    <a:pt x="0" y="477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D39A5B5-195B-450D-84EB-6B2CD5C69B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320" y="758190"/>
              <a:ext cx="1574165" cy="540385"/>
            </a:xfrm>
            <a:custGeom>
              <a:avLst/>
              <a:gdLst>
                <a:gd name="T0" fmla="*/ 0 w 2479"/>
                <a:gd name="T1" fmla="*/ 714 h 851"/>
                <a:gd name="T2" fmla="*/ 0 w 2479"/>
                <a:gd name="T3" fmla="*/ 596 h 851"/>
                <a:gd name="T4" fmla="*/ 17 w 2479"/>
                <a:gd name="T5" fmla="*/ 494 h 851"/>
                <a:gd name="T6" fmla="*/ 17 w 2479"/>
                <a:gd name="T7" fmla="*/ 410 h 851"/>
                <a:gd name="T8" fmla="*/ 0 w 2479"/>
                <a:gd name="T9" fmla="*/ 308 h 851"/>
                <a:gd name="T10" fmla="*/ 0 w 2479"/>
                <a:gd name="T11" fmla="*/ 173 h 851"/>
                <a:gd name="T12" fmla="*/ 0 w 2479"/>
                <a:gd name="T13" fmla="*/ 54 h 851"/>
                <a:gd name="T14" fmla="*/ 17 w 2479"/>
                <a:gd name="T15" fmla="*/ 37 h 851"/>
                <a:gd name="T16" fmla="*/ 58 w 2479"/>
                <a:gd name="T17" fmla="*/ 17 h 851"/>
                <a:gd name="T18" fmla="*/ 160 w 2479"/>
                <a:gd name="T19" fmla="*/ 0 h 851"/>
                <a:gd name="T20" fmla="*/ 295 w 2479"/>
                <a:gd name="T21" fmla="*/ 0 h 851"/>
                <a:gd name="T22" fmla="*/ 414 w 2479"/>
                <a:gd name="T23" fmla="*/ 0 h 851"/>
                <a:gd name="T24" fmla="*/ 515 w 2479"/>
                <a:gd name="T25" fmla="*/ 17 h 851"/>
                <a:gd name="T26" fmla="*/ 600 w 2479"/>
                <a:gd name="T27" fmla="*/ 17 h 851"/>
                <a:gd name="T28" fmla="*/ 702 w 2479"/>
                <a:gd name="T29" fmla="*/ 0 h 851"/>
                <a:gd name="T30" fmla="*/ 837 w 2479"/>
                <a:gd name="T31" fmla="*/ 0 h 851"/>
                <a:gd name="T32" fmla="*/ 956 w 2479"/>
                <a:gd name="T33" fmla="*/ 0 h 851"/>
                <a:gd name="T34" fmla="*/ 1057 w 2479"/>
                <a:gd name="T35" fmla="*/ 17 h 851"/>
                <a:gd name="T36" fmla="*/ 1142 w 2479"/>
                <a:gd name="T37" fmla="*/ 17 h 851"/>
                <a:gd name="T38" fmla="*/ 1243 w 2479"/>
                <a:gd name="T39" fmla="*/ 0 h 851"/>
                <a:gd name="T40" fmla="*/ 1379 w 2479"/>
                <a:gd name="T41" fmla="*/ 0 h 851"/>
                <a:gd name="T42" fmla="*/ 1497 w 2479"/>
                <a:gd name="T43" fmla="*/ 0 h 851"/>
                <a:gd name="T44" fmla="*/ 1599 w 2479"/>
                <a:gd name="T45" fmla="*/ 17 h 851"/>
                <a:gd name="T46" fmla="*/ 1683 w 2479"/>
                <a:gd name="T47" fmla="*/ 17 h 851"/>
                <a:gd name="T48" fmla="*/ 1785 w 2479"/>
                <a:gd name="T49" fmla="*/ 0 h 851"/>
                <a:gd name="T50" fmla="*/ 1920 w 2479"/>
                <a:gd name="T51" fmla="*/ 0 h 851"/>
                <a:gd name="T52" fmla="*/ 2039 w 2479"/>
                <a:gd name="T53" fmla="*/ 0 h 851"/>
                <a:gd name="T54" fmla="*/ 2140 w 2479"/>
                <a:gd name="T55" fmla="*/ 17 h 851"/>
                <a:gd name="T56" fmla="*/ 2225 w 2479"/>
                <a:gd name="T57" fmla="*/ 17 h 851"/>
                <a:gd name="T58" fmla="*/ 2327 w 2479"/>
                <a:gd name="T59" fmla="*/ 0 h 851"/>
                <a:gd name="T60" fmla="*/ 2444 w 2479"/>
                <a:gd name="T61" fmla="*/ 17 h 851"/>
                <a:gd name="T62" fmla="*/ 2466 w 2479"/>
                <a:gd name="T63" fmla="*/ 8 h 851"/>
                <a:gd name="T64" fmla="*/ 2479 w 2479"/>
                <a:gd name="T65" fmla="*/ 147 h 851"/>
                <a:gd name="T66" fmla="*/ 2479 w 2479"/>
                <a:gd name="T67" fmla="*/ 265 h 851"/>
                <a:gd name="T68" fmla="*/ 2462 w 2479"/>
                <a:gd name="T69" fmla="*/ 367 h 851"/>
                <a:gd name="T70" fmla="*/ 2462 w 2479"/>
                <a:gd name="T71" fmla="*/ 451 h 851"/>
                <a:gd name="T72" fmla="*/ 2479 w 2479"/>
                <a:gd name="T73" fmla="*/ 553 h 851"/>
                <a:gd name="T74" fmla="*/ 2479 w 2479"/>
                <a:gd name="T75" fmla="*/ 688 h 851"/>
                <a:gd name="T76" fmla="*/ 2479 w 2479"/>
                <a:gd name="T77" fmla="*/ 807 h 851"/>
                <a:gd name="T78" fmla="*/ 2461 w 2479"/>
                <a:gd name="T79" fmla="*/ 821 h 851"/>
                <a:gd name="T80" fmla="*/ 2376 w 2479"/>
                <a:gd name="T81" fmla="*/ 851 h 851"/>
                <a:gd name="T82" fmla="*/ 2240 w 2479"/>
                <a:gd name="T83" fmla="*/ 851 h 851"/>
                <a:gd name="T84" fmla="*/ 2122 w 2479"/>
                <a:gd name="T85" fmla="*/ 851 h 851"/>
                <a:gd name="T86" fmla="*/ 2020 w 2479"/>
                <a:gd name="T87" fmla="*/ 834 h 851"/>
                <a:gd name="T88" fmla="*/ 1936 w 2479"/>
                <a:gd name="T89" fmla="*/ 834 h 851"/>
                <a:gd name="T90" fmla="*/ 1834 w 2479"/>
                <a:gd name="T91" fmla="*/ 851 h 851"/>
                <a:gd name="T92" fmla="*/ 1699 w 2479"/>
                <a:gd name="T93" fmla="*/ 851 h 851"/>
                <a:gd name="T94" fmla="*/ 1580 w 2479"/>
                <a:gd name="T95" fmla="*/ 851 h 851"/>
                <a:gd name="T96" fmla="*/ 1479 w 2479"/>
                <a:gd name="T97" fmla="*/ 834 h 851"/>
                <a:gd name="T98" fmla="*/ 1394 w 2479"/>
                <a:gd name="T99" fmla="*/ 834 h 851"/>
                <a:gd name="T100" fmla="*/ 1292 w 2479"/>
                <a:gd name="T101" fmla="*/ 851 h 851"/>
                <a:gd name="T102" fmla="*/ 1157 w 2479"/>
                <a:gd name="T103" fmla="*/ 851 h 851"/>
                <a:gd name="T104" fmla="*/ 1038 w 2479"/>
                <a:gd name="T105" fmla="*/ 851 h 851"/>
                <a:gd name="T106" fmla="*/ 937 w 2479"/>
                <a:gd name="T107" fmla="*/ 834 h 851"/>
                <a:gd name="T108" fmla="*/ 852 w 2479"/>
                <a:gd name="T109" fmla="*/ 834 h 851"/>
                <a:gd name="T110" fmla="*/ 751 w 2479"/>
                <a:gd name="T111" fmla="*/ 851 h 851"/>
                <a:gd name="T112" fmla="*/ 615 w 2479"/>
                <a:gd name="T113" fmla="*/ 851 h 851"/>
                <a:gd name="T114" fmla="*/ 497 w 2479"/>
                <a:gd name="T115" fmla="*/ 851 h 851"/>
                <a:gd name="T116" fmla="*/ 395 w 2479"/>
                <a:gd name="T117" fmla="*/ 834 h 851"/>
                <a:gd name="T118" fmla="*/ 311 w 2479"/>
                <a:gd name="T119" fmla="*/ 834 h 851"/>
                <a:gd name="T120" fmla="*/ 209 w 2479"/>
                <a:gd name="T121" fmla="*/ 851 h 851"/>
                <a:gd name="T122" fmla="*/ 74 w 2479"/>
                <a:gd name="T123" fmla="*/ 851 h 851"/>
                <a:gd name="T124" fmla="*/ 35 w 2479"/>
                <a:gd name="T125" fmla="*/ 834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79" h="851">
                  <a:moveTo>
                    <a:pt x="0" y="816"/>
                  </a:moveTo>
                  <a:lnTo>
                    <a:pt x="0" y="799"/>
                  </a:lnTo>
                  <a:lnTo>
                    <a:pt x="17" y="799"/>
                  </a:lnTo>
                  <a:lnTo>
                    <a:pt x="17" y="816"/>
                  </a:lnTo>
                  <a:lnTo>
                    <a:pt x="0" y="816"/>
                  </a:lnTo>
                  <a:close/>
                  <a:moveTo>
                    <a:pt x="0" y="782"/>
                  </a:moveTo>
                  <a:lnTo>
                    <a:pt x="0" y="765"/>
                  </a:lnTo>
                  <a:lnTo>
                    <a:pt x="17" y="765"/>
                  </a:lnTo>
                  <a:lnTo>
                    <a:pt x="17" y="782"/>
                  </a:lnTo>
                  <a:lnTo>
                    <a:pt x="0" y="782"/>
                  </a:lnTo>
                  <a:close/>
                  <a:moveTo>
                    <a:pt x="0" y="748"/>
                  </a:moveTo>
                  <a:lnTo>
                    <a:pt x="0" y="731"/>
                  </a:lnTo>
                  <a:lnTo>
                    <a:pt x="17" y="731"/>
                  </a:lnTo>
                  <a:lnTo>
                    <a:pt x="17" y="748"/>
                  </a:lnTo>
                  <a:lnTo>
                    <a:pt x="0" y="748"/>
                  </a:lnTo>
                  <a:close/>
                  <a:moveTo>
                    <a:pt x="0" y="714"/>
                  </a:moveTo>
                  <a:lnTo>
                    <a:pt x="0" y="697"/>
                  </a:lnTo>
                  <a:lnTo>
                    <a:pt x="17" y="697"/>
                  </a:lnTo>
                  <a:lnTo>
                    <a:pt x="17" y="714"/>
                  </a:lnTo>
                  <a:lnTo>
                    <a:pt x="0" y="714"/>
                  </a:lnTo>
                  <a:close/>
                  <a:moveTo>
                    <a:pt x="0" y="680"/>
                  </a:moveTo>
                  <a:lnTo>
                    <a:pt x="0" y="663"/>
                  </a:lnTo>
                  <a:lnTo>
                    <a:pt x="17" y="663"/>
                  </a:lnTo>
                  <a:lnTo>
                    <a:pt x="17" y="680"/>
                  </a:lnTo>
                  <a:lnTo>
                    <a:pt x="0" y="680"/>
                  </a:lnTo>
                  <a:close/>
                  <a:moveTo>
                    <a:pt x="0" y="647"/>
                  </a:moveTo>
                  <a:lnTo>
                    <a:pt x="0" y="630"/>
                  </a:lnTo>
                  <a:lnTo>
                    <a:pt x="17" y="630"/>
                  </a:lnTo>
                  <a:lnTo>
                    <a:pt x="17" y="647"/>
                  </a:lnTo>
                  <a:lnTo>
                    <a:pt x="0" y="647"/>
                  </a:lnTo>
                  <a:close/>
                  <a:moveTo>
                    <a:pt x="0" y="613"/>
                  </a:moveTo>
                  <a:lnTo>
                    <a:pt x="0" y="596"/>
                  </a:lnTo>
                  <a:lnTo>
                    <a:pt x="17" y="596"/>
                  </a:lnTo>
                  <a:lnTo>
                    <a:pt x="17" y="613"/>
                  </a:lnTo>
                  <a:lnTo>
                    <a:pt x="0" y="613"/>
                  </a:lnTo>
                  <a:close/>
                  <a:moveTo>
                    <a:pt x="0" y="579"/>
                  </a:moveTo>
                  <a:lnTo>
                    <a:pt x="0" y="562"/>
                  </a:lnTo>
                  <a:lnTo>
                    <a:pt x="17" y="562"/>
                  </a:lnTo>
                  <a:lnTo>
                    <a:pt x="17" y="579"/>
                  </a:lnTo>
                  <a:lnTo>
                    <a:pt x="0" y="579"/>
                  </a:lnTo>
                  <a:close/>
                  <a:moveTo>
                    <a:pt x="0" y="545"/>
                  </a:moveTo>
                  <a:lnTo>
                    <a:pt x="0" y="528"/>
                  </a:lnTo>
                  <a:lnTo>
                    <a:pt x="17" y="528"/>
                  </a:lnTo>
                  <a:lnTo>
                    <a:pt x="17" y="545"/>
                  </a:lnTo>
                  <a:lnTo>
                    <a:pt x="0" y="545"/>
                  </a:lnTo>
                  <a:close/>
                  <a:moveTo>
                    <a:pt x="0" y="511"/>
                  </a:moveTo>
                  <a:lnTo>
                    <a:pt x="0" y="494"/>
                  </a:lnTo>
                  <a:lnTo>
                    <a:pt x="17" y="494"/>
                  </a:lnTo>
                  <a:lnTo>
                    <a:pt x="17" y="511"/>
                  </a:lnTo>
                  <a:lnTo>
                    <a:pt x="0" y="511"/>
                  </a:lnTo>
                  <a:close/>
                  <a:moveTo>
                    <a:pt x="0" y="477"/>
                  </a:moveTo>
                  <a:lnTo>
                    <a:pt x="0" y="460"/>
                  </a:lnTo>
                  <a:lnTo>
                    <a:pt x="17" y="460"/>
                  </a:lnTo>
                  <a:lnTo>
                    <a:pt x="17" y="477"/>
                  </a:lnTo>
                  <a:lnTo>
                    <a:pt x="0" y="477"/>
                  </a:lnTo>
                  <a:close/>
                  <a:moveTo>
                    <a:pt x="0" y="443"/>
                  </a:moveTo>
                  <a:lnTo>
                    <a:pt x="0" y="426"/>
                  </a:lnTo>
                  <a:lnTo>
                    <a:pt x="17" y="426"/>
                  </a:lnTo>
                  <a:lnTo>
                    <a:pt x="17" y="443"/>
                  </a:lnTo>
                  <a:lnTo>
                    <a:pt x="0" y="443"/>
                  </a:lnTo>
                  <a:close/>
                  <a:moveTo>
                    <a:pt x="0" y="410"/>
                  </a:moveTo>
                  <a:lnTo>
                    <a:pt x="0" y="393"/>
                  </a:lnTo>
                  <a:lnTo>
                    <a:pt x="17" y="393"/>
                  </a:lnTo>
                  <a:lnTo>
                    <a:pt x="17" y="410"/>
                  </a:lnTo>
                  <a:lnTo>
                    <a:pt x="0" y="410"/>
                  </a:lnTo>
                  <a:close/>
                  <a:moveTo>
                    <a:pt x="0" y="376"/>
                  </a:moveTo>
                  <a:lnTo>
                    <a:pt x="0" y="359"/>
                  </a:lnTo>
                  <a:lnTo>
                    <a:pt x="17" y="359"/>
                  </a:lnTo>
                  <a:lnTo>
                    <a:pt x="17" y="376"/>
                  </a:lnTo>
                  <a:lnTo>
                    <a:pt x="0" y="376"/>
                  </a:lnTo>
                  <a:close/>
                  <a:moveTo>
                    <a:pt x="0" y="342"/>
                  </a:moveTo>
                  <a:lnTo>
                    <a:pt x="0" y="325"/>
                  </a:lnTo>
                  <a:lnTo>
                    <a:pt x="17" y="325"/>
                  </a:lnTo>
                  <a:lnTo>
                    <a:pt x="17" y="342"/>
                  </a:lnTo>
                  <a:lnTo>
                    <a:pt x="0" y="342"/>
                  </a:lnTo>
                  <a:close/>
                  <a:moveTo>
                    <a:pt x="0" y="308"/>
                  </a:moveTo>
                  <a:lnTo>
                    <a:pt x="0" y="291"/>
                  </a:lnTo>
                  <a:lnTo>
                    <a:pt x="17" y="291"/>
                  </a:lnTo>
                  <a:lnTo>
                    <a:pt x="17" y="308"/>
                  </a:lnTo>
                  <a:lnTo>
                    <a:pt x="0" y="308"/>
                  </a:lnTo>
                  <a:close/>
                  <a:moveTo>
                    <a:pt x="0" y="274"/>
                  </a:moveTo>
                  <a:lnTo>
                    <a:pt x="0" y="257"/>
                  </a:lnTo>
                  <a:lnTo>
                    <a:pt x="17" y="257"/>
                  </a:lnTo>
                  <a:lnTo>
                    <a:pt x="17" y="274"/>
                  </a:lnTo>
                  <a:lnTo>
                    <a:pt x="0" y="274"/>
                  </a:lnTo>
                  <a:close/>
                  <a:moveTo>
                    <a:pt x="0" y="240"/>
                  </a:moveTo>
                  <a:lnTo>
                    <a:pt x="0" y="223"/>
                  </a:lnTo>
                  <a:lnTo>
                    <a:pt x="17" y="223"/>
                  </a:lnTo>
                  <a:lnTo>
                    <a:pt x="17" y="240"/>
                  </a:lnTo>
                  <a:lnTo>
                    <a:pt x="0" y="240"/>
                  </a:lnTo>
                  <a:close/>
                  <a:moveTo>
                    <a:pt x="0" y="206"/>
                  </a:moveTo>
                  <a:lnTo>
                    <a:pt x="0" y="190"/>
                  </a:lnTo>
                  <a:lnTo>
                    <a:pt x="17" y="190"/>
                  </a:lnTo>
                  <a:lnTo>
                    <a:pt x="17" y="206"/>
                  </a:lnTo>
                  <a:lnTo>
                    <a:pt x="0" y="206"/>
                  </a:lnTo>
                  <a:close/>
                  <a:moveTo>
                    <a:pt x="0" y="173"/>
                  </a:moveTo>
                  <a:lnTo>
                    <a:pt x="0" y="156"/>
                  </a:lnTo>
                  <a:lnTo>
                    <a:pt x="17" y="156"/>
                  </a:lnTo>
                  <a:lnTo>
                    <a:pt x="17" y="173"/>
                  </a:lnTo>
                  <a:lnTo>
                    <a:pt x="0" y="173"/>
                  </a:lnTo>
                  <a:close/>
                  <a:moveTo>
                    <a:pt x="0" y="139"/>
                  </a:moveTo>
                  <a:lnTo>
                    <a:pt x="0" y="122"/>
                  </a:lnTo>
                  <a:lnTo>
                    <a:pt x="17" y="122"/>
                  </a:lnTo>
                  <a:lnTo>
                    <a:pt x="17" y="139"/>
                  </a:lnTo>
                  <a:lnTo>
                    <a:pt x="0" y="139"/>
                  </a:lnTo>
                  <a:close/>
                  <a:moveTo>
                    <a:pt x="0" y="105"/>
                  </a:moveTo>
                  <a:lnTo>
                    <a:pt x="0" y="88"/>
                  </a:lnTo>
                  <a:lnTo>
                    <a:pt x="17" y="88"/>
                  </a:lnTo>
                  <a:lnTo>
                    <a:pt x="17" y="105"/>
                  </a:lnTo>
                  <a:lnTo>
                    <a:pt x="0" y="105"/>
                  </a:lnTo>
                  <a:close/>
                  <a:moveTo>
                    <a:pt x="0" y="71"/>
                  </a:moveTo>
                  <a:lnTo>
                    <a:pt x="0" y="54"/>
                  </a:lnTo>
                  <a:lnTo>
                    <a:pt x="17" y="54"/>
                  </a:lnTo>
                  <a:lnTo>
                    <a:pt x="17" y="71"/>
                  </a:lnTo>
                  <a:lnTo>
                    <a:pt x="0" y="71"/>
                  </a:lnTo>
                  <a:close/>
                  <a:moveTo>
                    <a:pt x="0" y="37"/>
                  </a:moveTo>
                  <a:lnTo>
                    <a:pt x="0" y="34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5" y="17"/>
                  </a:lnTo>
                  <a:lnTo>
                    <a:pt x="20" y="25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7" y="32"/>
                  </a:lnTo>
                  <a:lnTo>
                    <a:pt x="17" y="30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7"/>
                  </a:lnTo>
                  <a:lnTo>
                    <a:pt x="0" y="37"/>
                  </a:lnTo>
                  <a:close/>
                  <a:moveTo>
                    <a:pt x="22" y="2"/>
                  </a:moveTo>
                  <a:lnTo>
                    <a:pt x="28" y="0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1" y="17"/>
                  </a:lnTo>
                  <a:lnTo>
                    <a:pt x="35" y="17"/>
                  </a:lnTo>
                  <a:lnTo>
                    <a:pt x="36" y="17"/>
                  </a:lnTo>
                  <a:lnTo>
                    <a:pt x="30" y="17"/>
                  </a:lnTo>
                  <a:lnTo>
                    <a:pt x="32" y="17"/>
                  </a:lnTo>
                  <a:lnTo>
                    <a:pt x="27" y="18"/>
                  </a:lnTo>
                  <a:lnTo>
                    <a:pt x="22" y="2"/>
                  </a:lnTo>
                  <a:close/>
                  <a:moveTo>
                    <a:pt x="58" y="0"/>
                  </a:moveTo>
                  <a:lnTo>
                    <a:pt x="75" y="0"/>
                  </a:lnTo>
                  <a:lnTo>
                    <a:pt x="75" y="17"/>
                  </a:lnTo>
                  <a:lnTo>
                    <a:pt x="58" y="17"/>
                  </a:lnTo>
                  <a:lnTo>
                    <a:pt x="58" y="0"/>
                  </a:lnTo>
                  <a:close/>
                  <a:moveTo>
                    <a:pt x="92" y="0"/>
                  </a:moveTo>
                  <a:lnTo>
                    <a:pt x="109" y="0"/>
                  </a:lnTo>
                  <a:lnTo>
                    <a:pt x="109" y="17"/>
                  </a:lnTo>
                  <a:lnTo>
                    <a:pt x="92" y="17"/>
                  </a:lnTo>
                  <a:lnTo>
                    <a:pt x="92" y="0"/>
                  </a:lnTo>
                  <a:close/>
                  <a:moveTo>
                    <a:pt x="126" y="0"/>
                  </a:moveTo>
                  <a:lnTo>
                    <a:pt x="143" y="0"/>
                  </a:lnTo>
                  <a:lnTo>
                    <a:pt x="143" y="17"/>
                  </a:lnTo>
                  <a:lnTo>
                    <a:pt x="126" y="17"/>
                  </a:lnTo>
                  <a:lnTo>
                    <a:pt x="126" y="0"/>
                  </a:lnTo>
                  <a:close/>
                  <a:moveTo>
                    <a:pt x="160" y="0"/>
                  </a:moveTo>
                  <a:lnTo>
                    <a:pt x="177" y="0"/>
                  </a:lnTo>
                  <a:lnTo>
                    <a:pt x="177" y="17"/>
                  </a:lnTo>
                  <a:lnTo>
                    <a:pt x="160" y="17"/>
                  </a:lnTo>
                  <a:lnTo>
                    <a:pt x="160" y="0"/>
                  </a:lnTo>
                  <a:close/>
                  <a:moveTo>
                    <a:pt x="194" y="0"/>
                  </a:moveTo>
                  <a:lnTo>
                    <a:pt x="211" y="0"/>
                  </a:lnTo>
                  <a:lnTo>
                    <a:pt x="211" y="17"/>
                  </a:lnTo>
                  <a:lnTo>
                    <a:pt x="194" y="17"/>
                  </a:lnTo>
                  <a:lnTo>
                    <a:pt x="194" y="0"/>
                  </a:lnTo>
                  <a:close/>
                  <a:moveTo>
                    <a:pt x="228" y="0"/>
                  </a:moveTo>
                  <a:lnTo>
                    <a:pt x="245" y="0"/>
                  </a:lnTo>
                  <a:lnTo>
                    <a:pt x="245" y="17"/>
                  </a:lnTo>
                  <a:lnTo>
                    <a:pt x="228" y="17"/>
                  </a:lnTo>
                  <a:lnTo>
                    <a:pt x="228" y="0"/>
                  </a:lnTo>
                  <a:close/>
                  <a:moveTo>
                    <a:pt x="261" y="0"/>
                  </a:moveTo>
                  <a:lnTo>
                    <a:pt x="278" y="0"/>
                  </a:lnTo>
                  <a:lnTo>
                    <a:pt x="278" y="17"/>
                  </a:lnTo>
                  <a:lnTo>
                    <a:pt x="261" y="17"/>
                  </a:lnTo>
                  <a:lnTo>
                    <a:pt x="261" y="0"/>
                  </a:lnTo>
                  <a:close/>
                  <a:moveTo>
                    <a:pt x="295" y="0"/>
                  </a:moveTo>
                  <a:lnTo>
                    <a:pt x="312" y="0"/>
                  </a:lnTo>
                  <a:lnTo>
                    <a:pt x="312" y="17"/>
                  </a:lnTo>
                  <a:lnTo>
                    <a:pt x="295" y="17"/>
                  </a:lnTo>
                  <a:lnTo>
                    <a:pt x="295" y="0"/>
                  </a:lnTo>
                  <a:close/>
                  <a:moveTo>
                    <a:pt x="329" y="0"/>
                  </a:moveTo>
                  <a:lnTo>
                    <a:pt x="346" y="0"/>
                  </a:lnTo>
                  <a:lnTo>
                    <a:pt x="346" y="17"/>
                  </a:lnTo>
                  <a:lnTo>
                    <a:pt x="329" y="17"/>
                  </a:lnTo>
                  <a:lnTo>
                    <a:pt x="329" y="0"/>
                  </a:lnTo>
                  <a:close/>
                  <a:moveTo>
                    <a:pt x="363" y="0"/>
                  </a:moveTo>
                  <a:lnTo>
                    <a:pt x="380" y="0"/>
                  </a:lnTo>
                  <a:lnTo>
                    <a:pt x="380" y="17"/>
                  </a:lnTo>
                  <a:lnTo>
                    <a:pt x="363" y="17"/>
                  </a:lnTo>
                  <a:lnTo>
                    <a:pt x="363" y="0"/>
                  </a:lnTo>
                  <a:close/>
                  <a:moveTo>
                    <a:pt x="397" y="0"/>
                  </a:moveTo>
                  <a:lnTo>
                    <a:pt x="414" y="0"/>
                  </a:lnTo>
                  <a:lnTo>
                    <a:pt x="414" y="17"/>
                  </a:lnTo>
                  <a:lnTo>
                    <a:pt x="397" y="17"/>
                  </a:lnTo>
                  <a:lnTo>
                    <a:pt x="397" y="0"/>
                  </a:lnTo>
                  <a:close/>
                  <a:moveTo>
                    <a:pt x="431" y="0"/>
                  </a:moveTo>
                  <a:lnTo>
                    <a:pt x="448" y="0"/>
                  </a:lnTo>
                  <a:lnTo>
                    <a:pt x="448" y="17"/>
                  </a:lnTo>
                  <a:lnTo>
                    <a:pt x="431" y="17"/>
                  </a:lnTo>
                  <a:lnTo>
                    <a:pt x="431" y="0"/>
                  </a:lnTo>
                  <a:close/>
                  <a:moveTo>
                    <a:pt x="465" y="0"/>
                  </a:moveTo>
                  <a:lnTo>
                    <a:pt x="482" y="0"/>
                  </a:lnTo>
                  <a:lnTo>
                    <a:pt x="482" y="17"/>
                  </a:lnTo>
                  <a:lnTo>
                    <a:pt x="465" y="17"/>
                  </a:lnTo>
                  <a:lnTo>
                    <a:pt x="465" y="0"/>
                  </a:lnTo>
                  <a:close/>
                  <a:moveTo>
                    <a:pt x="498" y="0"/>
                  </a:moveTo>
                  <a:lnTo>
                    <a:pt x="515" y="0"/>
                  </a:lnTo>
                  <a:lnTo>
                    <a:pt x="515" y="17"/>
                  </a:lnTo>
                  <a:lnTo>
                    <a:pt x="498" y="17"/>
                  </a:lnTo>
                  <a:lnTo>
                    <a:pt x="498" y="0"/>
                  </a:lnTo>
                  <a:close/>
                  <a:moveTo>
                    <a:pt x="532" y="0"/>
                  </a:moveTo>
                  <a:lnTo>
                    <a:pt x="549" y="0"/>
                  </a:lnTo>
                  <a:lnTo>
                    <a:pt x="549" y="17"/>
                  </a:lnTo>
                  <a:lnTo>
                    <a:pt x="532" y="17"/>
                  </a:lnTo>
                  <a:lnTo>
                    <a:pt x="532" y="0"/>
                  </a:lnTo>
                  <a:close/>
                  <a:moveTo>
                    <a:pt x="566" y="0"/>
                  </a:moveTo>
                  <a:lnTo>
                    <a:pt x="583" y="0"/>
                  </a:lnTo>
                  <a:lnTo>
                    <a:pt x="583" y="17"/>
                  </a:lnTo>
                  <a:lnTo>
                    <a:pt x="566" y="17"/>
                  </a:lnTo>
                  <a:lnTo>
                    <a:pt x="566" y="0"/>
                  </a:lnTo>
                  <a:close/>
                  <a:moveTo>
                    <a:pt x="600" y="0"/>
                  </a:moveTo>
                  <a:lnTo>
                    <a:pt x="617" y="0"/>
                  </a:lnTo>
                  <a:lnTo>
                    <a:pt x="617" y="17"/>
                  </a:lnTo>
                  <a:lnTo>
                    <a:pt x="600" y="17"/>
                  </a:lnTo>
                  <a:lnTo>
                    <a:pt x="600" y="0"/>
                  </a:lnTo>
                  <a:close/>
                  <a:moveTo>
                    <a:pt x="634" y="0"/>
                  </a:moveTo>
                  <a:lnTo>
                    <a:pt x="651" y="0"/>
                  </a:lnTo>
                  <a:lnTo>
                    <a:pt x="651" y="17"/>
                  </a:lnTo>
                  <a:lnTo>
                    <a:pt x="634" y="17"/>
                  </a:lnTo>
                  <a:lnTo>
                    <a:pt x="634" y="0"/>
                  </a:lnTo>
                  <a:close/>
                  <a:moveTo>
                    <a:pt x="668" y="0"/>
                  </a:moveTo>
                  <a:lnTo>
                    <a:pt x="685" y="0"/>
                  </a:lnTo>
                  <a:lnTo>
                    <a:pt x="685" y="17"/>
                  </a:lnTo>
                  <a:lnTo>
                    <a:pt x="668" y="17"/>
                  </a:lnTo>
                  <a:lnTo>
                    <a:pt x="668" y="0"/>
                  </a:lnTo>
                  <a:close/>
                  <a:moveTo>
                    <a:pt x="702" y="0"/>
                  </a:moveTo>
                  <a:lnTo>
                    <a:pt x="719" y="0"/>
                  </a:lnTo>
                  <a:lnTo>
                    <a:pt x="719" y="17"/>
                  </a:lnTo>
                  <a:lnTo>
                    <a:pt x="702" y="17"/>
                  </a:lnTo>
                  <a:lnTo>
                    <a:pt x="702" y="0"/>
                  </a:lnTo>
                  <a:close/>
                  <a:moveTo>
                    <a:pt x="735" y="0"/>
                  </a:moveTo>
                  <a:lnTo>
                    <a:pt x="752" y="0"/>
                  </a:lnTo>
                  <a:lnTo>
                    <a:pt x="752" y="17"/>
                  </a:lnTo>
                  <a:lnTo>
                    <a:pt x="735" y="17"/>
                  </a:lnTo>
                  <a:lnTo>
                    <a:pt x="735" y="0"/>
                  </a:lnTo>
                  <a:close/>
                  <a:moveTo>
                    <a:pt x="769" y="0"/>
                  </a:moveTo>
                  <a:lnTo>
                    <a:pt x="786" y="0"/>
                  </a:lnTo>
                  <a:lnTo>
                    <a:pt x="786" y="17"/>
                  </a:lnTo>
                  <a:lnTo>
                    <a:pt x="769" y="17"/>
                  </a:lnTo>
                  <a:lnTo>
                    <a:pt x="769" y="0"/>
                  </a:lnTo>
                  <a:close/>
                  <a:moveTo>
                    <a:pt x="803" y="0"/>
                  </a:moveTo>
                  <a:lnTo>
                    <a:pt x="820" y="0"/>
                  </a:lnTo>
                  <a:lnTo>
                    <a:pt x="820" y="17"/>
                  </a:lnTo>
                  <a:lnTo>
                    <a:pt x="803" y="17"/>
                  </a:lnTo>
                  <a:lnTo>
                    <a:pt x="803" y="0"/>
                  </a:lnTo>
                  <a:close/>
                  <a:moveTo>
                    <a:pt x="837" y="0"/>
                  </a:moveTo>
                  <a:lnTo>
                    <a:pt x="854" y="0"/>
                  </a:lnTo>
                  <a:lnTo>
                    <a:pt x="854" y="17"/>
                  </a:lnTo>
                  <a:lnTo>
                    <a:pt x="837" y="17"/>
                  </a:lnTo>
                  <a:lnTo>
                    <a:pt x="837" y="0"/>
                  </a:lnTo>
                  <a:close/>
                  <a:moveTo>
                    <a:pt x="871" y="0"/>
                  </a:moveTo>
                  <a:lnTo>
                    <a:pt x="888" y="0"/>
                  </a:lnTo>
                  <a:lnTo>
                    <a:pt x="888" y="17"/>
                  </a:lnTo>
                  <a:lnTo>
                    <a:pt x="871" y="17"/>
                  </a:lnTo>
                  <a:lnTo>
                    <a:pt x="871" y="0"/>
                  </a:lnTo>
                  <a:close/>
                  <a:moveTo>
                    <a:pt x="905" y="0"/>
                  </a:moveTo>
                  <a:lnTo>
                    <a:pt x="922" y="0"/>
                  </a:lnTo>
                  <a:lnTo>
                    <a:pt x="922" y="17"/>
                  </a:lnTo>
                  <a:lnTo>
                    <a:pt x="905" y="17"/>
                  </a:lnTo>
                  <a:lnTo>
                    <a:pt x="905" y="0"/>
                  </a:lnTo>
                  <a:close/>
                  <a:moveTo>
                    <a:pt x="939" y="0"/>
                  </a:moveTo>
                  <a:lnTo>
                    <a:pt x="956" y="0"/>
                  </a:lnTo>
                  <a:lnTo>
                    <a:pt x="956" y="17"/>
                  </a:lnTo>
                  <a:lnTo>
                    <a:pt x="939" y="17"/>
                  </a:lnTo>
                  <a:lnTo>
                    <a:pt x="939" y="0"/>
                  </a:lnTo>
                  <a:close/>
                  <a:moveTo>
                    <a:pt x="972" y="0"/>
                  </a:moveTo>
                  <a:lnTo>
                    <a:pt x="989" y="0"/>
                  </a:lnTo>
                  <a:lnTo>
                    <a:pt x="989" y="17"/>
                  </a:lnTo>
                  <a:lnTo>
                    <a:pt x="972" y="17"/>
                  </a:lnTo>
                  <a:lnTo>
                    <a:pt x="972" y="0"/>
                  </a:lnTo>
                  <a:close/>
                  <a:moveTo>
                    <a:pt x="1006" y="0"/>
                  </a:moveTo>
                  <a:lnTo>
                    <a:pt x="1023" y="0"/>
                  </a:lnTo>
                  <a:lnTo>
                    <a:pt x="1023" y="17"/>
                  </a:lnTo>
                  <a:lnTo>
                    <a:pt x="1006" y="17"/>
                  </a:lnTo>
                  <a:lnTo>
                    <a:pt x="1006" y="0"/>
                  </a:lnTo>
                  <a:close/>
                  <a:moveTo>
                    <a:pt x="1040" y="0"/>
                  </a:moveTo>
                  <a:lnTo>
                    <a:pt x="1057" y="0"/>
                  </a:lnTo>
                  <a:lnTo>
                    <a:pt x="1057" y="17"/>
                  </a:lnTo>
                  <a:lnTo>
                    <a:pt x="1040" y="17"/>
                  </a:lnTo>
                  <a:lnTo>
                    <a:pt x="1040" y="0"/>
                  </a:lnTo>
                  <a:close/>
                  <a:moveTo>
                    <a:pt x="1074" y="0"/>
                  </a:moveTo>
                  <a:lnTo>
                    <a:pt x="1091" y="0"/>
                  </a:lnTo>
                  <a:lnTo>
                    <a:pt x="1091" y="17"/>
                  </a:lnTo>
                  <a:lnTo>
                    <a:pt x="1074" y="17"/>
                  </a:lnTo>
                  <a:lnTo>
                    <a:pt x="1074" y="0"/>
                  </a:lnTo>
                  <a:close/>
                  <a:moveTo>
                    <a:pt x="1108" y="0"/>
                  </a:moveTo>
                  <a:lnTo>
                    <a:pt x="1125" y="0"/>
                  </a:lnTo>
                  <a:lnTo>
                    <a:pt x="1125" y="17"/>
                  </a:lnTo>
                  <a:lnTo>
                    <a:pt x="1108" y="17"/>
                  </a:lnTo>
                  <a:lnTo>
                    <a:pt x="1108" y="0"/>
                  </a:lnTo>
                  <a:close/>
                  <a:moveTo>
                    <a:pt x="1142" y="0"/>
                  </a:moveTo>
                  <a:lnTo>
                    <a:pt x="1159" y="0"/>
                  </a:lnTo>
                  <a:lnTo>
                    <a:pt x="1159" y="17"/>
                  </a:lnTo>
                  <a:lnTo>
                    <a:pt x="1142" y="17"/>
                  </a:lnTo>
                  <a:lnTo>
                    <a:pt x="1142" y="0"/>
                  </a:lnTo>
                  <a:close/>
                  <a:moveTo>
                    <a:pt x="1176" y="0"/>
                  </a:moveTo>
                  <a:lnTo>
                    <a:pt x="1192" y="0"/>
                  </a:lnTo>
                  <a:lnTo>
                    <a:pt x="1192" y="17"/>
                  </a:lnTo>
                  <a:lnTo>
                    <a:pt x="1176" y="17"/>
                  </a:lnTo>
                  <a:lnTo>
                    <a:pt x="1176" y="0"/>
                  </a:lnTo>
                  <a:close/>
                  <a:moveTo>
                    <a:pt x="1209" y="0"/>
                  </a:moveTo>
                  <a:lnTo>
                    <a:pt x="1226" y="0"/>
                  </a:lnTo>
                  <a:lnTo>
                    <a:pt x="1226" y="17"/>
                  </a:lnTo>
                  <a:lnTo>
                    <a:pt x="1209" y="17"/>
                  </a:lnTo>
                  <a:lnTo>
                    <a:pt x="1209" y="0"/>
                  </a:lnTo>
                  <a:close/>
                  <a:moveTo>
                    <a:pt x="1243" y="0"/>
                  </a:moveTo>
                  <a:lnTo>
                    <a:pt x="1260" y="0"/>
                  </a:lnTo>
                  <a:lnTo>
                    <a:pt x="1260" y="17"/>
                  </a:lnTo>
                  <a:lnTo>
                    <a:pt x="1243" y="17"/>
                  </a:lnTo>
                  <a:lnTo>
                    <a:pt x="1243" y="0"/>
                  </a:lnTo>
                  <a:close/>
                  <a:moveTo>
                    <a:pt x="1277" y="0"/>
                  </a:moveTo>
                  <a:lnTo>
                    <a:pt x="1294" y="0"/>
                  </a:lnTo>
                  <a:lnTo>
                    <a:pt x="1294" y="17"/>
                  </a:lnTo>
                  <a:lnTo>
                    <a:pt x="1277" y="17"/>
                  </a:lnTo>
                  <a:lnTo>
                    <a:pt x="1277" y="0"/>
                  </a:lnTo>
                  <a:close/>
                  <a:moveTo>
                    <a:pt x="1311" y="0"/>
                  </a:moveTo>
                  <a:lnTo>
                    <a:pt x="1328" y="0"/>
                  </a:lnTo>
                  <a:lnTo>
                    <a:pt x="1328" y="17"/>
                  </a:lnTo>
                  <a:lnTo>
                    <a:pt x="1311" y="17"/>
                  </a:lnTo>
                  <a:lnTo>
                    <a:pt x="1311" y="0"/>
                  </a:lnTo>
                  <a:close/>
                  <a:moveTo>
                    <a:pt x="1345" y="0"/>
                  </a:moveTo>
                  <a:lnTo>
                    <a:pt x="1362" y="0"/>
                  </a:lnTo>
                  <a:lnTo>
                    <a:pt x="1362" y="17"/>
                  </a:lnTo>
                  <a:lnTo>
                    <a:pt x="1345" y="17"/>
                  </a:lnTo>
                  <a:lnTo>
                    <a:pt x="1345" y="0"/>
                  </a:lnTo>
                  <a:close/>
                  <a:moveTo>
                    <a:pt x="1379" y="0"/>
                  </a:moveTo>
                  <a:lnTo>
                    <a:pt x="1396" y="0"/>
                  </a:lnTo>
                  <a:lnTo>
                    <a:pt x="1396" y="17"/>
                  </a:lnTo>
                  <a:lnTo>
                    <a:pt x="1379" y="17"/>
                  </a:lnTo>
                  <a:lnTo>
                    <a:pt x="1379" y="0"/>
                  </a:lnTo>
                  <a:close/>
                  <a:moveTo>
                    <a:pt x="1413" y="0"/>
                  </a:moveTo>
                  <a:lnTo>
                    <a:pt x="1429" y="0"/>
                  </a:lnTo>
                  <a:lnTo>
                    <a:pt x="1429" y="17"/>
                  </a:lnTo>
                  <a:lnTo>
                    <a:pt x="1413" y="17"/>
                  </a:lnTo>
                  <a:lnTo>
                    <a:pt x="1413" y="0"/>
                  </a:lnTo>
                  <a:close/>
                  <a:moveTo>
                    <a:pt x="1446" y="0"/>
                  </a:moveTo>
                  <a:lnTo>
                    <a:pt x="1463" y="0"/>
                  </a:lnTo>
                  <a:lnTo>
                    <a:pt x="1463" y="17"/>
                  </a:lnTo>
                  <a:lnTo>
                    <a:pt x="1446" y="17"/>
                  </a:lnTo>
                  <a:lnTo>
                    <a:pt x="1446" y="0"/>
                  </a:lnTo>
                  <a:close/>
                  <a:moveTo>
                    <a:pt x="1480" y="0"/>
                  </a:moveTo>
                  <a:lnTo>
                    <a:pt x="1497" y="0"/>
                  </a:lnTo>
                  <a:lnTo>
                    <a:pt x="1497" y="17"/>
                  </a:lnTo>
                  <a:lnTo>
                    <a:pt x="1480" y="17"/>
                  </a:lnTo>
                  <a:lnTo>
                    <a:pt x="1480" y="0"/>
                  </a:lnTo>
                  <a:close/>
                  <a:moveTo>
                    <a:pt x="1514" y="0"/>
                  </a:moveTo>
                  <a:lnTo>
                    <a:pt x="1531" y="0"/>
                  </a:lnTo>
                  <a:lnTo>
                    <a:pt x="1531" y="17"/>
                  </a:lnTo>
                  <a:lnTo>
                    <a:pt x="1514" y="17"/>
                  </a:lnTo>
                  <a:lnTo>
                    <a:pt x="1514" y="0"/>
                  </a:lnTo>
                  <a:close/>
                  <a:moveTo>
                    <a:pt x="1548" y="0"/>
                  </a:moveTo>
                  <a:lnTo>
                    <a:pt x="1565" y="0"/>
                  </a:lnTo>
                  <a:lnTo>
                    <a:pt x="1565" y="17"/>
                  </a:lnTo>
                  <a:lnTo>
                    <a:pt x="1548" y="17"/>
                  </a:lnTo>
                  <a:lnTo>
                    <a:pt x="1548" y="0"/>
                  </a:lnTo>
                  <a:close/>
                  <a:moveTo>
                    <a:pt x="1582" y="0"/>
                  </a:moveTo>
                  <a:lnTo>
                    <a:pt x="1599" y="0"/>
                  </a:lnTo>
                  <a:lnTo>
                    <a:pt x="1599" y="17"/>
                  </a:lnTo>
                  <a:lnTo>
                    <a:pt x="1582" y="17"/>
                  </a:lnTo>
                  <a:lnTo>
                    <a:pt x="1582" y="0"/>
                  </a:lnTo>
                  <a:close/>
                  <a:moveTo>
                    <a:pt x="1616" y="0"/>
                  </a:moveTo>
                  <a:lnTo>
                    <a:pt x="1633" y="0"/>
                  </a:lnTo>
                  <a:lnTo>
                    <a:pt x="1633" y="17"/>
                  </a:lnTo>
                  <a:lnTo>
                    <a:pt x="1616" y="17"/>
                  </a:lnTo>
                  <a:lnTo>
                    <a:pt x="1616" y="0"/>
                  </a:lnTo>
                  <a:close/>
                  <a:moveTo>
                    <a:pt x="1650" y="0"/>
                  </a:moveTo>
                  <a:lnTo>
                    <a:pt x="1666" y="0"/>
                  </a:lnTo>
                  <a:lnTo>
                    <a:pt x="1666" y="17"/>
                  </a:lnTo>
                  <a:lnTo>
                    <a:pt x="1650" y="17"/>
                  </a:lnTo>
                  <a:lnTo>
                    <a:pt x="1650" y="0"/>
                  </a:lnTo>
                  <a:close/>
                  <a:moveTo>
                    <a:pt x="1683" y="0"/>
                  </a:moveTo>
                  <a:lnTo>
                    <a:pt x="1700" y="0"/>
                  </a:lnTo>
                  <a:lnTo>
                    <a:pt x="1700" y="17"/>
                  </a:lnTo>
                  <a:lnTo>
                    <a:pt x="1683" y="17"/>
                  </a:lnTo>
                  <a:lnTo>
                    <a:pt x="1683" y="0"/>
                  </a:lnTo>
                  <a:close/>
                  <a:moveTo>
                    <a:pt x="1717" y="0"/>
                  </a:moveTo>
                  <a:lnTo>
                    <a:pt x="1734" y="0"/>
                  </a:lnTo>
                  <a:lnTo>
                    <a:pt x="1734" y="17"/>
                  </a:lnTo>
                  <a:lnTo>
                    <a:pt x="1717" y="17"/>
                  </a:lnTo>
                  <a:lnTo>
                    <a:pt x="1717" y="0"/>
                  </a:lnTo>
                  <a:close/>
                  <a:moveTo>
                    <a:pt x="1751" y="0"/>
                  </a:moveTo>
                  <a:lnTo>
                    <a:pt x="1768" y="0"/>
                  </a:lnTo>
                  <a:lnTo>
                    <a:pt x="1768" y="17"/>
                  </a:lnTo>
                  <a:lnTo>
                    <a:pt x="1751" y="17"/>
                  </a:lnTo>
                  <a:lnTo>
                    <a:pt x="1751" y="0"/>
                  </a:lnTo>
                  <a:close/>
                  <a:moveTo>
                    <a:pt x="1785" y="0"/>
                  </a:moveTo>
                  <a:lnTo>
                    <a:pt x="1802" y="0"/>
                  </a:lnTo>
                  <a:lnTo>
                    <a:pt x="1802" y="17"/>
                  </a:lnTo>
                  <a:lnTo>
                    <a:pt x="1785" y="17"/>
                  </a:lnTo>
                  <a:lnTo>
                    <a:pt x="1785" y="0"/>
                  </a:lnTo>
                  <a:close/>
                  <a:moveTo>
                    <a:pt x="1819" y="0"/>
                  </a:moveTo>
                  <a:lnTo>
                    <a:pt x="1836" y="0"/>
                  </a:lnTo>
                  <a:lnTo>
                    <a:pt x="1836" y="17"/>
                  </a:lnTo>
                  <a:lnTo>
                    <a:pt x="1819" y="17"/>
                  </a:lnTo>
                  <a:lnTo>
                    <a:pt x="1819" y="0"/>
                  </a:lnTo>
                  <a:close/>
                  <a:moveTo>
                    <a:pt x="1853" y="0"/>
                  </a:moveTo>
                  <a:lnTo>
                    <a:pt x="1870" y="0"/>
                  </a:lnTo>
                  <a:lnTo>
                    <a:pt x="1870" y="17"/>
                  </a:lnTo>
                  <a:lnTo>
                    <a:pt x="1853" y="17"/>
                  </a:lnTo>
                  <a:lnTo>
                    <a:pt x="1853" y="0"/>
                  </a:lnTo>
                  <a:close/>
                  <a:moveTo>
                    <a:pt x="1886" y="0"/>
                  </a:moveTo>
                  <a:lnTo>
                    <a:pt x="1903" y="0"/>
                  </a:lnTo>
                  <a:lnTo>
                    <a:pt x="1903" y="17"/>
                  </a:lnTo>
                  <a:lnTo>
                    <a:pt x="1886" y="17"/>
                  </a:lnTo>
                  <a:lnTo>
                    <a:pt x="1886" y="0"/>
                  </a:lnTo>
                  <a:close/>
                  <a:moveTo>
                    <a:pt x="1920" y="0"/>
                  </a:moveTo>
                  <a:lnTo>
                    <a:pt x="1937" y="0"/>
                  </a:lnTo>
                  <a:lnTo>
                    <a:pt x="1937" y="17"/>
                  </a:lnTo>
                  <a:lnTo>
                    <a:pt x="1920" y="17"/>
                  </a:lnTo>
                  <a:lnTo>
                    <a:pt x="1920" y="0"/>
                  </a:lnTo>
                  <a:close/>
                  <a:moveTo>
                    <a:pt x="1954" y="0"/>
                  </a:moveTo>
                  <a:lnTo>
                    <a:pt x="1971" y="0"/>
                  </a:lnTo>
                  <a:lnTo>
                    <a:pt x="1971" y="17"/>
                  </a:lnTo>
                  <a:lnTo>
                    <a:pt x="1954" y="17"/>
                  </a:lnTo>
                  <a:lnTo>
                    <a:pt x="1954" y="0"/>
                  </a:lnTo>
                  <a:close/>
                  <a:moveTo>
                    <a:pt x="1988" y="0"/>
                  </a:moveTo>
                  <a:lnTo>
                    <a:pt x="2005" y="0"/>
                  </a:lnTo>
                  <a:lnTo>
                    <a:pt x="2005" y="17"/>
                  </a:lnTo>
                  <a:lnTo>
                    <a:pt x="1988" y="17"/>
                  </a:lnTo>
                  <a:lnTo>
                    <a:pt x="1988" y="0"/>
                  </a:lnTo>
                  <a:close/>
                  <a:moveTo>
                    <a:pt x="2022" y="0"/>
                  </a:moveTo>
                  <a:lnTo>
                    <a:pt x="2039" y="0"/>
                  </a:lnTo>
                  <a:lnTo>
                    <a:pt x="2039" y="17"/>
                  </a:lnTo>
                  <a:lnTo>
                    <a:pt x="2022" y="17"/>
                  </a:lnTo>
                  <a:lnTo>
                    <a:pt x="2022" y="0"/>
                  </a:lnTo>
                  <a:close/>
                  <a:moveTo>
                    <a:pt x="2056" y="0"/>
                  </a:moveTo>
                  <a:lnTo>
                    <a:pt x="2073" y="0"/>
                  </a:lnTo>
                  <a:lnTo>
                    <a:pt x="2073" y="17"/>
                  </a:lnTo>
                  <a:lnTo>
                    <a:pt x="2056" y="17"/>
                  </a:lnTo>
                  <a:lnTo>
                    <a:pt x="2056" y="0"/>
                  </a:lnTo>
                  <a:close/>
                  <a:moveTo>
                    <a:pt x="2090" y="0"/>
                  </a:moveTo>
                  <a:lnTo>
                    <a:pt x="2107" y="0"/>
                  </a:lnTo>
                  <a:lnTo>
                    <a:pt x="2107" y="17"/>
                  </a:lnTo>
                  <a:lnTo>
                    <a:pt x="2090" y="17"/>
                  </a:lnTo>
                  <a:lnTo>
                    <a:pt x="2090" y="0"/>
                  </a:lnTo>
                  <a:close/>
                  <a:moveTo>
                    <a:pt x="2123" y="0"/>
                  </a:moveTo>
                  <a:lnTo>
                    <a:pt x="2140" y="0"/>
                  </a:lnTo>
                  <a:lnTo>
                    <a:pt x="2140" y="17"/>
                  </a:lnTo>
                  <a:lnTo>
                    <a:pt x="2123" y="17"/>
                  </a:lnTo>
                  <a:lnTo>
                    <a:pt x="2123" y="0"/>
                  </a:lnTo>
                  <a:close/>
                  <a:moveTo>
                    <a:pt x="2157" y="0"/>
                  </a:moveTo>
                  <a:lnTo>
                    <a:pt x="2174" y="0"/>
                  </a:lnTo>
                  <a:lnTo>
                    <a:pt x="2174" y="17"/>
                  </a:lnTo>
                  <a:lnTo>
                    <a:pt x="2157" y="17"/>
                  </a:lnTo>
                  <a:lnTo>
                    <a:pt x="2157" y="0"/>
                  </a:lnTo>
                  <a:close/>
                  <a:moveTo>
                    <a:pt x="2191" y="0"/>
                  </a:moveTo>
                  <a:lnTo>
                    <a:pt x="2208" y="0"/>
                  </a:lnTo>
                  <a:lnTo>
                    <a:pt x="2208" y="17"/>
                  </a:lnTo>
                  <a:lnTo>
                    <a:pt x="2191" y="17"/>
                  </a:lnTo>
                  <a:lnTo>
                    <a:pt x="2191" y="0"/>
                  </a:lnTo>
                  <a:close/>
                  <a:moveTo>
                    <a:pt x="2225" y="0"/>
                  </a:moveTo>
                  <a:lnTo>
                    <a:pt x="2242" y="0"/>
                  </a:lnTo>
                  <a:lnTo>
                    <a:pt x="2242" y="17"/>
                  </a:lnTo>
                  <a:lnTo>
                    <a:pt x="2225" y="17"/>
                  </a:lnTo>
                  <a:lnTo>
                    <a:pt x="2225" y="0"/>
                  </a:lnTo>
                  <a:close/>
                  <a:moveTo>
                    <a:pt x="2259" y="0"/>
                  </a:moveTo>
                  <a:lnTo>
                    <a:pt x="2276" y="0"/>
                  </a:lnTo>
                  <a:lnTo>
                    <a:pt x="2276" y="17"/>
                  </a:lnTo>
                  <a:lnTo>
                    <a:pt x="2259" y="17"/>
                  </a:lnTo>
                  <a:lnTo>
                    <a:pt x="2259" y="0"/>
                  </a:lnTo>
                  <a:close/>
                  <a:moveTo>
                    <a:pt x="2293" y="0"/>
                  </a:moveTo>
                  <a:lnTo>
                    <a:pt x="2310" y="0"/>
                  </a:lnTo>
                  <a:lnTo>
                    <a:pt x="2310" y="17"/>
                  </a:lnTo>
                  <a:lnTo>
                    <a:pt x="2293" y="17"/>
                  </a:lnTo>
                  <a:lnTo>
                    <a:pt x="2293" y="0"/>
                  </a:lnTo>
                  <a:close/>
                  <a:moveTo>
                    <a:pt x="2327" y="0"/>
                  </a:moveTo>
                  <a:lnTo>
                    <a:pt x="2344" y="0"/>
                  </a:lnTo>
                  <a:lnTo>
                    <a:pt x="2344" y="17"/>
                  </a:lnTo>
                  <a:lnTo>
                    <a:pt x="2327" y="17"/>
                  </a:lnTo>
                  <a:lnTo>
                    <a:pt x="2327" y="0"/>
                  </a:lnTo>
                  <a:close/>
                  <a:moveTo>
                    <a:pt x="2360" y="0"/>
                  </a:moveTo>
                  <a:lnTo>
                    <a:pt x="2377" y="0"/>
                  </a:lnTo>
                  <a:lnTo>
                    <a:pt x="2377" y="17"/>
                  </a:lnTo>
                  <a:lnTo>
                    <a:pt x="2360" y="17"/>
                  </a:lnTo>
                  <a:lnTo>
                    <a:pt x="2360" y="0"/>
                  </a:lnTo>
                  <a:close/>
                  <a:moveTo>
                    <a:pt x="2394" y="0"/>
                  </a:moveTo>
                  <a:lnTo>
                    <a:pt x="2411" y="0"/>
                  </a:lnTo>
                  <a:lnTo>
                    <a:pt x="2411" y="17"/>
                  </a:lnTo>
                  <a:lnTo>
                    <a:pt x="2394" y="17"/>
                  </a:lnTo>
                  <a:lnTo>
                    <a:pt x="2394" y="0"/>
                  </a:lnTo>
                  <a:close/>
                  <a:moveTo>
                    <a:pt x="2428" y="0"/>
                  </a:moveTo>
                  <a:lnTo>
                    <a:pt x="2444" y="0"/>
                  </a:lnTo>
                  <a:lnTo>
                    <a:pt x="2446" y="0"/>
                  </a:lnTo>
                  <a:lnTo>
                    <a:pt x="2444" y="17"/>
                  </a:lnTo>
                  <a:lnTo>
                    <a:pt x="2443" y="17"/>
                  </a:lnTo>
                  <a:lnTo>
                    <a:pt x="2444" y="17"/>
                  </a:lnTo>
                  <a:lnTo>
                    <a:pt x="2428" y="17"/>
                  </a:lnTo>
                  <a:lnTo>
                    <a:pt x="2428" y="0"/>
                  </a:lnTo>
                  <a:close/>
                  <a:moveTo>
                    <a:pt x="2466" y="8"/>
                  </a:moveTo>
                  <a:lnTo>
                    <a:pt x="2469" y="10"/>
                  </a:lnTo>
                  <a:lnTo>
                    <a:pt x="2473" y="15"/>
                  </a:lnTo>
                  <a:lnTo>
                    <a:pt x="2476" y="21"/>
                  </a:lnTo>
                  <a:lnTo>
                    <a:pt x="2477" y="26"/>
                  </a:lnTo>
                  <a:lnTo>
                    <a:pt x="2461" y="31"/>
                  </a:lnTo>
                  <a:lnTo>
                    <a:pt x="2460" y="27"/>
                  </a:lnTo>
                  <a:lnTo>
                    <a:pt x="2461" y="28"/>
                  </a:lnTo>
                  <a:lnTo>
                    <a:pt x="2458" y="24"/>
                  </a:lnTo>
                  <a:lnTo>
                    <a:pt x="2459" y="25"/>
                  </a:lnTo>
                  <a:lnTo>
                    <a:pt x="2456" y="21"/>
                  </a:lnTo>
                  <a:lnTo>
                    <a:pt x="2457" y="22"/>
                  </a:lnTo>
                  <a:lnTo>
                    <a:pt x="2455" y="21"/>
                  </a:lnTo>
                  <a:lnTo>
                    <a:pt x="2466" y="8"/>
                  </a:lnTo>
                  <a:close/>
                  <a:moveTo>
                    <a:pt x="2479" y="45"/>
                  </a:moveTo>
                  <a:lnTo>
                    <a:pt x="2479" y="62"/>
                  </a:lnTo>
                  <a:lnTo>
                    <a:pt x="2462" y="62"/>
                  </a:lnTo>
                  <a:lnTo>
                    <a:pt x="2462" y="45"/>
                  </a:lnTo>
                  <a:lnTo>
                    <a:pt x="2479" y="45"/>
                  </a:lnTo>
                  <a:close/>
                  <a:moveTo>
                    <a:pt x="2479" y="79"/>
                  </a:moveTo>
                  <a:lnTo>
                    <a:pt x="2479" y="96"/>
                  </a:lnTo>
                  <a:lnTo>
                    <a:pt x="2462" y="96"/>
                  </a:lnTo>
                  <a:lnTo>
                    <a:pt x="2462" y="79"/>
                  </a:lnTo>
                  <a:lnTo>
                    <a:pt x="2479" y="79"/>
                  </a:lnTo>
                  <a:close/>
                  <a:moveTo>
                    <a:pt x="2479" y="113"/>
                  </a:moveTo>
                  <a:lnTo>
                    <a:pt x="2479" y="130"/>
                  </a:lnTo>
                  <a:lnTo>
                    <a:pt x="2462" y="130"/>
                  </a:lnTo>
                  <a:lnTo>
                    <a:pt x="2462" y="113"/>
                  </a:lnTo>
                  <a:lnTo>
                    <a:pt x="2479" y="113"/>
                  </a:lnTo>
                  <a:close/>
                  <a:moveTo>
                    <a:pt x="2479" y="147"/>
                  </a:moveTo>
                  <a:lnTo>
                    <a:pt x="2479" y="164"/>
                  </a:lnTo>
                  <a:lnTo>
                    <a:pt x="2462" y="164"/>
                  </a:lnTo>
                  <a:lnTo>
                    <a:pt x="2462" y="147"/>
                  </a:lnTo>
                  <a:lnTo>
                    <a:pt x="2479" y="147"/>
                  </a:lnTo>
                  <a:close/>
                  <a:moveTo>
                    <a:pt x="2479" y="181"/>
                  </a:moveTo>
                  <a:lnTo>
                    <a:pt x="2479" y="197"/>
                  </a:lnTo>
                  <a:lnTo>
                    <a:pt x="2462" y="197"/>
                  </a:lnTo>
                  <a:lnTo>
                    <a:pt x="2462" y="181"/>
                  </a:lnTo>
                  <a:lnTo>
                    <a:pt x="2479" y="181"/>
                  </a:lnTo>
                  <a:close/>
                  <a:moveTo>
                    <a:pt x="2479" y="214"/>
                  </a:moveTo>
                  <a:lnTo>
                    <a:pt x="2479" y="231"/>
                  </a:lnTo>
                  <a:lnTo>
                    <a:pt x="2462" y="231"/>
                  </a:lnTo>
                  <a:lnTo>
                    <a:pt x="2462" y="214"/>
                  </a:lnTo>
                  <a:lnTo>
                    <a:pt x="2479" y="214"/>
                  </a:lnTo>
                  <a:close/>
                  <a:moveTo>
                    <a:pt x="2479" y="248"/>
                  </a:moveTo>
                  <a:lnTo>
                    <a:pt x="2479" y="265"/>
                  </a:lnTo>
                  <a:lnTo>
                    <a:pt x="2462" y="265"/>
                  </a:lnTo>
                  <a:lnTo>
                    <a:pt x="2462" y="248"/>
                  </a:lnTo>
                  <a:lnTo>
                    <a:pt x="2479" y="248"/>
                  </a:lnTo>
                  <a:close/>
                  <a:moveTo>
                    <a:pt x="2479" y="282"/>
                  </a:moveTo>
                  <a:lnTo>
                    <a:pt x="2479" y="299"/>
                  </a:lnTo>
                  <a:lnTo>
                    <a:pt x="2462" y="299"/>
                  </a:lnTo>
                  <a:lnTo>
                    <a:pt x="2462" y="282"/>
                  </a:lnTo>
                  <a:lnTo>
                    <a:pt x="2479" y="282"/>
                  </a:lnTo>
                  <a:close/>
                  <a:moveTo>
                    <a:pt x="2479" y="316"/>
                  </a:moveTo>
                  <a:lnTo>
                    <a:pt x="2479" y="333"/>
                  </a:lnTo>
                  <a:lnTo>
                    <a:pt x="2462" y="333"/>
                  </a:lnTo>
                  <a:lnTo>
                    <a:pt x="2462" y="316"/>
                  </a:lnTo>
                  <a:lnTo>
                    <a:pt x="2479" y="316"/>
                  </a:lnTo>
                  <a:close/>
                  <a:moveTo>
                    <a:pt x="2479" y="350"/>
                  </a:moveTo>
                  <a:lnTo>
                    <a:pt x="2479" y="367"/>
                  </a:lnTo>
                  <a:lnTo>
                    <a:pt x="2462" y="367"/>
                  </a:lnTo>
                  <a:lnTo>
                    <a:pt x="2462" y="350"/>
                  </a:lnTo>
                  <a:lnTo>
                    <a:pt x="2479" y="350"/>
                  </a:lnTo>
                  <a:close/>
                  <a:moveTo>
                    <a:pt x="2479" y="384"/>
                  </a:moveTo>
                  <a:lnTo>
                    <a:pt x="2479" y="401"/>
                  </a:lnTo>
                  <a:lnTo>
                    <a:pt x="2462" y="401"/>
                  </a:lnTo>
                  <a:lnTo>
                    <a:pt x="2462" y="384"/>
                  </a:lnTo>
                  <a:lnTo>
                    <a:pt x="2479" y="384"/>
                  </a:lnTo>
                  <a:close/>
                  <a:moveTo>
                    <a:pt x="2479" y="417"/>
                  </a:moveTo>
                  <a:lnTo>
                    <a:pt x="2479" y="434"/>
                  </a:lnTo>
                  <a:lnTo>
                    <a:pt x="2462" y="434"/>
                  </a:lnTo>
                  <a:lnTo>
                    <a:pt x="2462" y="417"/>
                  </a:lnTo>
                  <a:lnTo>
                    <a:pt x="2479" y="417"/>
                  </a:lnTo>
                  <a:close/>
                  <a:moveTo>
                    <a:pt x="2479" y="451"/>
                  </a:moveTo>
                  <a:lnTo>
                    <a:pt x="2479" y="468"/>
                  </a:lnTo>
                  <a:lnTo>
                    <a:pt x="2462" y="468"/>
                  </a:lnTo>
                  <a:lnTo>
                    <a:pt x="2462" y="451"/>
                  </a:lnTo>
                  <a:lnTo>
                    <a:pt x="2479" y="451"/>
                  </a:lnTo>
                  <a:close/>
                  <a:moveTo>
                    <a:pt x="2479" y="485"/>
                  </a:moveTo>
                  <a:lnTo>
                    <a:pt x="2479" y="502"/>
                  </a:lnTo>
                  <a:lnTo>
                    <a:pt x="2462" y="502"/>
                  </a:lnTo>
                  <a:lnTo>
                    <a:pt x="2462" y="485"/>
                  </a:lnTo>
                  <a:lnTo>
                    <a:pt x="2479" y="485"/>
                  </a:lnTo>
                  <a:close/>
                  <a:moveTo>
                    <a:pt x="2479" y="519"/>
                  </a:moveTo>
                  <a:lnTo>
                    <a:pt x="2479" y="536"/>
                  </a:lnTo>
                  <a:lnTo>
                    <a:pt x="2462" y="536"/>
                  </a:lnTo>
                  <a:lnTo>
                    <a:pt x="2462" y="519"/>
                  </a:lnTo>
                  <a:lnTo>
                    <a:pt x="2479" y="519"/>
                  </a:lnTo>
                  <a:close/>
                  <a:moveTo>
                    <a:pt x="2479" y="553"/>
                  </a:moveTo>
                  <a:lnTo>
                    <a:pt x="2479" y="570"/>
                  </a:lnTo>
                  <a:lnTo>
                    <a:pt x="2462" y="570"/>
                  </a:lnTo>
                  <a:lnTo>
                    <a:pt x="2462" y="553"/>
                  </a:lnTo>
                  <a:lnTo>
                    <a:pt x="2479" y="553"/>
                  </a:lnTo>
                  <a:close/>
                  <a:moveTo>
                    <a:pt x="2479" y="587"/>
                  </a:moveTo>
                  <a:lnTo>
                    <a:pt x="2479" y="604"/>
                  </a:lnTo>
                  <a:lnTo>
                    <a:pt x="2462" y="604"/>
                  </a:lnTo>
                  <a:lnTo>
                    <a:pt x="2462" y="587"/>
                  </a:lnTo>
                  <a:lnTo>
                    <a:pt x="2479" y="587"/>
                  </a:lnTo>
                  <a:close/>
                  <a:moveTo>
                    <a:pt x="2479" y="621"/>
                  </a:moveTo>
                  <a:lnTo>
                    <a:pt x="2479" y="638"/>
                  </a:lnTo>
                  <a:lnTo>
                    <a:pt x="2462" y="638"/>
                  </a:lnTo>
                  <a:lnTo>
                    <a:pt x="2462" y="621"/>
                  </a:lnTo>
                  <a:lnTo>
                    <a:pt x="2479" y="621"/>
                  </a:lnTo>
                  <a:close/>
                  <a:moveTo>
                    <a:pt x="2479" y="654"/>
                  </a:moveTo>
                  <a:lnTo>
                    <a:pt x="2479" y="671"/>
                  </a:lnTo>
                  <a:lnTo>
                    <a:pt x="2462" y="671"/>
                  </a:lnTo>
                  <a:lnTo>
                    <a:pt x="2462" y="654"/>
                  </a:lnTo>
                  <a:lnTo>
                    <a:pt x="2479" y="654"/>
                  </a:lnTo>
                  <a:close/>
                  <a:moveTo>
                    <a:pt x="2479" y="688"/>
                  </a:moveTo>
                  <a:lnTo>
                    <a:pt x="2479" y="705"/>
                  </a:lnTo>
                  <a:lnTo>
                    <a:pt x="2462" y="705"/>
                  </a:lnTo>
                  <a:lnTo>
                    <a:pt x="2462" y="688"/>
                  </a:lnTo>
                  <a:lnTo>
                    <a:pt x="2479" y="688"/>
                  </a:lnTo>
                  <a:close/>
                  <a:moveTo>
                    <a:pt x="2479" y="722"/>
                  </a:moveTo>
                  <a:lnTo>
                    <a:pt x="2479" y="739"/>
                  </a:lnTo>
                  <a:lnTo>
                    <a:pt x="2462" y="739"/>
                  </a:lnTo>
                  <a:lnTo>
                    <a:pt x="2462" y="722"/>
                  </a:lnTo>
                  <a:lnTo>
                    <a:pt x="2479" y="722"/>
                  </a:lnTo>
                  <a:close/>
                  <a:moveTo>
                    <a:pt x="2479" y="756"/>
                  </a:moveTo>
                  <a:lnTo>
                    <a:pt x="2479" y="773"/>
                  </a:lnTo>
                  <a:lnTo>
                    <a:pt x="2462" y="773"/>
                  </a:lnTo>
                  <a:lnTo>
                    <a:pt x="2462" y="756"/>
                  </a:lnTo>
                  <a:lnTo>
                    <a:pt x="2479" y="756"/>
                  </a:lnTo>
                  <a:close/>
                  <a:moveTo>
                    <a:pt x="2479" y="790"/>
                  </a:moveTo>
                  <a:lnTo>
                    <a:pt x="2479" y="807"/>
                  </a:lnTo>
                  <a:lnTo>
                    <a:pt x="2462" y="807"/>
                  </a:lnTo>
                  <a:lnTo>
                    <a:pt x="2462" y="790"/>
                  </a:lnTo>
                  <a:lnTo>
                    <a:pt x="2479" y="790"/>
                  </a:lnTo>
                  <a:close/>
                  <a:moveTo>
                    <a:pt x="2477" y="826"/>
                  </a:moveTo>
                  <a:lnTo>
                    <a:pt x="2476" y="829"/>
                  </a:lnTo>
                  <a:lnTo>
                    <a:pt x="2473" y="835"/>
                  </a:lnTo>
                  <a:lnTo>
                    <a:pt x="2469" y="841"/>
                  </a:lnTo>
                  <a:lnTo>
                    <a:pt x="2465" y="844"/>
                  </a:lnTo>
                  <a:lnTo>
                    <a:pt x="2454" y="831"/>
                  </a:lnTo>
                  <a:lnTo>
                    <a:pt x="2457" y="828"/>
                  </a:lnTo>
                  <a:lnTo>
                    <a:pt x="2456" y="829"/>
                  </a:lnTo>
                  <a:lnTo>
                    <a:pt x="2459" y="825"/>
                  </a:lnTo>
                  <a:lnTo>
                    <a:pt x="2458" y="827"/>
                  </a:lnTo>
                  <a:lnTo>
                    <a:pt x="2461" y="822"/>
                  </a:lnTo>
                  <a:lnTo>
                    <a:pt x="2460" y="823"/>
                  </a:lnTo>
                  <a:lnTo>
                    <a:pt x="2461" y="821"/>
                  </a:lnTo>
                  <a:lnTo>
                    <a:pt x="2477" y="826"/>
                  </a:lnTo>
                  <a:close/>
                  <a:moveTo>
                    <a:pt x="2443" y="851"/>
                  </a:moveTo>
                  <a:lnTo>
                    <a:pt x="2426" y="851"/>
                  </a:lnTo>
                  <a:lnTo>
                    <a:pt x="2426" y="834"/>
                  </a:lnTo>
                  <a:lnTo>
                    <a:pt x="2443" y="834"/>
                  </a:lnTo>
                  <a:lnTo>
                    <a:pt x="2443" y="851"/>
                  </a:lnTo>
                  <a:close/>
                  <a:moveTo>
                    <a:pt x="2410" y="851"/>
                  </a:moveTo>
                  <a:lnTo>
                    <a:pt x="2393" y="851"/>
                  </a:lnTo>
                  <a:lnTo>
                    <a:pt x="2393" y="834"/>
                  </a:lnTo>
                  <a:lnTo>
                    <a:pt x="2410" y="834"/>
                  </a:lnTo>
                  <a:lnTo>
                    <a:pt x="2410" y="851"/>
                  </a:lnTo>
                  <a:close/>
                  <a:moveTo>
                    <a:pt x="2376" y="851"/>
                  </a:moveTo>
                  <a:lnTo>
                    <a:pt x="2359" y="851"/>
                  </a:lnTo>
                  <a:lnTo>
                    <a:pt x="2359" y="834"/>
                  </a:lnTo>
                  <a:lnTo>
                    <a:pt x="2376" y="834"/>
                  </a:lnTo>
                  <a:lnTo>
                    <a:pt x="2376" y="851"/>
                  </a:lnTo>
                  <a:close/>
                  <a:moveTo>
                    <a:pt x="2342" y="851"/>
                  </a:moveTo>
                  <a:lnTo>
                    <a:pt x="2325" y="851"/>
                  </a:lnTo>
                  <a:lnTo>
                    <a:pt x="2325" y="834"/>
                  </a:lnTo>
                  <a:lnTo>
                    <a:pt x="2342" y="834"/>
                  </a:lnTo>
                  <a:lnTo>
                    <a:pt x="2342" y="851"/>
                  </a:lnTo>
                  <a:close/>
                  <a:moveTo>
                    <a:pt x="2308" y="851"/>
                  </a:moveTo>
                  <a:lnTo>
                    <a:pt x="2291" y="851"/>
                  </a:lnTo>
                  <a:lnTo>
                    <a:pt x="2291" y="834"/>
                  </a:lnTo>
                  <a:lnTo>
                    <a:pt x="2308" y="834"/>
                  </a:lnTo>
                  <a:lnTo>
                    <a:pt x="2308" y="851"/>
                  </a:lnTo>
                  <a:close/>
                  <a:moveTo>
                    <a:pt x="2274" y="851"/>
                  </a:moveTo>
                  <a:lnTo>
                    <a:pt x="2257" y="851"/>
                  </a:lnTo>
                  <a:lnTo>
                    <a:pt x="2257" y="834"/>
                  </a:lnTo>
                  <a:lnTo>
                    <a:pt x="2274" y="834"/>
                  </a:lnTo>
                  <a:lnTo>
                    <a:pt x="2274" y="851"/>
                  </a:lnTo>
                  <a:close/>
                  <a:moveTo>
                    <a:pt x="2240" y="851"/>
                  </a:moveTo>
                  <a:lnTo>
                    <a:pt x="2223" y="851"/>
                  </a:lnTo>
                  <a:lnTo>
                    <a:pt x="2223" y="834"/>
                  </a:lnTo>
                  <a:lnTo>
                    <a:pt x="2240" y="834"/>
                  </a:lnTo>
                  <a:lnTo>
                    <a:pt x="2240" y="851"/>
                  </a:lnTo>
                  <a:close/>
                  <a:moveTo>
                    <a:pt x="2206" y="851"/>
                  </a:moveTo>
                  <a:lnTo>
                    <a:pt x="2189" y="851"/>
                  </a:lnTo>
                  <a:lnTo>
                    <a:pt x="2189" y="834"/>
                  </a:lnTo>
                  <a:lnTo>
                    <a:pt x="2206" y="834"/>
                  </a:lnTo>
                  <a:lnTo>
                    <a:pt x="2206" y="851"/>
                  </a:lnTo>
                  <a:close/>
                  <a:moveTo>
                    <a:pt x="2173" y="851"/>
                  </a:moveTo>
                  <a:lnTo>
                    <a:pt x="2156" y="851"/>
                  </a:lnTo>
                  <a:lnTo>
                    <a:pt x="2156" y="834"/>
                  </a:lnTo>
                  <a:lnTo>
                    <a:pt x="2173" y="834"/>
                  </a:lnTo>
                  <a:lnTo>
                    <a:pt x="2173" y="851"/>
                  </a:lnTo>
                  <a:close/>
                  <a:moveTo>
                    <a:pt x="2139" y="851"/>
                  </a:moveTo>
                  <a:lnTo>
                    <a:pt x="2122" y="851"/>
                  </a:lnTo>
                  <a:lnTo>
                    <a:pt x="2122" y="834"/>
                  </a:lnTo>
                  <a:lnTo>
                    <a:pt x="2139" y="834"/>
                  </a:lnTo>
                  <a:lnTo>
                    <a:pt x="2139" y="851"/>
                  </a:lnTo>
                  <a:close/>
                  <a:moveTo>
                    <a:pt x="2105" y="851"/>
                  </a:moveTo>
                  <a:lnTo>
                    <a:pt x="2088" y="851"/>
                  </a:lnTo>
                  <a:lnTo>
                    <a:pt x="2088" y="834"/>
                  </a:lnTo>
                  <a:lnTo>
                    <a:pt x="2105" y="834"/>
                  </a:lnTo>
                  <a:lnTo>
                    <a:pt x="2105" y="851"/>
                  </a:lnTo>
                  <a:close/>
                  <a:moveTo>
                    <a:pt x="2071" y="851"/>
                  </a:moveTo>
                  <a:lnTo>
                    <a:pt x="2054" y="851"/>
                  </a:lnTo>
                  <a:lnTo>
                    <a:pt x="2054" y="834"/>
                  </a:lnTo>
                  <a:lnTo>
                    <a:pt x="2071" y="834"/>
                  </a:lnTo>
                  <a:lnTo>
                    <a:pt x="2071" y="851"/>
                  </a:lnTo>
                  <a:close/>
                  <a:moveTo>
                    <a:pt x="2037" y="851"/>
                  </a:moveTo>
                  <a:lnTo>
                    <a:pt x="2020" y="851"/>
                  </a:lnTo>
                  <a:lnTo>
                    <a:pt x="2020" y="834"/>
                  </a:lnTo>
                  <a:lnTo>
                    <a:pt x="2037" y="834"/>
                  </a:lnTo>
                  <a:lnTo>
                    <a:pt x="2037" y="851"/>
                  </a:lnTo>
                  <a:close/>
                  <a:moveTo>
                    <a:pt x="2003" y="851"/>
                  </a:moveTo>
                  <a:lnTo>
                    <a:pt x="1986" y="851"/>
                  </a:lnTo>
                  <a:lnTo>
                    <a:pt x="1986" y="834"/>
                  </a:lnTo>
                  <a:lnTo>
                    <a:pt x="2003" y="834"/>
                  </a:lnTo>
                  <a:lnTo>
                    <a:pt x="2003" y="851"/>
                  </a:lnTo>
                  <a:close/>
                  <a:moveTo>
                    <a:pt x="1969" y="851"/>
                  </a:moveTo>
                  <a:lnTo>
                    <a:pt x="1953" y="851"/>
                  </a:lnTo>
                  <a:lnTo>
                    <a:pt x="1953" y="834"/>
                  </a:lnTo>
                  <a:lnTo>
                    <a:pt x="1969" y="834"/>
                  </a:lnTo>
                  <a:lnTo>
                    <a:pt x="1969" y="851"/>
                  </a:lnTo>
                  <a:close/>
                  <a:moveTo>
                    <a:pt x="1936" y="851"/>
                  </a:moveTo>
                  <a:lnTo>
                    <a:pt x="1919" y="851"/>
                  </a:lnTo>
                  <a:lnTo>
                    <a:pt x="1919" y="834"/>
                  </a:lnTo>
                  <a:lnTo>
                    <a:pt x="1936" y="834"/>
                  </a:lnTo>
                  <a:lnTo>
                    <a:pt x="1936" y="851"/>
                  </a:lnTo>
                  <a:close/>
                  <a:moveTo>
                    <a:pt x="1902" y="851"/>
                  </a:moveTo>
                  <a:lnTo>
                    <a:pt x="1885" y="851"/>
                  </a:lnTo>
                  <a:lnTo>
                    <a:pt x="1885" y="834"/>
                  </a:lnTo>
                  <a:lnTo>
                    <a:pt x="1902" y="834"/>
                  </a:lnTo>
                  <a:lnTo>
                    <a:pt x="1902" y="851"/>
                  </a:lnTo>
                  <a:close/>
                  <a:moveTo>
                    <a:pt x="1868" y="851"/>
                  </a:moveTo>
                  <a:lnTo>
                    <a:pt x="1851" y="851"/>
                  </a:lnTo>
                  <a:lnTo>
                    <a:pt x="1851" y="834"/>
                  </a:lnTo>
                  <a:lnTo>
                    <a:pt x="1868" y="834"/>
                  </a:lnTo>
                  <a:lnTo>
                    <a:pt x="1868" y="851"/>
                  </a:lnTo>
                  <a:close/>
                  <a:moveTo>
                    <a:pt x="1834" y="851"/>
                  </a:moveTo>
                  <a:lnTo>
                    <a:pt x="1817" y="851"/>
                  </a:lnTo>
                  <a:lnTo>
                    <a:pt x="1817" y="834"/>
                  </a:lnTo>
                  <a:lnTo>
                    <a:pt x="1834" y="834"/>
                  </a:lnTo>
                  <a:lnTo>
                    <a:pt x="1834" y="851"/>
                  </a:lnTo>
                  <a:close/>
                  <a:moveTo>
                    <a:pt x="1800" y="851"/>
                  </a:moveTo>
                  <a:lnTo>
                    <a:pt x="1783" y="851"/>
                  </a:lnTo>
                  <a:lnTo>
                    <a:pt x="1783" y="834"/>
                  </a:lnTo>
                  <a:lnTo>
                    <a:pt x="1800" y="834"/>
                  </a:lnTo>
                  <a:lnTo>
                    <a:pt x="1800" y="851"/>
                  </a:lnTo>
                  <a:close/>
                  <a:moveTo>
                    <a:pt x="1766" y="851"/>
                  </a:moveTo>
                  <a:lnTo>
                    <a:pt x="1749" y="851"/>
                  </a:lnTo>
                  <a:lnTo>
                    <a:pt x="1749" y="834"/>
                  </a:lnTo>
                  <a:lnTo>
                    <a:pt x="1766" y="834"/>
                  </a:lnTo>
                  <a:lnTo>
                    <a:pt x="1766" y="851"/>
                  </a:lnTo>
                  <a:close/>
                  <a:moveTo>
                    <a:pt x="1732" y="851"/>
                  </a:moveTo>
                  <a:lnTo>
                    <a:pt x="1716" y="851"/>
                  </a:lnTo>
                  <a:lnTo>
                    <a:pt x="1716" y="834"/>
                  </a:lnTo>
                  <a:lnTo>
                    <a:pt x="1732" y="834"/>
                  </a:lnTo>
                  <a:lnTo>
                    <a:pt x="1732" y="851"/>
                  </a:lnTo>
                  <a:close/>
                  <a:moveTo>
                    <a:pt x="1699" y="851"/>
                  </a:moveTo>
                  <a:lnTo>
                    <a:pt x="1682" y="851"/>
                  </a:lnTo>
                  <a:lnTo>
                    <a:pt x="1682" y="834"/>
                  </a:lnTo>
                  <a:lnTo>
                    <a:pt x="1699" y="834"/>
                  </a:lnTo>
                  <a:lnTo>
                    <a:pt x="1699" y="851"/>
                  </a:lnTo>
                  <a:close/>
                  <a:moveTo>
                    <a:pt x="1665" y="851"/>
                  </a:moveTo>
                  <a:lnTo>
                    <a:pt x="1648" y="851"/>
                  </a:lnTo>
                  <a:lnTo>
                    <a:pt x="1648" y="834"/>
                  </a:lnTo>
                  <a:lnTo>
                    <a:pt x="1665" y="834"/>
                  </a:lnTo>
                  <a:lnTo>
                    <a:pt x="1665" y="851"/>
                  </a:lnTo>
                  <a:close/>
                  <a:moveTo>
                    <a:pt x="1631" y="851"/>
                  </a:moveTo>
                  <a:lnTo>
                    <a:pt x="1614" y="851"/>
                  </a:lnTo>
                  <a:lnTo>
                    <a:pt x="1614" y="834"/>
                  </a:lnTo>
                  <a:lnTo>
                    <a:pt x="1631" y="834"/>
                  </a:lnTo>
                  <a:lnTo>
                    <a:pt x="1631" y="851"/>
                  </a:lnTo>
                  <a:close/>
                  <a:moveTo>
                    <a:pt x="1597" y="851"/>
                  </a:moveTo>
                  <a:lnTo>
                    <a:pt x="1580" y="851"/>
                  </a:lnTo>
                  <a:lnTo>
                    <a:pt x="1580" y="834"/>
                  </a:lnTo>
                  <a:lnTo>
                    <a:pt x="1597" y="834"/>
                  </a:lnTo>
                  <a:lnTo>
                    <a:pt x="1597" y="851"/>
                  </a:lnTo>
                  <a:close/>
                  <a:moveTo>
                    <a:pt x="1563" y="851"/>
                  </a:moveTo>
                  <a:lnTo>
                    <a:pt x="1546" y="851"/>
                  </a:lnTo>
                  <a:lnTo>
                    <a:pt x="1546" y="834"/>
                  </a:lnTo>
                  <a:lnTo>
                    <a:pt x="1563" y="834"/>
                  </a:lnTo>
                  <a:lnTo>
                    <a:pt x="1563" y="851"/>
                  </a:lnTo>
                  <a:close/>
                  <a:moveTo>
                    <a:pt x="1529" y="851"/>
                  </a:moveTo>
                  <a:lnTo>
                    <a:pt x="1512" y="851"/>
                  </a:lnTo>
                  <a:lnTo>
                    <a:pt x="1512" y="834"/>
                  </a:lnTo>
                  <a:lnTo>
                    <a:pt x="1529" y="834"/>
                  </a:lnTo>
                  <a:lnTo>
                    <a:pt x="1529" y="851"/>
                  </a:lnTo>
                  <a:close/>
                  <a:moveTo>
                    <a:pt x="1495" y="851"/>
                  </a:moveTo>
                  <a:lnTo>
                    <a:pt x="1479" y="851"/>
                  </a:lnTo>
                  <a:lnTo>
                    <a:pt x="1479" y="834"/>
                  </a:lnTo>
                  <a:lnTo>
                    <a:pt x="1495" y="834"/>
                  </a:lnTo>
                  <a:lnTo>
                    <a:pt x="1495" y="851"/>
                  </a:lnTo>
                  <a:close/>
                  <a:moveTo>
                    <a:pt x="1462" y="851"/>
                  </a:moveTo>
                  <a:lnTo>
                    <a:pt x="1445" y="851"/>
                  </a:lnTo>
                  <a:lnTo>
                    <a:pt x="1445" y="834"/>
                  </a:lnTo>
                  <a:lnTo>
                    <a:pt x="1462" y="834"/>
                  </a:lnTo>
                  <a:lnTo>
                    <a:pt x="1462" y="851"/>
                  </a:lnTo>
                  <a:close/>
                  <a:moveTo>
                    <a:pt x="1428" y="851"/>
                  </a:moveTo>
                  <a:lnTo>
                    <a:pt x="1411" y="851"/>
                  </a:lnTo>
                  <a:lnTo>
                    <a:pt x="1411" y="834"/>
                  </a:lnTo>
                  <a:lnTo>
                    <a:pt x="1428" y="834"/>
                  </a:lnTo>
                  <a:lnTo>
                    <a:pt x="1428" y="851"/>
                  </a:lnTo>
                  <a:close/>
                  <a:moveTo>
                    <a:pt x="1394" y="851"/>
                  </a:moveTo>
                  <a:lnTo>
                    <a:pt x="1377" y="851"/>
                  </a:lnTo>
                  <a:lnTo>
                    <a:pt x="1377" y="834"/>
                  </a:lnTo>
                  <a:lnTo>
                    <a:pt x="1394" y="834"/>
                  </a:lnTo>
                  <a:lnTo>
                    <a:pt x="1394" y="851"/>
                  </a:lnTo>
                  <a:close/>
                  <a:moveTo>
                    <a:pt x="1360" y="851"/>
                  </a:moveTo>
                  <a:lnTo>
                    <a:pt x="1343" y="851"/>
                  </a:lnTo>
                  <a:lnTo>
                    <a:pt x="1343" y="834"/>
                  </a:lnTo>
                  <a:lnTo>
                    <a:pt x="1360" y="834"/>
                  </a:lnTo>
                  <a:lnTo>
                    <a:pt x="1360" y="851"/>
                  </a:lnTo>
                  <a:close/>
                  <a:moveTo>
                    <a:pt x="1326" y="851"/>
                  </a:moveTo>
                  <a:lnTo>
                    <a:pt x="1309" y="851"/>
                  </a:lnTo>
                  <a:lnTo>
                    <a:pt x="1309" y="834"/>
                  </a:lnTo>
                  <a:lnTo>
                    <a:pt x="1326" y="834"/>
                  </a:lnTo>
                  <a:lnTo>
                    <a:pt x="1326" y="851"/>
                  </a:lnTo>
                  <a:close/>
                  <a:moveTo>
                    <a:pt x="1292" y="851"/>
                  </a:moveTo>
                  <a:lnTo>
                    <a:pt x="1275" y="851"/>
                  </a:lnTo>
                  <a:lnTo>
                    <a:pt x="1275" y="834"/>
                  </a:lnTo>
                  <a:lnTo>
                    <a:pt x="1292" y="834"/>
                  </a:lnTo>
                  <a:lnTo>
                    <a:pt x="1292" y="851"/>
                  </a:lnTo>
                  <a:close/>
                  <a:moveTo>
                    <a:pt x="1258" y="851"/>
                  </a:moveTo>
                  <a:lnTo>
                    <a:pt x="1242" y="851"/>
                  </a:lnTo>
                  <a:lnTo>
                    <a:pt x="1242" y="834"/>
                  </a:lnTo>
                  <a:lnTo>
                    <a:pt x="1258" y="834"/>
                  </a:lnTo>
                  <a:lnTo>
                    <a:pt x="1258" y="851"/>
                  </a:lnTo>
                  <a:close/>
                  <a:moveTo>
                    <a:pt x="1225" y="851"/>
                  </a:moveTo>
                  <a:lnTo>
                    <a:pt x="1208" y="851"/>
                  </a:lnTo>
                  <a:lnTo>
                    <a:pt x="1208" y="834"/>
                  </a:lnTo>
                  <a:lnTo>
                    <a:pt x="1225" y="834"/>
                  </a:lnTo>
                  <a:lnTo>
                    <a:pt x="1225" y="851"/>
                  </a:lnTo>
                  <a:close/>
                  <a:moveTo>
                    <a:pt x="1191" y="851"/>
                  </a:moveTo>
                  <a:lnTo>
                    <a:pt x="1174" y="851"/>
                  </a:lnTo>
                  <a:lnTo>
                    <a:pt x="1174" y="834"/>
                  </a:lnTo>
                  <a:lnTo>
                    <a:pt x="1191" y="834"/>
                  </a:lnTo>
                  <a:lnTo>
                    <a:pt x="1191" y="851"/>
                  </a:lnTo>
                  <a:close/>
                  <a:moveTo>
                    <a:pt x="1157" y="851"/>
                  </a:moveTo>
                  <a:lnTo>
                    <a:pt x="1140" y="851"/>
                  </a:lnTo>
                  <a:lnTo>
                    <a:pt x="1140" y="834"/>
                  </a:lnTo>
                  <a:lnTo>
                    <a:pt x="1157" y="834"/>
                  </a:lnTo>
                  <a:lnTo>
                    <a:pt x="1157" y="851"/>
                  </a:lnTo>
                  <a:close/>
                  <a:moveTo>
                    <a:pt x="1123" y="851"/>
                  </a:moveTo>
                  <a:lnTo>
                    <a:pt x="1106" y="851"/>
                  </a:lnTo>
                  <a:lnTo>
                    <a:pt x="1106" y="834"/>
                  </a:lnTo>
                  <a:lnTo>
                    <a:pt x="1123" y="834"/>
                  </a:lnTo>
                  <a:lnTo>
                    <a:pt x="1123" y="851"/>
                  </a:lnTo>
                  <a:close/>
                  <a:moveTo>
                    <a:pt x="1089" y="851"/>
                  </a:moveTo>
                  <a:lnTo>
                    <a:pt x="1072" y="851"/>
                  </a:lnTo>
                  <a:lnTo>
                    <a:pt x="1072" y="834"/>
                  </a:lnTo>
                  <a:lnTo>
                    <a:pt x="1089" y="834"/>
                  </a:lnTo>
                  <a:lnTo>
                    <a:pt x="1089" y="851"/>
                  </a:lnTo>
                  <a:close/>
                  <a:moveTo>
                    <a:pt x="1055" y="851"/>
                  </a:moveTo>
                  <a:lnTo>
                    <a:pt x="1038" y="851"/>
                  </a:lnTo>
                  <a:lnTo>
                    <a:pt x="1038" y="834"/>
                  </a:lnTo>
                  <a:lnTo>
                    <a:pt x="1055" y="834"/>
                  </a:lnTo>
                  <a:lnTo>
                    <a:pt x="1055" y="851"/>
                  </a:lnTo>
                  <a:close/>
                  <a:moveTo>
                    <a:pt x="1022" y="851"/>
                  </a:moveTo>
                  <a:lnTo>
                    <a:pt x="1005" y="851"/>
                  </a:lnTo>
                  <a:lnTo>
                    <a:pt x="1005" y="834"/>
                  </a:lnTo>
                  <a:lnTo>
                    <a:pt x="1022" y="834"/>
                  </a:lnTo>
                  <a:lnTo>
                    <a:pt x="1022" y="851"/>
                  </a:lnTo>
                  <a:close/>
                  <a:moveTo>
                    <a:pt x="988" y="851"/>
                  </a:moveTo>
                  <a:lnTo>
                    <a:pt x="971" y="851"/>
                  </a:lnTo>
                  <a:lnTo>
                    <a:pt x="971" y="834"/>
                  </a:lnTo>
                  <a:lnTo>
                    <a:pt x="988" y="834"/>
                  </a:lnTo>
                  <a:lnTo>
                    <a:pt x="988" y="851"/>
                  </a:lnTo>
                  <a:close/>
                  <a:moveTo>
                    <a:pt x="954" y="851"/>
                  </a:moveTo>
                  <a:lnTo>
                    <a:pt x="937" y="851"/>
                  </a:lnTo>
                  <a:lnTo>
                    <a:pt x="937" y="834"/>
                  </a:lnTo>
                  <a:lnTo>
                    <a:pt x="954" y="834"/>
                  </a:lnTo>
                  <a:lnTo>
                    <a:pt x="954" y="851"/>
                  </a:lnTo>
                  <a:close/>
                  <a:moveTo>
                    <a:pt x="920" y="851"/>
                  </a:moveTo>
                  <a:lnTo>
                    <a:pt x="903" y="851"/>
                  </a:lnTo>
                  <a:lnTo>
                    <a:pt x="903" y="834"/>
                  </a:lnTo>
                  <a:lnTo>
                    <a:pt x="920" y="834"/>
                  </a:lnTo>
                  <a:lnTo>
                    <a:pt x="920" y="851"/>
                  </a:lnTo>
                  <a:close/>
                  <a:moveTo>
                    <a:pt x="886" y="851"/>
                  </a:moveTo>
                  <a:lnTo>
                    <a:pt x="869" y="851"/>
                  </a:lnTo>
                  <a:lnTo>
                    <a:pt x="869" y="834"/>
                  </a:lnTo>
                  <a:lnTo>
                    <a:pt x="886" y="834"/>
                  </a:lnTo>
                  <a:lnTo>
                    <a:pt x="886" y="851"/>
                  </a:lnTo>
                  <a:close/>
                  <a:moveTo>
                    <a:pt x="852" y="851"/>
                  </a:moveTo>
                  <a:lnTo>
                    <a:pt x="835" y="851"/>
                  </a:lnTo>
                  <a:lnTo>
                    <a:pt x="835" y="834"/>
                  </a:lnTo>
                  <a:lnTo>
                    <a:pt x="852" y="834"/>
                  </a:lnTo>
                  <a:lnTo>
                    <a:pt x="852" y="851"/>
                  </a:lnTo>
                  <a:close/>
                  <a:moveTo>
                    <a:pt x="818" y="851"/>
                  </a:moveTo>
                  <a:lnTo>
                    <a:pt x="801" y="851"/>
                  </a:lnTo>
                  <a:lnTo>
                    <a:pt x="801" y="834"/>
                  </a:lnTo>
                  <a:lnTo>
                    <a:pt x="818" y="834"/>
                  </a:lnTo>
                  <a:lnTo>
                    <a:pt x="818" y="851"/>
                  </a:lnTo>
                  <a:close/>
                  <a:moveTo>
                    <a:pt x="785" y="851"/>
                  </a:moveTo>
                  <a:lnTo>
                    <a:pt x="768" y="851"/>
                  </a:lnTo>
                  <a:lnTo>
                    <a:pt x="768" y="834"/>
                  </a:lnTo>
                  <a:lnTo>
                    <a:pt x="785" y="834"/>
                  </a:lnTo>
                  <a:lnTo>
                    <a:pt x="785" y="851"/>
                  </a:lnTo>
                  <a:close/>
                  <a:moveTo>
                    <a:pt x="751" y="851"/>
                  </a:moveTo>
                  <a:lnTo>
                    <a:pt x="734" y="851"/>
                  </a:lnTo>
                  <a:lnTo>
                    <a:pt x="734" y="834"/>
                  </a:lnTo>
                  <a:lnTo>
                    <a:pt x="751" y="834"/>
                  </a:lnTo>
                  <a:lnTo>
                    <a:pt x="751" y="851"/>
                  </a:lnTo>
                  <a:close/>
                  <a:moveTo>
                    <a:pt x="717" y="851"/>
                  </a:moveTo>
                  <a:lnTo>
                    <a:pt x="700" y="851"/>
                  </a:lnTo>
                  <a:lnTo>
                    <a:pt x="700" y="834"/>
                  </a:lnTo>
                  <a:lnTo>
                    <a:pt x="717" y="834"/>
                  </a:lnTo>
                  <a:lnTo>
                    <a:pt x="717" y="851"/>
                  </a:lnTo>
                  <a:close/>
                  <a:moveTo>
                    <a:pt x="683" y="851"/>
                  </a:moveTo>
                  <a:lnTo>
                    <a:pt x="666" y="851"/>
                  </a:lnTo>
                  <a:lnTo>
                    <a:pt x="666" y="834"/>
                  </a:lnTo>
                  <a:lnTo>
                    <a:pt x="683" y="834"/>
                  </a:lnTo>
                  <a:lnTo>
                    <a:pt x="683" y="851"/>
                  </a:lnTo>
                  <a:close/>
                  <a:moveTo>
                    <a:pt x="649" y="851"/>
                  </a:moveTo>
                  <a:lnTo>
                    <a:pt x="632" y="851"/>
                  </a:lnTo>
                  <a:lnTo>
                    <a:pt x="632" y="834"/>
                  </a:lnTo>
                  <a:lnTo>
                    <a:pt x="649" y="834"/>
                  </a:lnTo>
                  <a:lnTo>
                    <a:pt x="649" y="851"/>
                  </a:lnTo>
                  <a:close/>
                  <a:moveTo>
                    <a:pt x="615" y="851"/>
                  </a:moveTo>
                  <a:lnTo>
                    <a:pt x="598" y="851"/>
                  </a:lnTo>
                  <a:lnTo>
                    <a:pt x="598" y="834"/>
                  </a:lnTo>
                  <a:lnTo>
                    <a:pt x="615" y="834"/>
                  </a:lnTo>
                  <a:lnTo>
                    <a:pt x="615" y="851"/>
                  </a:lnTo>
                  <a:close/>
                  <a:moveTo>
                    <a:pt x="581" y="851"/>
                  </a:moveTo>
                  <a:lnTo>
                    <a:pt x="564" y="851"/>
                  </a:lnTo>
                  <a:lnTo>
                    <a:pt x="564" y="834"/>
                  </a:lnTo>
                  <a:lnTo>
                    <a:pt x="581" y="834"/>
                  </a:lnTo>
                  <a:lnTo>
                    <a:pt x="581" y="851"/>
                  </a:lnTo>
                  <a:close/>
                  <a:moveTo>
                    <a:pt x="548" y="851"/>
                  </a:moveTo>
                  <a:lnTo>
                    <a:pt x="531" y="851"/>
                  </a:lnTo>
                  <a:lnTo>
                    <a:pt x="531" y="834"/>
                  </a:lnTo>
                  <a:lnTo>
                    <a:pt x="548" y="834"/>
                  </a:lnTo>
                  <a:lnTo>
                    <a:pt x="548" y="851"/>
                  </a:lnTo>
                  <a:close/>
                  <a:moveTo>
                    <a:pt x="514" y="851"/>
                  </a:moveTo>
                  <a:lnTo>
                    <a:pt x="497" y="851"/>
                  </a:lnTo>
                  <a:lnTo>
                    <a:pt x="497" y="834"/>
                  </a:lnTo>
                  <a:lnTo>
                    <a:pt x="514" y="834"/>
                  </a:lnTo>
                  <a:lnTo>
                    <a:pt x="514" y="851"/>
                  </a:lnTo>
                  <a:close/>
                  <a:moveTo>
                    <a:pt x="480" y="851"/>
                  </a:moveTo>
                  <a:lnTo>
                    <a:pt x="463" y="851"/>
                  </a:lnTo>
                  <a:lnTo>
                    <a:pt x="463" y="834"/>
                  </a:lnTo>
                  <a:lnTo>
                    <a:pt x="480" y="834"/>
                  </a:lnTo>
                  <a:lnTo>
                    <a:pt x="480" y="851"/>
                  </a:lnTo>
                  <a:close/>
                  <a:moveTo>
                    <a:pt x="446" y="851"/>
                  </a:moveTo>
                  <a:lnTo>
                    <a:pt x="429" y="851"/>
                  </a:lnTo>
                  <a:lnTo>
                    <a:pt x="429" y="834"/>
                  </a:lnTo>
                  <a:lnTo>
                    <a:pt x="446" y="834"/>
                  </a:lnTo>
                  <a:lnTo>
                    <a:pt x="446" y="851"/>
                  </a:lnTo>
                  <a:close/>
                  <a:moveTo>
                    <a:pt x="412" y="851"/>
                  </a:moveTo>
                  <a:lnTo>
                    <a:pt x="395" y="851"/>
                  </a:lnTo>
                  <a:lnTo>
                    <a:pt x="395" y="834"/>
                  </a:lnTo>
                  <a:lnTo>
                    <a:pt x="412" y="834"/>
                  </a:lnTo>
                  <a:lnTo>
                    <a:pt x="412" y="851"/>
                  </a:lnTo>
                  <a:close/>
                  <a:moveTo>
                    <a:pt x="378" y="851"/>
                  </a:moveTo>
                  <a:lnTo>
                    <a:pt x="361" y="851"/>
                  </a:lnTo>
                  <a:lnTo>
                    <a:pt x="361" y="834"/>
                  </a:lnTo>
                  <a:lnTo>
                    <a:pt x="378" y="834"/>
                  </a:lnTo>
                  <a:lnTo>
                    <a:pt x="378" y="851"/>
                  </a:lnTo>
                  <a:close/>
                  <a:moveTo>
                    <a:pt x="344" y="851"/>
                  </a:moveTo>
                  <a:lnTo>
                    <a:pt x="328" y="851"/>
                  </a:lnTo>
                  <a:lnTo>
                    <a:pt x="328" y="834"/>
                  </a:lnTo>
                  <a:lnTo>
                    <a:pt x="344" y="834"/>
                  </a:lnTo>
                  <a:lnTo>
                    <a:pt x="344" y="851"/>
                  </a:lnTo>
                  <a:close/>
                  <a:moveTo>
                    <a:pt x="311" y="851"/>
                  </a:moveTo>
                  <a:lnTo>
                    <a:pt x="294" y="851"/>
                  </a:lnTo>
                  <a:lnTo>
                    <a:pt x="294" y="834"/>
                  </a:lnTo>
                  <a:lnTo>
                    <a:pt x="311" y="834"/>
                  </a:lnTo>
                  <a:lnTo>
                    <a:pt x="311" y="851"/>
                  </a:lnTo>
                  <a:close/>
                  <a:moveTo>
                    <a:pt x="277" y="851"/>
                  </a:moveTo>
                  <a:lnTo>
                    <a:pt x="260" y="851"/>
                  </a:lnTo>
                  <a:lnTo>
                    <a:pt x="260" y="834"/>
                  </a:lnTo>
                  <a:lnTo>
                    <a:pt x="277" y="834"/>
                  </a:lnTo>
                  <a:lnTo>
                    <a:pt x="277" y="851"/>
                  </a:lnTo>
                  <a:close/>
                  <a:moveTo>
                    <a:pt x="243" y="851"/>
                  </a:moveTo>
                  <a:lnTo>
                    <a:pt x="226" y="851"/>
                  </a:lnTo>
                  <a:lnTo>
                    <a:pt x="226" y="834"/>
                  </a:lnTo>
                  <a:lnTo>
                    <a:pt x="243" y="834"/>
                  </a:lnTo>
                  <a:lnTo>
                    <a:pt x="243" y="851"/>
                  </a:lnTo>
                  <a:close/>
                  <a:moveTo>
                    <a:pt x="209" y="851"/>
                  </a:moveTo>
                  <a:lnTo>
                    <a:pt x="192" y="851"/>
                  </a:lnTo>
                  <a:lnTo>
                    <a:pt x="192" y="834"/>
                  </a:lnTo>
                  <a:lnTo>
                    <a:pt x="209" y="834"/>
                  </a:lnTo>
                  <a:lnTo>
                    <a:pt x="209" y="851"/>
                  </a:lnTo>
                  <a:close/>
                  <a:moveTo>
                    <a:pt x="175" y="851"/>
                  </a:moveTo>
                  <a:lnTo>
                    <a:pt x="158" y="851"/>
                  </a:lnTo>
                  <a:lnTo>
                    <a:pt x="158" y="834"/>
                  </a:lnTo>
                  <a:lnTo>
                    <a:pt x="175" y="834"/>
                  </a:lnTo>
                  <a:lnTo>
                    <a:pt x="175" y="851"/>
                  </a:lnTo>
                  <a:close/>
                  <a:moveTo>
                    <a:pt x="141" y="851"/>
                  </a:moveTo>
                  <a:lnTo>
                    <a:pt x="124" y="851"/>
                  </a:lnTo>
                  <a:lnTo>
                    <a:pt x="124" y="834"/>
                  </a:lnTo>
                  <a:lnTo>
                    <a:pt x="141" y="834"/>
                  </a:lnTo>
                  <a:lnTo>
                    <a:pt x="141" y="851"/>
                  </a:lnTo>
                  <a:close/>
                  <a:moveTo>
                    <a:pt x="107" y="851"/>
                  </a:moveTo>
                  <a:lnTo>
                    <a:pt x="91" y="851"/>
                  </a:lnTo>
                  <a:lnTo>
                    <a:pt x="91" y="834"/>
                  </a:lnTo>
                  <a:lnTo>
                    <a:pt x="107" y="834"/>
                  </a:lnTo>
                  <a:lnTo>
                    <a:pt x="107" y="851"/>
                  </a:lnTo>
                  <a:close/>
                  <a:moveTo>
                    <a:pt x="74" y="851"/>
                  </a:moveTo>
                  <a:lnTo>
                    <a:pt x="57" y="851"/>
                  </a:lnTo>
                  <a:lnTo>
                    <a:pt x="57" y="834"/>
                  </a:lnTo>
                  <a:lnTo>
                    <a:pt x="74" y="834"/>
                  </a:lnTo>
                  <a:lnTo>
                    <a:pt x="74" y="851"/>
                  </a:lnTo>
                  <a:close/>
                  <a:moveTo>
                    <a:pt x="40" y="851"/>
                  </a:moveTo>
                  <a:lnTo>
                    <a:pt x="34" y="851"/>
                  </a:lnTo>
                  <a:lnTo>
                    <a:pt x="28" y="850"/>
                  </a:lnTo>
                  <a:lnTo>
                    <a:pt x="21" y="848"/>
                  </a:lnTo>
                  <a:lnTo>
                    <a:pt x="19" y="847"/>
                  </a:lnTo>
                  <a:lnTo>
                    <a:pt x="27" y="832"/>
                  </a:lnTo>
                  <a:lnTo>
                    <a:pt x="28" y="833"/>
                  </a:lnTo>
                  <a:lnTo>
                    <a:pt x="27" y="832"/>
                  </a:lnTo>
                  <a:lnTo>
                    <a:pt x="32" y="834"/>
                  </a:lnTo>
                  <a:lnTo>
                    <a:pt x="30" y="833"/>
                  </a:lnTo>
                  <a:lnTo>
                    <a:pt x="36" y="834"/>
                  </a:lnTo>
                  <a:lnTo>
                    <a:pt x="35" y="834"/>
                  </a:lnTo>
                  <a:lnTo>
                    <a:pt x="40" y="834"/>
                  </a:lnTo>
                  <a:lnTo>
                    <a:pt x="40" y="851"/>
                  </a:lnTo>
                  <a:close/>
                  <a:moveTo>
                    <a:pt x="4" y="832"/>
                  </a:moveTo>
                  <a:lnTo>
                    <a:pt x="3" y="829"/>
                  </a:lnTo>
                  <a:lnTo>
                    <a:pt x="0" y="823"/>
                  </a:lnTo>
                  <a:lnTo>
                    <a:pt x="0" y="817"/>
                  </a:lnTo>
                  <a:lnTo>
                    <a:pt x="17" y="815"/>
                  </a:lnTo>
                  <a:lnTo>
                    <a:pt x="17" y="820"/>
                  </a:lnTo>
                  <a:lnTo>
                    <a:pt x="17" y="818"/>
                  </a:lnTo>
                  <a:lnTo>
                    <a:pt x="18" y="823"/>
                  </a:lnTo>
                  <a:lnTo>
                    <a:pt x="18" y="822"/>
                  </a:lnTo>
                  <a:lnTo>
                    <a:pt x="19" y="824"/>
                  </a:lnTo>
                  <a:lnTo>
                    <a:pt x="4" y="832"/>
                  </a:lnTo>
                  <a:close/>
                </a:path>
              </a:pathLst>
            </a:custGeom>
            <a:solidFill>
              <a:srgbClr val="ED7D31"/>
            </a:solidFill>
            <a:ln w="0" cap="flat">
              <a:solidFill>
                <a:srgbClr val="ED7D31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E288F5D-47F4-462E-A164-EC9607131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775" y="895985"/>
              <a:ext cx="1068905" cy="9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Proposal sent to 3 experts 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BDCD44-134D-4853-9DEC-B73A5BFB7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840" y="1033780"/>
              <a:ext cx="548394" cy="9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for evaluation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3DDB108E-0B2C-450F-993B-18A789724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1346200"/>
              <a:ext cx="1563370" cy="366395"/>
            </a:xfrm>
            <a:custGeom>
              <a:avLst/>
              <a:gdLst>
                <a:gd name="T0" fmla="*/ 0 w 14544"/>
                <a:gd name="T1" fmla="*/ 109 h 3408"/>
                <a:gd name="T2" fmla="*/ 109 w 14544"/>
                <a:gd name="T3" fmla="*/ 0 h 3408"/>
                <a:gd name="T4" fmla="*/ 14436 w 14544"/>
                <a:gd name="T5" fmla="*/ 0 h 3408"/>
                <a:gd name="T6" fmla="*/ 14544 w 14544"/>
                <a:gd name="T7" fmla="*/ 109 h 3408"/>
                <a:gd name="T8" fmla="*/ 14544 w 14544"/>
                <a:gd name="T9" fmla="*/ 3300 h 3408"/>
                <a:gd name="T10" fmla="*/ 14436 w 14544"/>
                <a:gd name="T11" fmla="*/ 3408 h 3408"/>
                <a:gd name="T12" fmla="*/ 109 w 14544"/>
                <a:gd name="T13" fmla="*/ 3408 h 3408"/>
                <a:gd name="T14" fmla="*/ 0 w 14544"/>
                <a:gd name="T15" fmla="*/ 3300 h 3408"/>
                <a:gd name="T16" fmla="*/ 0 w 14544"/>
                <a:gd name="T17" fmla="*/ 109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44" h="3408">
                  <a:moveTo>
                    <a:pt x="0" y="109"/>
                  </a:moveTo>
                  <a:cubicBezTo>
                    <a:pt x="0" y="49"/>
                    <a:pt x="49" y="0"/>
                    <a:pt x="109" y="0"/>
                  </a:cubicBezTo>
                  <a:lnTo>
                    <a:pt x="14436" y="0"/>
                  </a:lnTo>
                  <a:cubicBezTo>
                    <a:pt x="14496" y="0"/>
                    <a:pt x="14544" y="49"/>
                    <a:pt x="14544" y="109"/>
                  </a:cubicBezTo>
                  <a:lnTo>
                    <a:pt x="14544" y="3300"/>
                  </a:lnTo>
                  <a:cubicBezTo>
                    <a:pt x="14544" y="3360"/>
                    <a:pt x="14496" y="3408"/>
                    <a:pt x="14436" y="3408"/>
                  </a:cubicBezTo>
                  <a:lnTo>
                    <a:pt x="109" y="3408"/>
                  </a:lnTo>
                  <a:cubicBezTo>
                    <a:pt x="49" y="3408"/>
                    <a:pt x="0" y="3360"/>
                    <a:pt x="0" y="3300"/>
                  </a:cubicBez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0577809-A92B-4943-A35A-61D1D7738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320" y="1341120"/>
              <a:ext cx="1574165" cy="376555"/>
            </a:xfrm>
            <a:custGeom>
              <a:avLst/>
              <a:gdLst>
                <a:gd name="T0" fmla="*/ 0 w 2479"/>
                <a:gd name="T1" fmla="*/ 499 h 593"/>
                <a:gd name="T2" fmla="*/ 0 w 2479"/>
                <a:gd name="T3" fmla="*/ 397 h 593"/>
                <a:gd name="T4" fmla="*/ 0 w 2479"/>
                <a:gd name="T5" fmla="*/ 296 h 593"/>
                <a:gd name="T6" fmla="*/ 0 w 2479"/>
                <a:gd name="T7" fmla="*/ 194 h 593"/>
                <a:gd name="T8" fmla="*/ 0 w 2479"/>
                <a:gd name="T9" fmla="*/ 93 h 593"/>
                <a:gd name="T10" fmla="*/ 22 w 2479"/>
                <a:gd name="T11" fmla="*/ 18 h 593"/>
                <a:gd name="T12" fmla="*/ 33 w 2479"/>
                <a:gd name="T13" fmla="*/ 0 h 593"/>
                <a:gd name="T14" fmla="*/ 135 w 2479"/>
                <a:gd name="T15" fmla="*/ 0 h 593"/>
                <a:gd name="T16" fmla="*/ 236 w 2479"/>
                <a:gd name="T17" fmla="*/ 0 h 593"/>
                <a:gd name="T18" fmla="*/ 338 w 2479"/>
                <a:gd name="T19" fmla="*/ 0 h 593"/>
                <a:gd name="T20" fmla="*/ 439 w 2479"/>
                <a:gd name="T21" fmla="*/ 0 h 593"/>
                <a:gd name="T22" fmla="*/ 541 w 2479"/>
                <a:gd name="T23" fmla="*/ 0 h 593"/>
                <a:gd name="T24" fmla="*/ 643 w 2479"/>
                <a:gd name="T25" fmla="*/ 0 h 593"/>
                <a:gd name="T26" fmla="*/ 744 w 2479"/>
                <a:gd name="T27" fmla="*/ 0 h 593"/>
                <a:gd name="T28" fmla="*/ 846 w 2479"/>
                <a:gd name="T29" fmla="*/ 0 h 593"/>
                <a:gd name="T30" fmla="*/ 947 w 2479"/>
                <a:gd name="T31" fmla="*/ 0 h 593"/>
                <a:gd name="T32" fmla="*/ 1049 w 2479"/>
                <a:gd name="T33" fmla="*/ 0 h 593"/>
                <a:gd name="T34" fmla="*/ 1150 w 2479"/>
                <a:gd name="T35" fmla="*/ 0 h 593"/>
                <a:gd name="T36" fmla="*/ 1252 w 2479"/>
                <a:gd name="T37" fmla="*/ 0 h 593"/>
                <a:gd name="T38" fmla="*/ 1353 w 2479"/>
                <a:gd name="T39" fmla="*/ 0 h 593"/>
                <a:gd name="T40" fmla="*/ 1455 w 2479"/>
                <a:gd name="T41" fmla="*/ 0 h 593"/>
                <a:gd name="T42" fmla="*/ 1557 w 2479"/>
                <a:gd name="T43" fmla="*/ 0 h 593"/>
                <a:gd name="T44" fmla="*/ 1658 w 2479"/>
                <a:gd name="T45" fmla="*/ 0 h 593"/>
                <a:gd name="T46" fmla="*/ 1760 w 2479"/>
                <a:gd name="T47" fmla="*/ 0 h 593"/>
                <a:gd name="T48" fmla="*/ 1861 w 2479"/>
                <a:gd name="T49" fmla="*/ 0 h 593"/>
                <a:gd name="T50" fmla="*/ 1963 w 2479"/>
                <a:gd name="T51" fmla="*/ 0 h 593"/>
                <a:gd name="T52" fmla="*/ 2064 w 2479"/>
                <a:gd name="T53" fmla="*/ 0 h 593"/>
                <a:gd name="T54" fmla="*/ 2166 w 2479"/>
                <a:gd name="T55" fmla="*/ 0 h 593"/>
                <a:gd name="T56" fmla="*/ 2268 w 2479"/>
                <a:gd name="T57" fmla="*/ 0 h 593"/>
                <a:gd name="T58" fmla="*/ 2369 w 2479"/>
                <a:gd name="T59" fmla="*/ 0 h 593"/>
                <a:gd name="T60" fmla="*/ 2477 w 2479"/>
                <a:gd name="T61" fmla="*/ 16 h 593"/>
                <a:gd name="T62" fmla="*/ 2462 w 2479"/>
                <a:gd name="T63" fmla="*/ 67 h 593"/>
                <a:gd name="T64" fmla="*/ 2462 w 2479"/>
                <a:gd name="T65" fmla="*/ 169 h 593"/>
                <a:gd name="T66" fmla="*/ 2462 w 2479"/>
                <a:gd name="T67" fmla="*/ 270 h 593"/>
                <a:gd name="T68" fmla="*/ 2462 w 2479"/>
                <a:gd name="T69" fmla="*/ 372 h 593"/>
                <a:gd name="T70" fmla="*/ 2462 w 2479"/>
                <a:gd name="T71" fmla="*/ 474 h 593"/>
                <a:gd name="T72" fmla="*/ 2478 w 2479"/>
                <a:gd name="T73" fmla="*/ 572 h 593"/>
                <a:gd name="T74" fmla="*/ 2438 w 2479"/>
                <a:gd name="T75" fmla="*/ 577 h 593"/>
                <a:gd name="T76" fmla="*/ 2354 w 2479"/>
                <a:gd name="T77" fmla="*/ 593 h 593"/>
                <a:gd name="T78" fmla="*/ 2252 w 2479"/>
                <a:gd name="T79" fmla="*/ 593 h 593"/>
                <a:gd name="T80" fmla="*/ 2151 w 2479"/>
                <a:gd name="T81" fmla="*/ 593 h 593"/>
                <a:gd name="T82" fmla="*/ 2049 w 2479"/>
                <a:gd name="T83" fmla="*/ 593 h 593"/>
                <a:gd name="T84" fmla="*/ 1948 w 2479"/>
                <a:gd name="T85" fmla="*/ 593 h 593"/>
                <a:gd name="T86" fmla="*/ 1846 w 2479"/>
                <a:gd name="T87" fmla="*/ 593 h 593"/>
                <a:gd name="T88" fmla="*/ 1744 w 2479"/>
                <a:gd name="T89" fmla="*/ 593 h 593"/>
                <a:gd name="T90" fmla="*/ 1643 w 2479"/>
                <a:gd name="T91" fmla="*/ 593 h 593"/>
                <a:gd name="T92" fmla="*/ 1541 w 2479"/>
                <a:gd name="T93" fmla="*/ 593 h 593"/>
                <a:gd name="T94" fmla="*/ 1440 w 2479"/>
                <a:gd name="T95" fmla="*/ 593 h 593"/>
                <a:gd name="T96" fmla="*/ 1338 w 2479"/>
                <a:gd name="T97" fmla="*/ 593 h 593"/>
                <a:gd name="T98" fmla="*/ 1237 w 2479"/>
                <a:gd name="T99" fmla="*/ 593 h 593"/>
                <a:gd name="T100" fmla="*/ 1135 w 2479"/>
                <a:gd name="T101" fmla="*/ 593 h 593"/>
                <a:gd name="T102" fmla="*/ 1034 w 2479"/>
                <a:gd name="T103" fmla="*/ 593 h 593"/>
                <a:gd name="T104" fmla="*/ 932 w 2479"/>
                <a:gd name="T105" fmla="*/ 593 h 593"/>
                <a:gd name="T106" fmla="*/ 830 w 2479"/>
                <a:gd name="T107" fmla="*/ 593 h 593"/>
                <a:gd name="T108" fmla="*/ 729 w 2479"/>
                <a:gd name="T109" fmla="*/ 593 h 593"/>
                <a:gd name="T110" fmla="*/ 627 w 2479"/>
                <a:gd name="T111" fmla="*/ 593 h 593"/>
                <a:gd name="T112" fmla="*/ 526 w 2479"/>
                <a:gd name="T113" fmla="*/ 593 h 593"/>
                <a:gd name="T114" fmla="*/ 424 w 2479"/>
                <a:gd name="T115" fmla="*/ 593 h 593"/>
                <a:gd name="T116" fmla="*/ 323 w 2479"/>
                <a:gd name="T117" fmla="*/ 593 h 593"/>
                <a:gd name="T118" fmla="*/ 221 w 2479"/>
                <a:gd name="T119" fmla="*/ 593 h 593"/>
                <a:gd name="T120" fmla="*/ 119 w 2479"/>
                <a:gd name="T121" fmla="*/ 593 h 593"/>
                <a:gd name="T122" fmla="*/ 14 w 2479"/>
                <a:gd name="T123" fmla="*/ 590 h 593"/>
                <a:gd name="T124" fmla="*/ 19 w 2479"/>
                <a:gd name="T125" fmla="*/ 573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79" h="593">
                  <a:moveTo>
                    <a:pt x="0" y="567"/>
                  </a:moveTo>
                  <a:lnTo>
                    <a:pt x="0" y="550"/>
                  </a:lnTo>
                  <a:lnTo>
                    <a:pt x="17" y="550"/>
                  </a:lnTo>
                  <a:lnTo>
                    <a:pt x="17" y="567"/>
                  </a:lnTo>
                  <a:lnTo>
                    <a:pt x="0" y="567"/>
                  </a:lnTo>
                  <a:close/>
                  <a:moveTo>
                    <a:pt x="0" y="533"/>
                  </a:moveTo>
                  <a:lnTo>
                    <a:pt x="0" y="516"/>
                  </a:lnTo>
                  <a:lnTo>
                    <a:pt x="17" y="516"/>
                  </a:lnTo>
                  <a:lnTo>
                    <a:pt x="17" y="533"/>
                  </a:lnTo>
                  <a:lnTo>
                    <a:pt x="0" y="533"/>
                  </a:lnTo>
                  <a:close/>
                  <a:moveTo>
                    <a:pt x="0" y="499"/>
                  </a:moveTo>
                  <a:lnTo>
                    <a:pt x="0" y="482"/>
                  </a:lnTo>
                  <a:lnTo>
                    <a:pt x="17" y="482"/>
                  </a:lnTo>
                  <a:lnTo>
                    <a:pt x="17" y="499"/>
                  </a:lnTo>
                  <a:lnTo>
                    <a:pt x="0" y="499"/>
                  </a:lnTo>
                  <a:close/>
                  <a:moveTo>
                    <a:pt x="0" y="465"/>
                  </a:moveTo>
                  <a:lnTo>
                    <a:pt x="0" y="448"/>
                  </a:lnTo>
                  <a:lnTo>
                    <a:pt x="17" y="448"/>
                  </a:lnTo>
                  <a:lnTo>
                    <a:pt x="17" y="465"/>
                  </a:lnTo>
                  <a:lnTo>
                    <a:pt x="0" y="465"/>
                  </a:lnTo>
                  <a:close/>
                  <a:moveTo>
                    <a:pt x="0" y="431"/>
                  </a:moveTo>
                  <a:lnTo>
                    <a:pt x="0" y="414"/>
                  </a:lnTo>
                  <a:lnTo>
                    <a:pt x="17" y="414"/>
                  </a:lnTo>
                  <a:lnTo>
                    <a:pt x="17" y="431"/>
                  </a:lnTo>
                  <a:lnTo>
                    <a:pt x="0" y="431"/>
                  </a:lnTo>
                  <a:close/>
                  <a:moveTo>
                    <a:pt x="0" y="397"/>
                  </a:moveTo>
                  <a:lnTo>
                    <a:pt x="0" y="381"/>
                  </a:lnTo>
                  <a:lnTo>
                    <a:pt x="17" y="381"/>
                  </a:lnTo>
                  <a:lnTo>
                    <a:pt x="17" y="397"/>
                  </a:lnTo>
                  <a:lnTo>
                    <a:pt x="0" y="397"/>
                  </a:lnTo>
                  <a:close/>
                  <a:moveTo>
                    <a:pt x="0" y="364"/>
                  </a:moveTo>
                  <a:lnTo>
                    <a:pt x="0" y="347"/>
                  </a:lnTo>
                  <a:lnTo>
                    <a:pt x="17" y="347"/>
                  </a:lnTo>
                  <a:lnTo>
                    <a:pt x="17" y="364"/>
                  </a:lnTo>
                  <a:lnTo>
                    <a:pt x="0" y="364"/>
                  </a:lnTo>
                  <a:close/>
                  <a:moveTo>
                    <a:pt x="0" y="330"/>
                  </a:moveTo>
                  <a:lnTo>
                    <a:pt x="0" y="313"/>
                  </a:lnTo>
                  <a:lnTo>
                    <a:pt x="17" y="313"/>
                  </a:lnTo>
                  <a:lnTo>
                    <a:pt x="17" y="330"/>
                  </a:lnTo>
                  <a:lnTo>
                    <a:pt x="0" y="330"/>
                  </a:lnTo>
                  <a:close/>
                  <a:moveTo>
                    <a:pt x="0" y="296"/>
                  </a:moveTo>
                  <a:lnTo>
                    <a:pt x="0" y="279"/>
                  </a:lnTo>
                  <a:lnTo>
                    <a:pt x="17" y="279"/>
                  </a:lnTo>
                  <a:lnTo>
                    <a:pt x="17" y="296"/>
                  </a:lnTo>
                  <a:lnTo>
                    <a:pt x="0" y="296"/>
                  </a:lnTo>
                  <a:close/>
                  <a:moveTo>
                    <a:pt x="0" y="262"/>
                  </a:moveTo>
                  <a:lnTo>
                    <a:pt x="0" y="245"/>
                  </a:lnTo>
                  <a:lnTo>
                    <a:pt x="17" y="245"/>
                  </a:lnTo>
                  <a:lnTo>
                    <a:pt x="17" y="262"/>
                  </a:lnTo>
                  <a:lnTo>
                    <a:pt x="0" y="262"/>
                  </a:lnTo>
                  <a:close/>
                  <a:moveTo>
                    <a:pt x="0" y="228"/>
                  </a:moveTo>
                  <a:lnTo>
                    <a:pt x="0" y="211"/>
                  </a:lnTo>
                  <a:lnTo>
                    <a:pt x="17" y="211"/>
                  </a:lnTo>
                  <a:lnTo>
                    <a:pt x="17" y="228"/>
                  </a:lnTo>
                  <a:lnTo>
                    <a:pt x="0" y="228"/>
                  </a:lnTo>
                  <a:close/>
                  <a:moveTo>
                    <a:pt x="0" y="194"/>
                  </a:moveTo>
                  <a:lnTo>
                    <a:pt x="0" y="177"/>
                  </a:lnTo>
                  <a:lnTo>
                    <a:pt x="17" y="177"/>
                  </a:lnTo>
                  <a:lnTo>
                    <a:pt x="17" y="194"/>
                  </a:lnTo>
                  <a:lnTo>
                    <a:pt x="0" y="194"/>
                  </a:lnTo>
                  <a:close/>
                  <a:moveTo>
                    <a:pt x="0" y="160"/>
                  </a:moveTo>
                  <a:lnTo>
                    <a:pt x="0" y="144"/>
                  </a:lnTo>
                  <a:lnTo>
                    <a:pt x="17" y="144"/>
                  </a:lnTo>
                  <a:lnTo>
                    <a:pt x="17" y="160"/>
                  </a:lnTo>
                  <a:lnTo>
                    <a:pt x="0" y="160"/>
                  </a:lnTo>
                  <a:close/>
                  <a:moveTo>
                    <a:pt x="0" y="127"/>
                  </a:moveTo>
                  <a:lnTo>
                    <a:pt x="0" y="110"/>
                  </a:lnTo>
                  <a:lnTo>
                    <a:pt x="17" y="110"/>
                  </a:lnTo>
                  <a:lnTo>
                    <a:pt x="17" y="127"/>
                  </a:lnTo>
                  <a:lnTo>
                    <a:pt x="0" y="127"/>
                  </a:lnTo>
                  <a:close/>
                  <a:moveTo>
                    <a:pt x="0" y="93"/>
                  </a:moveTo>
                  <a:lnTo>
                    <a:pt x="0" y="76"/>
                  </a:lnTo>
                  <a:lnTo>
                    <a:pt x="17" y="76"/>
                  </a:lnTo>
                  <a:lnTo>
                    <a:pt x="17" y="93"/>
                  </a:lnTo>
                  <a:lnTo>
                    <a:pt x="0" y="93"/>
                  </a:lnTo>
                  <a:close/>
                  <a:moveTo>
                    <a:pt x="0" y="59"/>
                  </a:moveTo>
                  <a:lnTo>
                    <a:pt x="0" y="42"/>
                  </a:lnTo>
                  <a:lnTo>
                    <a:pt x="17" y="42"/>
                  </a:lnTo>
                  <a:lnTo>
                    <a:pt x="17" y="59"/>
                  </a:lnTo>
                  <a:lnTo>
                    <a:pt x="0" y="59"/>
                  </a:lnTo>
                  <a:close/>
                  <a:moveTo>
                    <a:pt x="0" y="24"/>
                  </a:moveTo>
                  <a:lnTo>
                    <a:pt x="0" y="21"/>
                  </a:lnTo>
                  <a:lnTo>
                    <a:pt x="2" y="16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21" y="18"/>
                  </a:lnTo>
                  <a:lnTo>
                    <a:pt x="21" y="19"/>
                  </a:lnTo>
                  <a:lnTo>
                    <a:pt x="22" y="18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7" y="24"/>
                  </a:lnTo>
                  <a:lnTo>
                    <a:pt x="18" y="22"/>
                  </a:lnTo>
                  <a:lnTo>
                    <a:pt x="17" y="25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0" y="24"/>
                  </a:lnTo>
                  <a:close/>
                  <a:moveTo>
                    <a:pt x="33" y="0"/>
                  </a:moveTo>
                  <a:lnTo>
                    <a:pt x="50" y="0"/>
                  </a:lnTo>
                  <a:lnTo>
                    <a:pt x="50" y="17"/>
                  </a:lnTo>
                  <a:lnTo>
                    <a:pt x="33" y="17"/>
                  </a:lnTo>
                  <a:lnTo>
                    <a:pt x="33" y="0"/>
                  </a:lnTo>
                  <a:close/>
                  <a:moveTo>
                    <a:pt x="67" y="0"/>
                  </a:moveTo>
                  <a:lnTo>
                    <a:pt x="84" y="0"/>
                  </a:lnTo>
                  <a:lnTo>
                    <a:pt x="84" y="17"/>
                  </a:lnTo>
                  <a:lnTo>
                    <a:pt x="67" y="17"/>
                  </a:lnTo>
                  <a:lnTo>
                    <a:pt x="67" y="0"/>
                  </a:lnTo>
                  <a:close/>
                  <a:moveTo>
                    <a:pt x="101" y="0"/>
                  </a:moveTo>
                  <a:lnTo>
                    <a:pt x="118" y="0"/>
                  </a:lnTo>
                  <a:lnTo>
                    <a:pt x="118" y="17"/>
                  </a:lnTo>
                  <a:lnTo>
                    <a:pt x="101" y="17"/>
                  </a:lnTo>
                  <a:lnTo>
                    <a:pt x="101" y="0"/>
                  </a:lnTo>
                  <a:close/>
                  <a:moveTo>
                    <a:pt x="135" y="0"/>
                  </a:moveTo>
                  <a:lnTo>
                    <a:pt x="152" y="0"/>
                  </a:lnTo>
                  <a:lnTo>
                    <a:pt x="152" y="17"/>
                  </a:lnTo>
                  <a:lnTo>
                    <a:pt x="135" y="17"/>
                  </a:lnTo>
                  <a:lnTo>
                    <a:pt x="135" y="0"/>
                  </a:lnTo>
                  <a:close/>
                  <a:moveTo>
                    <a:pt x="169" y="0"/>
                  </a:moveTo>
                  <a:lnTo>
                    <a:pt x="185" y="0"/>
                  </a:lnTo>
                  <a:lnTo>
                    <a:pt x="185" y="17"/>
                  </a:lnTo>
                  <a:lnTo>
                    <a:pt x="169" y="17"/>
                  </a:lnTo>
                  <a:lnTo>
                    <a:pt x="169" y="0"/>
                  </a:lnTo>
                  <a:close/>
                  <a:moveTo>
                    <a:pt x="202" y="0"/>
                  </a:moveTo>
                  <a:lnTo>
                    <a:pt x="219" y="0"/>
                  </a:lnTo>
                  <a:lnTo>
                    <a:pt x="219" y="17"/>
                  </a:lnTo>
                  <a:lnTo>
                    <a:pt x="202" y="17"/>
                  </a:lnTo>
                  <a:lnTo>
                    <a:pt x="202" y="0"/>
                  </a:lnTo>
                  <a:close/>
                  <a:moveTo>
                    <a:pt x="236" y="0"/>
                  </a:moveTo>
                  <a:lnTo>
                    <a:pt x="253" y="0"/>
                  </a:lnTo>
                  <a:lnTo>
                    <a:pt x="253" y="17"/>
                  </a:lnTo>
                  <a:lnTo>
                    <a:pt x="236" y="17"/>
                  </a:lnTo>
                  <a:lnTo>
                    <a:pt x="236" y="0"/>
                  </a:lnTo>
                  <a:close/>
                  <a:moveTo>
                    <a:pt x="270" y="0"/>
                  </a:moveTo>
                  <a:lnTo>
                    <a:pt x="287" y="0"/>
                  </a:lnTo>
                  <a:lnTo>
                    <a:pt x="287" y="17"/>
                  </a:lnTo>
                  <a:lnTo>
                    <a:pt x="270" y="17"/>
                  </a:lnTo>
                  <a:lnTo>
                    <a:pt x="270" y="0"/>
                  </a:lnTo>
                  <a:close/>
                  <a:moveTo>
                    <a:pt x="304" y="0"/>
                  </a:moveTo>
                  <a:lnTo>
                    <a:pt x="321" y="0"/>
                  </a:lnTo>
                  <a:lnTo>
                    <a:pt x="321" y="17"/>
                  </a:lnTo>
                  <a:lnTo>
                    <a:pt x="304" y="17"/>
                  </a:lnTo>
                  <a:lnTo>
                    <a:pt x="304" y="0"/>
                  </a:lnTo>
                  <a:close/>
                  <a:moveTo>
                    <a:pt x="338" y="0"/>
                  </a:moveTo>
                  <a:lnTo>
                    <a:pt x="355" y="0"/>
                  </a:lnTo>
                  <a:lnTo>
                    <a:pt x="355" y="17"/>
                  </a:lnTo>
                  <a:lnTo>
                    <a:pt x="338" y="17"/>
                  </a:lnTo>
                  <a:lnTo>
                    <a:pt x="338" y="0"/>
                  </a:lnTo>
                  <a:close/>
                  <a:moveTo>
                    <a:pt x="372" y="0"/>
                  </a:moveTo>
                  <a:lnTo>
                    <a:pt x="389" y="0"/>
                  </a:lnTo>
                  <a:lnTo>
                    <a:pt x="389" y="17"/>
                  </a:lnTo>
                  <a:lnTo>
                    <a:pt x="372" y="17"/>
                  </a:lnTo>
                  <a:lnTo>
                    <a:pt x="372" y="0"/>
                  </a:lnTo>
                  <a:close/>
                  <a:moveTo>
                    <a:pt x="406" y="0"/>
                  </a:moveTo>
                  <a:lnTo>
                    <a:pt x="422" y="0"/>
                  </a:lnTo>
                  <a:lnTo>
                    <a:pt x="422" y="17"/>
                  </a:lnTo>
                  <a:lnTo>
                    <a:pt x="406" y="17"/>
                  </a:lnTo>
                  <a:lnTo>
                    <a:pt x="406" y="0"/>
                  </a:lnTo>
                  <a:close/>
                  <a:moveTo>
                    <a:pt x="439" y="0"/>
                  </a:moveTo>
                  <a:lnTo>
                    <a:pt x="456" y="0"/>
                  </a:lnTo>
                  <a:lnTo>
                    <a:pt x="456" y="17"/>
                  </a:lnTo>
                  <a:lnTo>
                    <a:pt x="439" y="17"/>
                  </a:lnTo>
                  <a:lnTo>
                    <a:pt x="439" y="0"/>
                  </a:lnTo>
                  <a:close/>
                  <a:moveTo>
                    <a:pt x="473" y="0"/>
                  </a:moveTo>
                  <a:lnTo>
                    <a:pt x="490" y="0"/>
                  </a:lnTo>
                  <a:lnTo>
                    <a:pt x="490" y="17"/>
                  </a:lnTo>
                  <a:lnTo>
                    <a:pt x="473" y="17"/>
                  </a:lnTo>
                  <a:lnTo>
                    <a:pt x="473" y="0"/>
                  </a:lnTo>
                  <a:close/>
                  <a:moveTo>
                    <a:pt x="507" y="0"/>
                  </a:moveTo>
                  <a:lnTo>
                    <a:pt x="524" y="0"/>
                  </a:lnTo>
                  <a:lnTo>
                    <a:pt x="524" y="17"/>
                  </a:lnTo>
                  <a:lnTo>
                    <a:pt x="507" y="17"/>
                  </a:lnTo>
                  <a:lnTo>
                    <a:pt x="507" y="0"/>
                  </a:lnTo>
                  <a:close/>
                  <a:moveTo>
                    <a:pt x="541" y="0"/>
                  </a:moveTo>
                  <a:lnTo>
                    <a:pt x="558" y="0"/>
                  </a:lnTo>
                  <a:lnTo>
                    <a:pt x="558" y="17"/>
                  </a:lnTo>
                  <a:lnTo>
                    <a:pt x="541" y="17"/>
                  </a:lnTo>
                  <a:lnTo>
                    <a:pt x="541" y="0"/>
                  </a:lnTo>
                  <a:close/>
                  <a:moveTo>
                    <a:pt x="575" y="0"/>
                  </a:moveTo>
                  <a:lnTo>
                    <a:pt x="592" y="0"/>
                  </a:lnTo>
                  <a:lnTo>
                    <a:pt x="592" y="17"/>
                  </a:lnTo>
                  <a:lnTo>
                    <a:pt x="575" y="17"/>
                  </a:lnTo>
                  <a:lnTo>
                    <a:pt x="575" y="0"/>
                  </a:lnTo>
                  <a:close/>
                  <a:moveTo>
                    <a:pt x="609" y="0"/>
                  </a:moveTo>
                  <a:lnTo>
                    <a:pt x="626" y="0"/>
                  </a:lnTo>
                  <a:lnTo>
                    <a:pt x="626" y="17"/>
                  </a:lnTo>
                  <a:lnTo>
                    <a:pt x="609" y="17"/>
                  </a:lnTo>
                  <a:lnTo>
                    <a:pt x="609" y="0"/>
                  </a:lnTo>
                  <a:close/>
                  <a:moveTo>
                    <a:pt x="643" y="0"/>
                  </a:moveTo>
                  <a:lnTo>
                    <a:pt x="659" y="0"/>
                  </a:lnTo>
                  <a:lnTo>
                    <a:pt x="659" y="17"/>
                  </a:lnTo>
                  <a:lnTo>
                    <a:pt x="643" y="17"/>
                  </a:lnTo>
                  <a:lnTo>
                    <a:pt x="643" y="0"/>
                  </a:lnTo>
                  <a:close/>
                  <a:moveTo>
                    <a:pt x="676" y="0"/>
                  </a:moveTo>
                  <a:lnTo>
                    <a:pt x="693" y="0"/>
                  </a:lnTo>
                  <a:lnTo>
                    <a:pt x="693" y="17"/>
                  </a:lnTo>
                  <a:lnTo>
                    <a:pt x="676" y="17"/>
                  </a:lnTo>
                  <a:lnTo>
                    <a:pt x="676" y="0"/>
                  </a:lnTo>
                  <a:close/>
                  <a:moveTo>
                    <a:pt x="710" y="0"/>
                  </a:moveTo>
                  <a:lnTo>
                    <a:pt x="727" y="0"/>
                  </a:lnTo>
                  <a:lnTo>
                    <a:pt x="727" y="17"/>
                  </a:lnTo>
                  <a:lnTo>
                    <a:pt x="710" y="17"/>
                  </a:lnTo>
                  <a:lnTo>
                    <a:pt x="710" y="0"/>
                  </a:lnTo>
                  <a:close/>
                  <a:moveTo>
                    <a:pt x="744" y="0"/>
                  </a:moveTo>
                  <a:lnTo>
                    <a:pt x="761" y="0"/>
                  </a:lnTo>
                  <a:lnTo>
                    <a:pt x="761" y="17"/>
                  </a:lnTo>
                  <a:lnTo>
                    <a:pt x="744" y="17"/>
                  </a:lnTo>
                  <a:lnTo>
                    <a:pt x="744" y="0"/>
                  </a:lnTo>
                  <a:close/>
                  <a:moveTo>
                    <a:pt x="778" y="0"/>
                  </a:moveTo>
                  <a:lnTo>
                    <a:pt x="795" y="0"/>
                  </a:lnTo>
                  <a:lnTo>
                    <a:pt x="795" y="17"/>
                  </a:lnTo>
                  <a:lnTo>
                    <a:pt x="778" y="17"/>
                  </a:lnTo>
                  <a:lnTo>
                    <a:pt x="778" y="0"/>
                  </a:lnTo>
                  <a:close/>
                  <a:moveTo>
                    <a:pt x="812" y="0"/>
                  </a:moveTo>
                  <a:lnTo>
                    <a:pt x="829" y="0"/>
                  </a:lnTo>
                  <a:lnTo>
                    <a:pt x="829" y="17"/>
                  </a:lnTo>
                  <a:lnTo>
                    <a:pt x="812" y="17"/>
                  </a:lnTo>
                  <a:lnTo>
                    <a:pt x="812" y="0"/>
                  </a:lnTo>
                  <a:close/>
                  <a:moveTo>
                    <a:pt x="846" y="0"/>
                  </a:moveTo>
                  <a:lnTo>
                    <a:pt x="863" y="0"/>
                  </a:lnTo>
                  <a:lnTo>
                    <a:pt x="863" y="17"/>
                  </a:lnTo>
                  <a:lnTo>
                    <a:pt x="846" y="17"/>
                  </a:lnTo>
                  <a:lnTo>
                    <a:pt x="846" y="0"/>
                  </a:lnTo>
                  <a:close/>
                  <a:moveTo>
                    <a:pt x="879" y="0"/>
                  </a:moveTo>
                  <a:lnTo>
                    <a:pt x="896" y="0"/>
                  </a:lnTo>
                  <a:lnTo>
                    <a:pt x="896" y="17"/>
                  </a:lnTo>
                  <a:lnTo>
                    <a:pt x="879" y="17"/>
                  </a:lnTo>
                  <a:lnTo>
                    <a:pt x="879" y="0"/>
                  </a:lnTo>
                  <a:close/>
                  <a:moveTo>
                    <a:pt x="913" y="0"/>
                  </a:moveTo>
                  <a:lnTo>
                    <a:pt x="930" y="0"/>
                  </a:lnTo>
                  <a:lnTo>
                    <a:pt x="930" y="17"/>
                  </a:lnTo>
                  <a:lnTo>
                    <a:pt x="913" y="17"/>
                  </a:lnTo>
                  <a:lnTo>
                    <a:pt x="913" y="0"/>
                  </a:lnTo>
                  <a:close/>
                  <a:moveTo>
                    <a:pt x="947" y="0"/>
                  </a:moveTo>
                  <a:lnTo>
                    <a:pt x="964" y="0"/>
                  </a:lnTo>
                  <a:lnTo>
                    <a:pt x="964" y="17"/>
                  </a:lnTo>
                  <a:lnTo>
                    <a:pt x="947" y="17"/>
                  </a:lnTo>
                  <a:lnTo>
                    <a:pt x="947" y="0"/>
                  </a:lnTo>
                  <a:close/>
                  <a:moveTo>
                    <a:pt x="981" y="0"/>
                  </a:moveTo>
                  <a:lnTo>
                    <a:pt x="998" y="0"/>
                  </a:lnTo>
                  <a:lnTo>
                    <a:pt x="998" y="17"/>
                  </a:lnTo>
                  <a:lnTo>
                    <a:pt x="981" y="17"/>
                  </a:lnTo>
                  <a:lnTo>
                    <a:pt x="981" y="0"/>
                  </a:lnTo>
                  <a:close/>
                  <a:moveTo>
                    <a:pt x="1015" y="0"/>
                  </a:moveTo>
                  <a:lnTo>
                    <a:pt x="1032" y="0"/>
                  </a:lnTo>
                  <a:lnTo>
                    <a:pt x="1032" y="17"/>
                  </a:lnTo>
                  <a:lnTo>
                    <a:pt x="1015" y="17"/>
                  </a:lnTo>
                  <a:lnTo>
                    <a:pt x="1015" y="0"/>
                  </a:lnTo>
                  <a:close/>
                  <a:moveTo>
                    <a:pt x="1049" y="0"/>
                  </a:moveTo>
                  <a:lnTo>
                    <a:pt x="1066" y="0"/>
                  </a:lnTo>
                  <a:lnTo>
                    <a:pt x="1066" y="17"/>
                  </a:lnTo>
                  <a:lnTo>
                    <a:pt x="1049" y="17"/>
                  </a:lnTo>
                  <a:lnTo>
                    <a:pt x="1049" y="0"/>
                  </a:lnTo>
                  <a:close/>
                  <a:moveTo>
                    <a:pt x="1083" y="0"/>
                  </a:moveTo>
                  <a:lnTo>
                    <a:pt x="1100" y="0"/>
                  </a:lnTo>
                  <a:lnTo>
                    <a:pt x="1100" y="17"/>
                  </a:lnTo>
                  <a:lnTo>
                    <a:pt x="1083" y="17"/>
                  </a:lnTo>
                  <a:lnTo>
                    <a:pt x="1083" y="0"/>
                  </a:lnTo>
                  <a:close/>
                  <a:moveTo>
                    <a:pt x="1116" y="0"/>
                  </a:moveTo>
                  <a:lnTo>
                    <a:pt x="1133" y="0"/>
                  </a:lnTo>
                  <a:lnTo>
                    <a:pt x="1133" y="17"/>
                  </a:lnTo>
                  <a:lnTo>
                    <a:pt x="1116" y="17"/>
                  </a:lnTo>
                  <a:lnTo>
                    <a:pt x="1116" y="0"/>
                  </a:lnTo>
                  <a:close/>
                  <a:moveTo>
                    <a:pt x="1150" y="0"/>
                  </a:moveTo>
                  <a:lnTo>
                    <a:pt x="1167" y="0"/>
                  </a:lnTo>
                  <a:lnTo>
                    <a:pt x="1167" y="17"/>
                  </a:lnTo>
                  <a:lnTo>
                    <a:pt x="1150" y="17"/>
                  </a:lnTo>
                  <a:lnTo>
                    <a:pt x="1150" y="0"/>
                  </a:lnTo>
                  <a:close/>
                  <a:moveTo>
                    <a:pt x="1184" y="0"/>
                  </a:moveTo>
                  <a:lnTo>
                    <a:pt x="1201" y="0"/>
                  </a:lnTo>
                  <a:lnTo>
                    <a:pt x="1201" y="17"/>
                  </a:lnTo>
                  <a:lnTo>
                    <a:pt x="1184" y="17"/>
                  </a:lnTo>
                  <a:lnTo>
                    <a:pt x="1184" y="0"/>
                  </a:lnTo>
                  <a:close/>
                  <a:moveTo>
                    <a:pt x="1218" y="0"/>
                  </a:moveTo>
                  <a:lnTo>
                    <a:pt x="1235" y="0"/>
                  </a:lnTo>
                  <a:lnTo>
                    <a:pt x="1235" y="17"/>
                  </a:lnTo>
                  <a:lnTo>
                    <a:pt x="1218" y="17"/>
                  </a:lnTo>
                  <a:lnTo>
                    <a:pt x="1218" y="0"/>
                  </a:lnTo>
                  <a:close/>
                  <a:moveTo>
                    <a:pt x="1252" y="0"/>
                  </a:moveTo>
                  <a:lnTo>
                    <a:pt x="1269" y="0"/>
                  </a:lnTo>
                  <a:lnTo>
                    <a:pt x="1269" y="17"/>
                  </a:lnTo>
                  <a:lnTo>
                    <a:pt x="1252" y="17"/>
                  </a:lnTo>
                  <a:lnTo>
                    <a:pt x="1252" y="0"/>
                  </a:lnTo>
                  <a:close/>
                  <a:moveTo>
                    <a:pt x="1286" y="0"/>
                  </a:moveTo>
                  <a:lnTo>
                    <a:pt x="1303" y="0"/>
                  </a:lnTo>
                  <a:lnTo>
                    <a:pt x="1303" y="17"/>
                  </a:lnTo>
                  <a:lnTo>
                    <a:pt x="1286" y="17"/>
                  </a:lnTo>
                  <a:lnTo>
                    <a:pt x="1286" y="0"/>
                  </a:lnTo>
                  <a:close/>
                  <a:moveTo>
                    <a:pt x="1320" y="0"/>
                  </a:moveTo>
                  <a:lnTo>
                    <a:pt x="1337" y="0"/>
                  </a:lnTo>
                  <a:lnTo>
                    <a:pt x="1337" y="17"/>
                  </a:lnTo>
                  <a:lnTo>
                    <a:pt x="1320" y="17"/>
                  </a:lnTo>
                  <a:lnTo>
                    <a:pt x="1320" y="0"/>
                  </a:lnTo>
                  <a:close/>
                  <a:moveTo>
                    <a:pt x="1353" y="0"/>
                  </a:moveTo>
                  <a:lnTo>
                    <a:pt x="1370" y="0"/>
                  </a:lnTo>
                  <a:lnTo>
                    <a:pt x="1370" y="17"/>
                  </a:lnTo>
                  <a:lnTo>
                    <a:pt x="1353" y="17"/>
                  </a:lnTo>
                  <a:lnTo>
                    <a:pt x="1353" y="0"/>
                  </a:lnTo>
                  <a:close/>
                  <a:moveTo>
                    <a:pt x="1387" y="0"/>
                  </a:moveTo>
                  <a:lnTo>
                    <a:pt x="1404" y="0"/>
                  </a:lnTo>
                  <a:lnTo>
                    <a:pt x="1404" y="17"/>
                  </a:lnTo>
                  <a:lnTo>
                    <a:pt x="1387" y="17"/>
                  </a:lnTo>
                  <a:lnTo>
                    <a:pt x="1387" y="0"/>
                  </a:lnTo>
                  <a:close/>
                  <a:moveTo>
                    <a:pt x="1421" y="0"/>
                  </a:moveTo>
                  <a:lnTo>
                    <a:pt x="1438" y="0"/>
                  </a:lnTo>
                  <a:lnTo>
                    <a:pt x="1438" y="17"/>
                  </a:lnTo>
                  <a:lnTo>
                    <a:pt x="1421" y="17"/>
                  </a:lnTo>
                  <a:lnTo>
                    <a:pt x="1421" y="0"/>
                  </a:lnTo>
                  <a:close/>
                  <a:moveTo>
                    <a:pt x="1455" y="0"/>
                  </a:moveTo>
                  <a:lnTo>
                    <a:pt x="1472" y="0"/>
                  </a:lnTo>
                  <a:lnTo>
                    <a:pt x="1472" y="17"/>
                  </a:lnTo>
                  <a:lnTo>
                    <a:pt x="1455" y="17"/>
                  </a:lnTo>
                  <a:lnTo>
                    <a:pt x="1455" y="0"/>
                  </a:lnTo>
                  <a:close/>
                  <a:moveTo>
                    <a:pt x="1489" y="0"/>
                  </a:moveTo>
                  <a:lnTo>
                    <a:pt x="1506" y="0"/>
                  </a:lnTo>
                  <a:lnTo>
                    <a:pt x="1506" y="17"/>
                  </a:lnTo>
                  <a:lnTo>
                    <a:pt x="1489" y="17"/>
                  </a:lnTo>
                  <a:lnTo>
                    <a:pt x="1489" y="0"/>
                  </a:lnTo>
                  <a:close/>
                  <a:moveTo>
                    <a:pt x="1523" y="0"/>
                  </a:moveTo>
                  <a:lnTo>
                    <a:pt x="1540" y="0"/>
                  </a:lnTo>
                  <a:lnTo>
                    <a:pt x="1540" y="17"/>
                  </a:lnTo>
                  <a:lnTo>
                    <a:pt x="1523" y="17"/>
                  </a:lnTo>
                  <a:lnTo>
                    <a:pt x="1523" y="0"/>
                  </a:lnTo>
                  <a:close/>
                  <a:moveTo>
                    <a:pt x="1557" y="0"/>
                  </a:moveTo>
                  <a:lnTo>
                    <a:pt x="1574" y="0"/>
                  </a:lnTo>
                  <a:lnTo>
                    <a:pt x="1574" y="17"/>
                  </a:lnTo>
                  <a:lnTo>
                    <a:pt x="1557" y="17"/>
                  </a:lnTo>
                  <a:lnTo>
                    <a:pt x="1557" y="0"/>
                  </a:lnTo>
                  <a:close/>
                  <a:moveTo>
                    <a:pt x="1590" y="0"/>
                  </a:moveTo>
                  <a:lnTo>
                    <a:pt x="1607" y="0"/>
                  </a:lnTo>
                  <a:lnTo>
                    <a:pt x="1607" y="17"/>
                  </a:lnTo>
                  <a:lnTo>
                    <a:pt x="1590" y="17"/>
                  </a:lnTo>
                  <a:lnTo>
                    <a:pt x="1590" y="0"/>
                  </a:lnTo>
                  <a:close/>
                  <a:moveTo>
                    <a:pt x="1624" y="0"/>
                  </a:moveTo>
                  <a:lnTo>
                    <a:pt x="1641" y="0"/>
                  </a:lnTo>
                  <a:lnTo>
                    <a:pt x="1641" y="17"/>
                  </a:lnTo>
                  <a:lnTo>
                    <a:pt x="1624" y="17"/>
                  </a:lnTo>
                  <a:lnTo>
                    <a:pt x="1624" y="0"/>
                  </a:lnTo>
                  <a:close/>
                  <a:moveTo>
                    <a:pt x="1658" y="0"/>
                  </a:moveTo>
                  <a:lnTo>
                    <a:pt x="1675" y="0"/>
                  </a:lnTo>
                  <a:lnTo>
                    <a:pt x="1675" y="17"/>
                  </a:lnTo>
                  <a:lnTo>
                    <a:pt x="1658" y="17"/>
                  </a:lnTo>
                  <a:lnTo>
                    <a:pt x="1658" y="0"/>
                  </a:lnTo>
                  <a:close/>
                  <a:moveTo>
                    <a:pt x="1692" y="0"/>
                  </a:moveTo>
                  <a:lnTo>
                    <a:pt x="1709" y="0"/>
                  </a:lnTo>
                  <a:lnTo>
                    <a:pt x="1709" y="17"/>
                  </a:lnTo>
                  <a:lnTo>
                    <a:pt x="1692" y="17"/>
                  </a:lnTo>
                  <a:lnTo>
                    <a:pt x="1692" y="0"/>
                  </a:lnTo>
                  <a:close/>
                  <a:moveTo>
                    <a:pt x="1726" y="0"/>
                  </a:moveTo>
                  <a:lnTo>
                    <a:pt x="1743" y="0"/>
                  </a:lnTo>
                  <a:lnTo>
                    <a:pt x="1743" y="17"/>
                  </a:lnTo>
                  <a:lnTo>
                    <a:pt x="1726" y="17"/>
                  </a:lnTo>
                  <a:lnTo>
                    <a:pt x="1726" y="0"/>
                  </a:lnTo>
                  <a:close/>
                  <a:moveTo>
                    <a:pt x="1760" y="0"/>
                  </a:moveTo>
                  <a:lnTo>
                    <a:pt x="1777" y="0"/>
                  </a:lnTo>
                  <a:lnTo>
                    <a:pt x="1777" y="17"/>
                  </a:lnTo>
                  <a:lnTo>
                    <a:pt x="1760" y="17"/>
                  </a:lnTo>
                  <a:lnTo>
                    <a:pt x="1760" y="0"/>
                  </a:lnTo>
                  <a:close/>
                  <a:moveTo>
                    <a:pt x="1794" y="0"/>
                  </a:moveTo>
                  <a:lnTo>
                    <a:pt x="1810" y="0"/>
                  </a:lnTo>
                  <a:lnTo>
                    <a:pt x="1810" y="17"/>
                  </a:lnTo>
                  <a:lnTo>
                    <a:pt x="1794" y="17"/>
                  </a:lnTo>
                  <a:lnTo>
                    <a:pt x="1794" y="0"/>
                  </a:lnTo>
                  <a:close/>
                  <a:moveTo>
                    <a:pt x="1827" y="0"/>
                  </a:moveTo>
                  <a:lnTo>
                    <a:pt x="1844" y="0"/>
                  </a:lnTo>
                  <a:lnTo>
                    <a:pt x="1844" y="17"/>
                  </a:lnTo>
                  <a:lnTo>
                    <a:pt x="1827" y="17"/>
                  </a:lnTo>
                  <a:lnTo>
                    <a:pt x="1827" y="0"/>
                  </a:lnTo>
                  <a:close/>
                  <a:moveTo>
                    <a:pt x="1861" y="0"/>
                  </a:moveTo>
                  <a:lnTo>
                    <a:pt x="1878" y="0"/>
                  </a:lnTo>
                  <a:lnTo>
                    <a:pt x="1878" y="17"/>
                  </a:lnTo>
                  <a:lnTo>
                    <a:pt x="1861" y="17"/>
                  </a:lnTo>
                  <a:lnTo>
                    <a:pt x="1861" y="0"/>
                  </a:lnTo>
                  <a:close/>
                  <a:moveTo>
                    <a:pt x="1895" y="0"/>
                  </a:moveTo>
                  <a:lnTo>
                    <a:pt x="1912" y="0"/>
                  </a:lnTo>
                  <a:lnTo>
                    <a:pt x="1912" y="17"/>
                  </a:lnTo>
                  <a:lnTo>
                    <a:pt x="1895" y="17"/>
                  </a:lnTo>
                  <a:lnTo>
                    <a:pt x="1895" y="0"/>
                  </a:lnTo>
                  <a:close/>
                  <a:moveTo>
                    <a:pt x="1929" y="0"/>
                  </a:moveTo>
                  <a:lnTo>
                    <a:pt x="1946" y="0"/>
                  </a:lnTo>
                  <a:lnTo>
                    <a:pt x="1946" y="17"/>
                  </a:lnTo>
                  <a:lnTo>
                    <a:pt x="1929" y="17"/>
                  </a:lnTo>
                  <a:lnTo>
                    <a:pt x="1929" y="0"/>
                  </a:lnTo>
                  <a:close/>
                  <a:moveTo>
                    <a:pt x="1963" y="0"/>
                  </a:moveTo>
                  <a:lnTo>
                    <a:pt x="1980" y="0"/>
                  </a:lnTo>
                  <a:lnTo>
                    <a:pt x="1980" y="17"/>
                  </a:lnTo>
                  <a:lnTo>
                    <a:pt x="1963" y="17"/>
                  </a:lnTo>
                  <a:lnTo>
                    <a:pt x="1963" y="0"/>
                  </a:lnTo>
                  <a:close/>
                  <a:moveTo>
                    <a:pt x="1997" y="0"/>
                  </a:moveTo>
                  <a:lnTo>
                    <a:pt x="2014" y="0"/>
                  </a:lnTo>
                  <a:lnTo>
                    <a:pt x="2014" y="17"/>
                  </a:lnTo>
                  <a:lnTo>
                    <a:pt x="1997" y="17"/>
                  </a:lnTo>
                  <a:lnTo>
                    <a:pt x="1997" y="0"/>
                  </a:lnTo>
                  <a:close/>
                  <a:moveTo>
                    <a:pt x="2031" y="0"/>
                  </a:moveTo>
                  <a:lnTo>
                    <a:pt x="2047" y="0"/>
                  </a:lnTo>
                  <a:lnTo>
                    <a:pt x="2047" y="17"/>
                  </a:lnTo>
                  <a:lnTo>
                    <a:pt x="2031" y="17"/>
                  </a:lnTo>
                  <a:lnTo>
                    <a:pt x="2031" y="0"/>
                  </a:lnTo>
                  <a:close/>
                  <a:moveTo>
                    <a:pt x="2064" y="0"/>
                  </a:moveTo>
                  <a:lnTo>
                    <a:pt x="2081" y="0"/>
                  </a:lnTo>
                  <a:lnTo>
                    <a:pt x="2081" y="17"/>
                  </a:lnTo>
                  <a:lnTo>
                    <a:pt x="2064" y="17"/>
                  </a:lnTo>
                  <a:lnTo>
                    <a:pt x="2064" y="0"/>
                  </a:lnTo>
                  <a:close/>
                  <a:moveTo>
                    <a:pt x="2098" y="0"/>
                  </a:moveTo>
                  <a:lnTo>
                    <a:pt x="2115" y="0"/>
                  </a:lnTo>
                  <a:lnTo>
                    <a:pt x="2115" y="17"/>
                  </a:lnTo>
                  <a:lnTo>
                    <a:pt x="2098" y="17"/>
                  </a:lnTo>
                  <a:lnTo>
                    <a:pt x="2098" y="0"/>
                  </a:lnTo>
                  <a:close/>
                  <a:moveTo>
                    <a:pt x="2132" y="0"/>
                  </a:moveTo>
                  <a:lnTo>
                    <a:pt x="2149" y="0"/>
                  </a:lnTo>
                  <a:lnTo>
                    <a:pt x="2149" y="17"/>
                  </a:lnTo>
                  <a:lnTo>
                    <a:pt x="2132" y="17"/>
                  </a:lnTo>
                  <a:lnTo>
                    <a:pt x="2132" y="0"/>
                  </a:lnTo>
                  <a:close/>
                  <a:moveTo>
                    <a:pt x="2166" y="0"/>
                  </a:moveTo>
                  <a:lnTo>
                    <a:pt x="2183" y="0"/>
                  </a:lnTo>
                  <a:lnTo>
                    <a:pt x="2183" y="17"/>
                  </a:lnTo>
                  <a:lnTo>
                    <a:pt x="2166" y="17"/>
                  </a:lnTo>
                  <a:lnTo>
                    <a:pt x="2166" y="0"/>
                  </a:lnTo>
                  <a:close/>
                  <a:moveTo>
                    <a:pt x="2200" y="0"/>
                  </a:moveTo>
                  <a:lnTo>
                    <a:pt x="2217" y="0"/>
                  </a:lnTo>
                  <a:lnTo>
                    <a:pt x="2217" y="17"/>
                  </a:lnTo>
                  <a:lnTo>
                    <a:pt x="2200" y="17"/>
                  </a:lnTo>
                  <a:lnTo>
                    <a:pt x="2200" y="0"/>
                  </a:lnTo>
                  <a:close/>
                  <a:moveTo>
                    <a:pt x="2234" y="0"/>
                  </a:moveTo>
                  <a:lnTo>
                    <a:pt x="2251" y="0"/>
                  </a:lnTo>
                  <a:lnTo>
                    <a:pt x="2251" y="17"/>
                  </a:lnTo>
                  <a:lnTo>
                    <a:pt x="2234" y="17"/>
                  </a:lnTo>
                  <a:lnTo>
                    <a:pt x="2234" y="0"/>
                  </a:lnTo>
                  <a:close/>
                  <a:moveTo>
                    <a:pt x="2268" y="0"/>
                  </a:moveTo>
                  <a:lnTo>
                    <a:pt x="2284" y="0"/>
                  </a:lnTo>
                  <a:lnTo>
                    <a:pt x="2284" y="17"/>
                  </a:lnTo>
                  <a:lnTo>
                    <a:pt x="2268" y="17"/>
                  </a:lnTo>
                  <a:lnTo>
                    <a:pt x="2268" y="0"/>
                  </a:lnTo>
                  <a:close/>
                  <a:moveTo>
                    <a:pt x="2301" y="0"/>
                  </a:moveTo>
                  <a:lnTo>
                    <a:pt x="2318" y="0"/>
                  </a:lnTo>
                  <a:lnTo>
                    <a:pt x="2318" y="17"/>
                  </a:lnTo>
                  <a:lnTo>
                    <a:pt x="2301" y="17"/>
                  </a:lnTo>
                  <a:lnTo>
                    <a:pt x="2301" y="0"/>
                  </a:lnTo>
                  <a:close/>
                  <a:moveTo>
                    <a:pt x="2335" y="0"/>
                  </a:moveTo>
                  <a:lnTo>
                    <a:pt x="2352" y="0"/>
                  </a:lnTo>
                  <a:lnTo>
                    <a:pt x="2352" y="17"/>
                  </a:lnTo>
                  <a:lnTo>
                    <a:pt x="2335" y="17"/>
                  </a:lnTo>
                  <a:lnTo>
                    <a:pt x="2335" y="0"/>
                  </a:lnTo>
                  <a:close/>
                  <a:moveTo>
                    <a:pt x="2369" y="0"/>
                  </a:moveTo>
                  <a:lnTo>
                    <a:pt x="2386" y="0"/>
                  </a:lnTo>
                  <a:lnTo>
                    <a:pt x="2386" y="17"/>
                  </a:lnTo>
                  <a:lnTo>
                    <a:pt x="2369" y="17"/>
                  </a:lnTo>
                  <a:lnTo>
                    <a:pt x="2369" y="0"/>
                  </a:lnTo>
                  <a:close/>
                  <a:moveTo>
                    <a:pt x="2403" y="0"/>
                  </a:moveTo>
                  <a:lnTo>
                    <a:pt x="2420" y="0"/>
                  </a:lnTo>
                  <a:lnTo>
                    <a:pt x="2420" y="17"/>
                  </a:lnTo>
                  <a:lnTo>
                    <a:pt x="2403" y="17"/>
                  </a:lnTo>
                  <a:lnTo>
                    <a:pt x="2403" y="0"/>
                  </a:lnTo>
                  <a:close/>
                  <a:moveTo>
                    <a:pt x="2437" y="0"/>
                  </a:moveTo>
                  <a:lnTo>
                    <a:pt x="2452" y="0"/>
                  </a:lnTo>
                  <a:lnTo>
                    <a:pt x="2455" y="0"/>
                  </a:lnTo>
                  <a:lnTo>
                    <a:pt x="2453" y="17"/>
                  </a:lnTo>
                  <a:lnTo>
                    <a:pt x="2451" y="17"/>
                  </a:lnTo>
                  <a:lnTo>
                    <a:pt x="2452" y="17"/>
                  </a:lnTo>
                  <a:lnTo>
                    <a:pt x="2437" y="17"/>
                  </a:lnTo>
                  <a:lnTo>
                    <a:pt x="2437" y="0"/>
                  </a:lnTo>
                  <a:close/>
                  <a:moveTo>
                    <a:pt x="2475" y="13"/>
                  </a:moveTo>
                  <a:lnTo>
                    <a:pt x="2477" y="16"/>
                  </a:lnTo>
                  <a:lnTo>
                    <a:pt x="2478" y="21"/>
                  </a:lnTo>
                  <a:lnTo>
                    <a:pt x="2479" y="26"/>
                  </a:lnTo>
                  <a:lnTo>
                    <a:pt x="2479" y="34"/>
                  </a:lnTo>
                  <a:lnTo>
                    <a:pt x="2462" y="34"/>
                  </a:lnTo>
                  <a:lnTo>
                    <a:pt x="2462" y="27"/>
                  </a:lnTo>
                  <a:lnTo>
                    <a:pt x="2462" y="27"/>
                  </a:lnTo>
                  <a:lnTo>
                    <a:pt x="2462" y="24"/>
                  </a:lnTo>
                  <a:lnTo>
                    <a:pt x="2462" y="25"/>
                  </a:lnTo>
                  <a:lnTo>
                    <a:pt x="2461" y="22"/>
                  </a:lnTo>
                  <a:lnTo>
                    <a:pt x="2461" y="24"/>
                  </a:lnTo>
                  <a:lnTo>
                    <a:pt x="2460" y="21"/>
                  </a:lnTo>
                  <a:lnTo>
                    <a:pt x="2475" y="13"/>
                  </a:lnTo>
                  <a:close/>
                  <a:moveTo>
                    <a:pt x="2479" y="50"/>
                  </a:moveTo>
                  <a:lnTo>
                    <a:pt x="2479" y="67"/>
                  </a:lnTo>
                  <a:lnTo>
                    <a:pt x="2462" y="67"/>
                  </a:lnTo>
                  <a:lnTo>
                    <a:pt x="2462" y="50"/>
                  </a:lnTo>
                  <a:lnTo>
                    <a:pt x="2479" y="50"/>
                  </a:lnTo>
                  <a:close/>
                  <a:moveTo>
                    <a:pt x="2479" y="84"/>
                  </a:moveTo>
                  <a:lnTo>
                    <a:pt x="2479" y="101"/>
                  </a:lnTo>
                  <a:lnTo>
                    <a:pt x="2462" y="101"/>
                  </a:lnTo>
                  <a:lnTo>
                    <a:pt x="2462" y="84"/>
                  </a:lnTo>
                  <a:lnTo>
                    <a:pt x="2479" y="84"/>
                  </a:lnTo>
                  <a:close/>
                  <a:moveTo>
                    <a:pt x="2479" y="118"/>
                  </a:moveTo>
                  <a:lnTo>
                    <a:pt x="2479" y="135"/>
                  </a:lnTo>
                  <a:lnTo>
                    <a:pt x="2462" y="135"/>
                  </a:lnTo>
                  <a:lnTo>
                    <a:pt x="2462" y="118"/>
                  </a:lnTo>
                  <a:lnTo>
                    <a:pt x="2479" y="118"/>
                  </a:lnTo>
                  <a:close/>
                  <a:moveTo>
                    <a:pt x="2479" y="152"/>
                  </a:moveTo>
                  <a:lnTo>
                    <a:pt x="2479" y="169"/>
                  </a:lnTo>
                  <a:lnTo>
                    <a:pt x="2462" y="169"/>
                  </a:lnTo>
                  <a:lnTo>
                    <a:pt x="2462" y="152"/>
                  </a:lnTo>
                  <a:lnTo>
                    <a:pt x="2479" y="152"/>
                  </a:lnTo>
                  <a:close/>
                  <a:moveTo>
                    <a:pt x="2479" y="186"/>
                  </a:moveTo>
                  <a:lnTo>
                    <a:pt x="2479" y="203"/>
                  </a:lnTo>
                  <a:lnTo>
                    <a:pt x="2462" y="203"/>
                  </a:lnTo>
                  <a:lnTo>
                    <a:pt x="2462" y="186"/>
                  </a:lnTo>
                  <a:lnTo>
                    <a:pt x="2479" y="186"/>
                  </a:lnTo>
                  <a:close/>
                  <a:moveTo>
                    <a:pt x="2479" y="220"/>
                  </a:moveTo>
                  <a:lnTo>
                    <a:pt x="2479" y="237"/>
                  </a:lnTo>
                  <a:lnTo>
                    <a:pt x="2462" y="237"/>
                  </a:lnTo>
                  <a:lnTo>
                    <a:pt x="2462" y="220"/>
                  </a:lnTo>
                  <a:lnTo>
                    <a:pt x="2479" y="220"/>
                  </a:lnTo>
                  <a:close/>
                  <a:moveTo>
                    <a:pt x="2479" y="254"/>
                  </a:moveTo>
                  <a:lnTo>
                    <a:pt x="2479" y="270"/>
                  </a:lnTo>
                  <a:lnTo>
                    <a:pt x="2462" y="270"/>
                  </a:lnTo>
                  <a:lnTo>
                    <a:pt x="2462" y="254"/>
                  </a:lnTo>
                  <a:lnTo>
                    <a:pt x="2479" y="254"/>
                  </a:lnTo>
                  <a:close/>
                  <a:moveTo>
                    <a:pt x="2479" y="287"/>
                  </a:moveTo>
                  <a:lnTo>
                    <a:pt x="2479" y="304"/>
                  </a:lnTo>
                  <a:lnTo>
                    <a:pt x="2462" y="304"/>
                  </a:lnTo>
                  <a:lnTo>
                    <a:pt x="2462" y="287"/>
                  </a:lnTo>
                  <a:lnTo>
                    <a:pt x="2479" y="287"/>
                  </a:lnTo>
                  <a:close/>
                  <a:moveTo>
                    <a:pt x="2479" y="321"/>
                  </a:moveTo>
                  <a:lnTo>
                    <a:pt x="2479" y="338"/>
                  </a:lnTo>
                  <a:lnTo>
                    <a:pt x="2462" y="338"/>
                  </a:lnTo>
                  <a:lnTo>
                    <a:pt x="2462" y="321"/>
                  </a:lnTo>
                  <a:lnTo>
                    <a:pt x="2479" y="321"/>
                  </a:lnTo>
                  <a:close/>
                  <a:moveTo>
                    <a:pt x="2479" y="355"/>
                  </a:moveTo>
                  <a:lnTo>
                    <a:pt x="2479" y="372"/>
                  </a:lnTo>
                  <a:lnTo>
                    <a:pt x="2462" y="372"/>
                  </a:lnTo>
                  <a:lnTo>
                    <a:pt x="2462" y="355"/>
                  </a:lnTo>
                  <a:lnTo>
                    <a:pt x="2479" y="355"/>
                  </a:lnTo>
                  <a:close/>
                  <a:moveTo>
                    <a:pt x="2479" y="389"/>
                  </a:moveTo>
                  <a:lnTo>
                    <a:pt x="2479" y="406"/>
                  </a:lnTo>
                  <a:lnTo>
                    <a:pt x="2462" y="406"/>
                  </a:lnTo>
                  <a:lnTo>
                    <a:pt x="2462" y="389"/>
                  </a:lnTo>
                  <a:lnTo>
                    <a:pt x="2479" y="389"/>
                  </a:lnTo>
                  <a:close/>
                  <a:moveTo>
                    <a:pt x="2479" y="423"/>
                  </a:moveTo>
                  <a:lnTo>
                    <a:pt x="2479" y="440"/>
                  </a:lnTo>
                  <a:lnTo>
                    <a:pt x="2462" y="440"/>
                  </a:lnTo>
                  <a:lnTo>
                    <a:pt x="2462" y="423"/>
                  </a:lnTo>
                  <a:lnTo>
                    <a:pt x="2479" y="423"/>
                  </a:lnTo>
                  <a:close/>
                  <a:moveTo>
                    <a:pt x="2479" y="457"/>
                  </a:moveTo>
                  <a:lnTo>
                    <a:pt x="2479" y="474"/>
                  </a:lnTo>
                  <a:lnTo>
                    <a:pt x="2462" y="474"/>
                  </a:lnTo>
                  <a:lnTo>
                    <a:pt x="2462" y="457"/>
                  </a:lnTo>
                  <a:lnTo>
                    <a:pt x="2479" y="457"/>
                  </a:lnTo>
                  <a:close/>
                  <a:moveTo>
                    <a:pt x="2479" y="491"/>
                  </a:moveTo>
                  <a:lnTo>
                    <a:pt x="2479" y="507"/>
                  </a:lnTo>
                  <a:lnTo>
                    <a:pt x="2462" y="507"/>
                  </a:lnTo>
                  <a:lnTo>
                    <a:pt x="2462" y="491"/>
                  </a:lnTo>
                  <a:lnTo>
                    <a:pt x="2479" y="491"/>
                  </a:lnTo>
                  <a:close/>
                  <a:moveTo>
                    <a:pt x="2479" y="524"/>
                  </a:moveTo>
                  <a:lnTo>
                    <a:pt x="2479" y="541"/>
                  </a:lnTo>
                  <a:lnTo>
                    <a:pt x="2462" y="541"/>
                  </a:lnTo>
                  <a:lnTo>
                    <a:pt x="2462" y="524"/>
                  </a:lnTo>
                  <a:lnTo>
                    <a:pt x="2479" y="524"/>
                  </a:lnTo>
                  <a:close/>
                  <a:moveTo>
                    <a:pt x="2479" y="558"/>
                  </a:moveTo>
                  <a:lnTo>
                    <a:pt x="2479" y="567"/>
                  </a:lnTo>
                  <a:lnTo>
                    <a:pt x="2478" y="572"/>
                  </a:lnTo>
                  <a:lnTo>
                    <a:pt x="2477" y="577"/>
                  </a:lnTo>
                  <a:lnTo>
                    <a:pt x="2476" y="579"/>
                  </a:lnTo>
                  <a:lnTo>
                    <a:pt x="2461" y="571"/>
                  </a:lnTo>
                  <a:lnTo>
                    <a:pt x="2461" y="570"/>
                  </a:lnTo>
                  <a:lnTo>
                    <a:pt x="2461" y="571"/>
                  </a:lnTo>
                  <a:lnTo>
                    <a:pt x="2462" y="568"/>
                  </a:lnTo>
                  <a:lnTo>
                    <a:pt x="2462" y="570"/>
                  </a:lnTo>
                  <a:lnTo>
                    <a:pt x="2462" y="566"/>
                  </a:lnTo>
                  <a:lnTo>
                    <a:pt x="2462" y="567"/>
                  </a:lnTo>
                  <a:lnTo>
                    <a:pt x="2462" y="558"/>
                  </a:lnTo>
                  <a:lnTo>
                    <a:pt x="2479" y="558"/>
                  </a:lnTo>
                  <a:close/>
                  <a:moveTo>
                    <a:pt x="2456" y="593"/>
                  </a:moveTo>
                  <a:lnTo>
                    <a:pt x="2452" y="593"/>
                  </a:lnTo>
                  <a:lnTo>
                    <a:pt x="2438" y="593"/>
                  </a:lnTo>
                  <a:lnTo>
                    <a:pt x="2438" y="577"/>
                  </a:lnTo>
                  <a:lnTo>
                    <a:pt x="2452" y="577"/>
                  </a:lnTo>
                  <a:lnTo>
                    <a:pt x="2451" y="577"/>
                  </a:lnTo>
                  <a:lnTo>
                    <a:pt x="2455" y="576"/>
                  </a:lnTo>
                  <a:lnTo>
                    <a:pt x="2456" y="593"/>
                  </a:lnTo>
                  <a:close/>
                  <a:moveTo>
                    <a:pt x="2422" y="593"/>
                  </a:moveTo>
                  <a:lnTo>
                    <a:pt x="2405" y="593"/>
                  </a:lnTo>
                  <a:lnTo>
                    <a:pt x="2405" y="577"/>
                  </a:lnTo>
                  <a:lnTo>
                    <a:pt x="2422" y="577"/>
                  </a:lnTo>
                  <a:lnTo>
                    <a:pt x="2422" y="593"/>
                  </a:lnTo>
                  <a:close/>
                  <a:moveTo>
                    <a:pt x="2388" y="593"/>
                  </a:moveTo>
                  <a:lnTo>
                    <a:pt x="2371" y="593"/>
                  </a:lnTo>
                  <a:lnTo>
                    <a:pt x="2371" y="577"/>
                  </a:lnTo>
                  <a:lnTo>
                    <a:pt x="2388" y="577"/>
                  </a:lnTo>
                  <a:lnTo>
                    <a:pt x="2388" y="593"/>
                  </a:lnTo>
                  <a:close/>
                  <a:moveTo>
                    <a:pt x="2354" y="593"/>
                  </a:moveTo>
                  <a:lnTo>
                    <a:pt x="2337" y="593"/>
                  </a:lnTo>
                  <a:lnTo>
                    <a:pt x="2337" y="577"/>
                  </a:lnTo>
                  <a:lnTo>
                    <a:pt x="2354" y="577"/>
                  </a:lnTo>
                  <a:lnTo>
                    <a:pt x="2354" y="593"/>
                  </a:lnTo>
                  <a:close/>
                  <a:moveTo>
                    <a:pt x="2320" y="593"/>
                  </a:moveTo>
                  <a:lnTo>
                    <a:pt x="2303" y="593"/>
                  </a:lnTo>
                  <a:lnTo>
                    <a:pt x="2303" y="577"/>
                  </a:lnTo>
                  <a:lnTo>
                    <a:pt x="2320" y="577"/>
                  </a:lnTo>
                  <a:lnTo>
                    <a:pt x="2320" y="593"/>
                  </a:lnTo>
                  <a:close/>
                  <a:moveTo>
                    <a:pt x="2286" y="593"/>
                  </a:moveTo>
                  <a:lnTo>
                    <a:pt x="2269" y="593"/>
                  </a:lnTo>
                  <a:lnTo>
                    <a:pt x="2269" y="577"/>
                  </a:lnTo>
                  <a:lnTo>
                    <a:pt x="2286" y="577"/>
                  </a:lnTo>
                  <a:lnTo>
                    <a:pt x="2286" y="593"/>
                  </a:lnTo>
                  <a:close/>
                  <a:moveTo>
                    <a:pt x="2252" y="593"/>
                  </a:moveTo>
                  <a:lnTo>
                    <a:pt x="2235" y="593"/>
                  </a:lnTo>
                  <a:lnTo>
                    <a:pt x="2235" y="577"/>
                  </a:lnTo>
                  <a:lnTo>
                    <a:pt x="2252" y="577"/>
                  </a:lnTo>
                  <a:lnTo>
                    <a:pt x="2252" y="593"/>
                  </a:lnTo>
                  <a:close/>
                  <a:moveTo>
                    <a:pt x="2218" y="593"/>
                  </a:moveTo>
                  <a:lnTo>
                    <a:pt x="2202" y="593"/>
                  </a:lnTo>
                  <a:lnTo>
                    <a:pt x="2202" y="577"/>
                  </a:lnTo>
                  <a:lnTo>
                    <a:pt x="2218" y="577"/>
                  </a:lnTo>
                  <a:lnTo>
                    <a:pt x="2218" y="593"/>
                  </a:lnTo>
                  <a:close/>
                  <a:moveTo>
                    <a:pt x="2185" y="593"/>
                  </a:moveTo>
                  <a:lnTo>
                    <a:pt x="2168" y="593"/>
                  </a:lnTo>
                  <a:lnTo>
                    <a:pt x="2168" y="577"/>
                  </a:lnTo>
                  <a:lnTo>
                    <a:pt x="2185" y="577"/>
                  </a:lnTo>
                  <a:lnTo>
                    <a:pt x="2185" y="593"/>
                  </a:lnTo>
                  <a:close/>
                  <a:moveTo>
                    <a:pt x="2151" y="593"/>
                  </a:moveTo>
                  <a:lnTo>
                    <a:pt x="2134" y="593"/>
                  </a:lnTo>
                  <a:lnTo>
                    <a:pt x="2134" y="577"/>
                  </a:lnTo>
                  <a:lnTo>
                    <a:pt x="2151" y="577"/>
                  </a:lnTo>
                  <a:lnTo>
                    <a:pt x="2151" y="593"/>
                  </a:lnTo>
                  <a:close/>
                  <a:moveTo>
                    <a:pt x="2117" y="593"/>
                  </a:moveTo>
                  <a:lnTo>
                    <a:pt x="2100" y="593"/>
                  </a:lnTo>
                  <a:lnTo>
                    <a:pt x="2100" y="577"/>
                  </a:lnTo>
                  <a:lnTo>
                    <a:pt x="2117" y="577"/>
                  </a:lnTo>
                  <a:lnTo>
                    <a:pt x="2117" y="593"/>
                  </a:lnTo>
                  <a:close/>
                  <a:moveTo>
                    <a:pt x="2083" y="593"/>
                  </a:moveTo>
                  <a:lnTo>
                    <a:pt x="2066" y="593"/>
                  </a:lnTo>
                  <a:lnTo>
                    <a:pt x="2066" y="577"/>
                  </a:lnTo>
                  <a:lnTo>
                    <a:pt x="2083" y="577"/>
                  </a:lnTo>
                  <a:lnTo>
                    <a:pt x="2083" y="593"/>
                  </a:lnTo>
                  <a:close/>
                  <a:moveTo>
                    <a:pt x="2049" y="593"/>
                  </a:moveTo>
                  <a:lnTo>
                    <a:pt x="2032" y="593"/>
                  </a:lnTo>
                  <a:lnTo>
                    <a:pt x="2032" y="577"/>
                  </a:lnTo>
                  <a:lnTo>
                    <a:pt x="2049" y="577"/>
                  </a:lnTo>
                  <a:lnTo>
                    <a:pt x="2049" y="593"/>
                  </a:lnTo>
                  <a:close/>
                  <a:moveTo>
                    <a:pt x="2015" y="593"/>
                  </a:moveTo>
                  <a:lnTo>
                    <a:pt x="1998" y="593"/>
                  </a:lnTo>
                  <a:lnTo>
                    <a:pt x="1998" y="577"/>
                  </a:lnTo>
                  <a:lnTo>
                    <a:pt x="2015" y="577"/>
                  </a:lnTo>
                  <a:lnTo>
                    <a:pt x="2015" y="593"/>
                  </a:lnTo>
                  <a:close/>
                  <a:moveTo>
                    <a:pt x="1981" y="593"/>
                  </a:moveTo>
                  <a:lnTo>
                    <a:pt x="1965" y="593"/>
                  </a:lnTo>
                  <a:lnTo>
                    <a:pt x="1965" y="577"/>
                  </a:lnTo>
                  <a:lnTo>
                    <a:pt x="1981" y="577"/>
                  </a:lnTo>
                  <a:lnTo>
                    <a:pt x="1981" y="593"/>
                  </a:lnTo>
                  <a:close/>
                  <a:moveTo>
                    <a:pt x="1948" y="593"/>
                  </a:moveTo>
                  <a:lnTo>
                    <a:pt x="1931" y="593"/>
                  </a:lnTo>
                  <a:lnTo>
                    <a:pt x="1931" y="577"/>
                  </a:lnTo>
                  <a:lnTo>
                    <a:pt x="1948" y="577"/>
                  </a:lnTo>
                  <a:lnTo>
                    <a:pt x="1948" y="593"/>
                  </a:lnTo>
                  <a:close/>
                  <a:moveTo>
                    <a:pt x="1914" y="593"/>
                  </a:moveTo>
                  <a:lnTo>
                    <a:pt x="1897" y="593"/>
                  </a:lnTo>
                  <a:lnTo>
                    <a:pt x="1897" y="577"/>
                  </a:lnTo>
                  <a:lnTo>
                    <a:pt x="1914" y="577"/>
                  </a:lnTo>
                  <a:lnTo>
                    <a:pt x="1914" y="593"/>
                  </a:lnTo>
                  <a:close/>
                  <a:moveTo>
                    <a:pt x="1880" y="593"/>
                  </a:moveTo>
                  <a:lnTo>
                    <a:pt x="1863" y="593"/>
                  </a:lnTo>
                  <a:lnTo>
                    <a:pt x="1863" y="577"/>
                  </a:lnTo>
                  <a:lnTo>
                    <a:pt x="1880" y="577"/>
                  </a:lnTo>
                  <a:lnTo>
                    <a:pt x="1880" y="593"/>
                  </a:lnTo>
                  <a:close/>
                  <a:moveTo>
                    <a:pt x="1846" y="593"/>
                  </a:moveTo>
                  <a:lnTo>
                    <a:pt x="1829" y="593"/>
                  </a:lnTo>
                  <a:lnTo>
                    <a:pt x="1829" y="577"/>
                  </a:lnTo>
                  <a:lnTo>
                    <a:pt x="1846" y="577"/>
                  </a:lnTo>
                  <a:lnTo>
                    <a:pt x="1846" y="593"/>
                  </a:lnTo>
                  <a:close/>
                  <a:moveTo>
                    <a:pt x="1812" y="593"/>
                  </a:moveTo>
                  <a:lnTo>
                    <a:pt x="1795" y="593"/>
                  </a:lnTo>
                  <a:lnTo>
                    <a:pt x="1795" y="577"/>
                  </a:lnTo>
                  <a:lnTo>
                    <a:pt x="1812" y="577"/>
                  </a:lnTo>
                  <a:lnTo>
                    <a:pt x="1812" y="593"/>
                  </a:lnTo>
                  <a:close/>
                  <a:moveTo>
                    <a:pt x="1778" y="593"/>
                  </a:moveTo>
                  <a:lnTo>
                    <a:pt x="1761" y="593"/>
                  </a:lnTo>
                  <a:lnTo>
                    <a:pt x="1761" y="577"/>
                  </a:lnTo>
                  <a:lnTo>
                    <a:pt x="1778" y="577"/>
                  </a:lnTo>
                  <a:lnTo>
                    <a:pt x="1778" y="593"/>
                  </a:lnTo>
                  <a:close/>
                  <a:moveTo>
                    <a:pt x="1744" y="593"/>
                  </a:moveTo>
                  <a:lnTo>
                    <a:pt x="1728" y="593"/>
                  </a:lnTo>
                  <a:lnTo>
                    <a:pt x="1728" y="577"/>
                  </a:lnTo>
                  <a:lnTo>
                    <a:pt x="1744" y="577"/>
                  </a:lnTo>
                  <a:lnTo>
                    <a:pt x="1744" y="593"/>
                  </a:lnTo>
                  <a:close/>
                  <a:moveTo>
                    <a:pt x="1711" y="593"/>
                  </a:moveTo>
                  <a:lnTo>
                    <a:pt x="1694" y="593"/>
                  </a:lnTo>
                  <a:lnTo>
                    <a:pt x="1694" y="577"/>
                  </a:lnTo>
                  <a:lnTo>
                    <a:pt x="1711" y="577"/>
                  </a:lnTo>
                  <a:lnTo>
                    <a:pt x="1711" y="593"/>
                  </a:lnTo>
                  <a:close/>
                  <a:moveTo>
                    <a:pt x="1677" y="593"/>
                  </a:moveTo>
                  <a:lnTo>
                    <a:pt x="1660" y="593"/>
                  </a:lnTo>
                  <a:lnTo>
                    <a:pt x="1660" y="577"/>
                  </a:lnTo>
                  <a:lnTo>
                    <a:pt x="1677" y="577"/>
                  </a:lnTo>
                  <a:lnTo>
                    <a:pt x="1677" y="593"/>
                  </a:lnTo>
                  <a:close/>
                  <a:moveTo>
                    <a:pt x="1643" y="593"/>
                  </a:moveTo>
                  <a:lnTo>
                    <a:pt x="1626" y="593"/>
                  </a:lnTo>
                  <a:lnTo>
                    <a:pt x="1626" y="577"/>
                  </a:lnTo>
                  <a:lnTo>
                    <a:pt x="1643" y="577"/>
                  </a:lnTo>
                  <a:lnTo>
                    <a:pt x="1643" y="593"/>
                  </a:lnTo>
                  <a:close/>
                  <a:moveTo>
                    <a:pt x="1609" y="593"/>
                  </a:moveTo>
                  <a:lnTo>
                    <a:pt x="1592" y="593"/>
                  </a:lnTo>
                  <a:lnTo>
                    <a:pt x="1592" y="577"/>
                  </a:lnTo>
                  <a:lnTo>
                    <a:pt x="1609" y="577"/>
                  </a:lnTo>
                  <a:lnTo>
                    <a:pt x="1609" y="593"/>
                  </a:lnTo>
                  <a:close/>
                  <a:moveTo>
                    <a:pt x="1575" y="593"/>
                  </a:moveTo>
                  <a:lnTo>
                    <a:pt x="1558" y="593"/>
                  </a:lnTo>
                  <a:lnTo>
                    <a:pt x="1558" y="577"/>
                  </a:lnTo>
                  <a:lnTo>
                    <a:pt x="1575" y="577"/>
                  </a:lnTo>
                  <a:lnTo>
                    <a:pt x="1575" y="593"/>
                  </a:lnTo>
                  <a:close/>
                  <a:moveTo>
                    <a:pt x="1541" y="593"/>
                  </a:moveTo>
                  <a:lnTo>
                    <a:pt x="1524" y="593"/>
                  </a:lnTo>
                  <a:lnTo>
                    <a:pt x="1524" y="577"/>
                  </a:lnTo>
                  <a:lnTo>
                    <a:pt x="1541" y="577"/>
                  </a:lnTo>
                  <a:lnTo>
                    <a:pt x="1541" y="593"/>
                  </a:lnTo>
                  <a:close/>
                  <a:moveTo>
                    <a:pt x="1507" y="593"/>
                  </a:moveTo>
                  <a:lnTo>
                    <a:pt x="1491" y="593"/>
                  </a:lnTo>
                  <a:lnTo>
                    <a:pt x="1491" y="577"/>
                  </a:lnTo>
                  <a:lnTo>
                    <a:pt x="1507" y="577"/>
                  </a:lnTo>
                  <a:lnTo>
                    <a:pt x="1507" y="593"/>
                  </a:lnTo>
                  <a:close/>
                  <a:moveTo>
                    <a:pt x="1474" y="593"/>
                  </a:moveTo>
                  <a:lnTo>
                    <a:pt x="1457" y="593"/>
                  </a:lnTo>
                  <a:lnTo>
                    <a:pt x="1457" y="577"/>
                  </a:lnTo>
                  <a:lnTo>
                    <a:pt x="1474" y="577"/>
                  </a:lnTo>
                  <a:lnTo>
                    <a:pt x="1474" y="593"/>
                  </a:lnTo>
                  <a:close/>
                  <a:moveTo>
                    <a:pt x="1440" y="593"/>
                  </a:moveTo>
                  <a:lnTo>
                    <a:pt x="1423" y="593"/>
                  </a:lnTo>
                  <a:lnTo>
                    <a:pt x="1423" y="577"/>
                  </a:lnTo>
                  <a:lnTo>
                    <a:pt x="1440" y="577"/>
                  </a:lnTo>
                  <a:lnTo>
                    <a:pt x="1440" y="593"/>
                  </a:lnTo>
                  <a:close/>
                  <a:moveTo>
                    <a:pt x="1406" y="593"/>
                  </a:moveTo>
                  <a:lnTo>
                    <a:pt x="1389" y="593"/>
                  </a:lnTo>
                  <a:lnTo>
                    <a:pt x="1389" y="577"/>
                  </a:lnTo>
                  <a:lnTo>
                    <a:pt x="1406" y="577"/>
                  </a:lnTo>
                  <a:lnTo>
                    <a:pt x="1406" y="593"/>
                  </a:lnTo>
                  <a:close/>
                  <a:moveTo>
                    <a:pt x="1372" y="593"/>
                  </a:moveTo>
                  <a:lnTo>
                    <a:pt x="1355" y="593"/>
                  </a:lnTo>
                  <a:lnTo>
                    <a:pt x="1355" y="577"/>
                  </a:lnTo>
                  <a:lnTo>
                    <a:pt x="1372" y="577"/>
                  </a:lnTo>
                  <a:lnTo>
                    <a:pt x="1372" y="593"/>
                  </a:lnTo>
                  <a:close/>
                  <a:moveTo>
                    <a:pt x="1338" y="593"/>
                  </a:moveTo>
                  <a:lnTo>
                    <a:pt x="1321" y="593"/>
                  </a:lnTo>
                  <a:lnTo>
                    <a:pt x="1321" y="577"/>
                  </a:lnTo>
                  <a:lnTo>
                    <a:pt x="1338" y="577"/>
                  </a:lnTo>
                  <a:lnTo>
                    <a:pt x="1338" y="593"/>
                  </a:lnTo>
                  <a:close/>
                  <a:moveTo>
                    <a:pt x="1304" y="593"/>
                  </a:moveTo>
                  <a:lnTo>
                    <a:pt x="1287" y="593"/>
                  </a:lnTo>
                  <a:lnTo>
                    <a:pt x="1287" y="577"/>
                  </a:lnTo>
                  <a:lnTo>
                    <a:pt x="1304" y="577"/>
                  </a:lnTo>
                  <a:lnTo>
                    <a:pt x="1304" y="593"/>
                  </a:lnTo>
                  <a:close/>
                  <a:moveTo>
                    <a:pt x="1271" y="593"/>
                  </a:moveTo>
                  <a:lnTo>
                    <a:pt x="1254" y="593"/>
                  </a:lnTo>
                  <a:lnTo>
                    <a:pt x="1254" y="577"/>
                  </a:lnTo>
                  <a:lnTo>
                    <a:pt x="1271" y="577"/>
                  </a:lnTo>
                  <a:lnTo>
                    <a:pt x="1271" y="593"/>
                  </a:lnTo>
                  <a:close/>
                  <a:moveTo>
                    <a:pt x="1237" y="593"/>
                  </a:moveTo>
                  <a:lnTo>
                    <a:pt x="1220" y="593"/>
                  </a:lnTo>
                  <a:lnTo>
                    <a:pt x="1220" y="577"/>
                  </a:lnTo>
                  <a:lnTo>
                    <a:pt x="1237" y="577"/>
                  </a:lnTo>
                  <a:lnTo>
                    <a:pt x="1237" y="593"/>
                  </a:lnTo>
                  <a:close/>
                  <a:moveTo>
                    <a:pt x="1203" y="593"/>
                  </a:moveTo>
                  <a:lnTo>
                    <a:pt x="1186" y="593"/>
                  </a:lnTo>
                  <a:lnTo>
                    <a:pt x="1186" y="577"/>
                  </a:lnTo>
                  <a:lnTo>
                    <a:pt x="1203" y="577"/>
                  </a:lnTo>
                  <a:lnTo>
                    <a:pt x="1203" y="593"/>
                  </a:lnTo>
                  <a:close/>
                  <a:moveTo>
                    <a:pt x="1169" y="593"/>
                  </a:moveTo>
                  <a:lnTo>
                    <a:pt x="1152" y="593"/>
                  </a:lnTo>
                  <a:lnTo>
                    <a:pt x="1152" y="577"/>
                  </a:lnTo>
                  <a:lnTo>
                    <a:pt x="1169" y="577"/>
                  </a:lnTo>
                  <a:lnTo>
                    <a:pt x="1169" y="593"/>
                  </a:lnTo>
                  <a:close/>
                  <a:moveTo>
                    <a:pt x="1135" y="593"/>
                  </a:moveTo>
                  <a:lnTo>
                    <a:pt x="1118" y="593"/>
                  </a:lnTo>
                  <a:lnTo>
                    <a:pt x="1118" y="577"/>
                  </a:lnTo>
                  <a:lnTo>
                    <a:pt x="1135" y="577"/>
                  </a:lnTo>
                  <a:lnTo>
                    <a:pt x="1135" y="593"/>
                  </a:lnTo>
                  <a:close/>
                  <a:moveTo>
                    <a:pt x="1101" y="593"/>
                  </a:moveTo>
                  <a:lnTo>
                    <a:pt x="1084" y="593"/>
                  </a:lnTo>
                  <a:lnTo>
                    <a:pt x="1084" y="577"/>
                  </a:lnTo>
                  <a:lnTo>
                    <a:pt x="1101" y="577"/>
                  </a:lnTo>
                  <a:lnTo>
                    <a:pt x="1101" y="593"/>
                  </a:lnTo>
                  <a:close/>
                  <a:moveTo>
                    <a:pt x="1067" y="593"/>
                  </a:moveTo>
                  <a:lnTo>
                    <a:pt x="1050" y="593"/>
                  </a:lnTo>
                  <a:lnTo>
                    <a:pt x="1050" y="577"/>
                  </a:lnTo>
                  <a:lnTo>
                    <a:pt x="1067" y="577"/>
                  </a:lnTo>
                  <a:lnTo>
                    <a:pt x="1067" y="593"/>
                  </a:lnTo>
                  <a:close/>
                  <a:moveTo>
                    <a:pt x="1034" y="593"/>
                  </a:moveTo>
                  <a:lnTo>
                    <a:pt x="1017" y="593"/>
                  </a:lnTo>
                  <a:lnTo>
                    <a:pt x="1017" y="577"/>
                  </a:lnTo>
                  <a:lnTo>
                    <a:pt x="1034" y="577"/>
                  </a:lnTo>
                  <a:lnTo>
                    <a:pt x="1034" y="593"/>
                  </a:lnTo>
                  <a:close/>
                  <a:moveTo>
                    <a:pt x="1000" y="593"/>
                  </a:moveTo>
                  <a:lnTo>
                    <a:pt x="983" y="593"/>
                  </a:lnTo>
                  <a:lnTo>
                    <a:pt x="983" y="577"/>
                  </a:lnTo>
                  <a:lnTo>
                    <a:pt x="1000" y="577"/>
                  </a:lnTo>
                  <a:lnTo>
                    <a:pt x="1000" y="593"/>
                  </a:lnTo>
                  <a:close/>
                  <a:moveTo>
                    <a:pt x="966" y="593"/>
                  </a:moveTo>
                  <a:lnTo>
                    <a:pt x="949" y="593"/>
                  </a:lnTo>
                  <a:lnTo>
                    <a:pt x="949" y="577"/>
                  </a:lnTo>
                  <a:lnTo>
                    <a:pt x="966" y="577"/>
                  </a:lnTo>
                  <a:lnTo>
                    <a:pt x="966" y="593"/>
                  </a:lnTo>
                  <a:close/>
                  <a:moveTo>
                    <a:pt x="932" y="593"/>
                  </a:moveTo>
                  <a:lnTo>
                    <a:pt x="915" y="593"/>
                  </a:lnTo>
                  <a:lnTo>
                    <a:pt x="915" y="577"/>
                  </a:lnTo>
                  <a:lnTo>
                    <a:pt x="932" y="577"/>
                  </a:lnTo>
                  <a:lnTo>
                    <a:pt x="932" y="593"/>
                  </a:lnTo>
                  <a:close/>
                  <a:moveTo>
                    <a:pt x="898" y="593"/>
                  </a:moveTo>
                  <a:lnTo>
                    <a:pt x="881" y="593"/>
                  </a:lnTo>
                  <a:lnTo>
                    <a:pt x="881" y="577"/>
                  </a:lnTo>
                  <a:lnTo>
                    <a:pt x="898" y="577"/>
                  </a:lnTo>
                  <a:lnTo>
                    <a:pt x="898" y="593"/>
                  </a:lnTo>
                  <a:close/>
                  <a:moveTo>
                    <a:pt x="864" y="593"/>
                  </a:moveTo>
                  <a:lnTo>
                    <a:pt x="847" y="593"/>
                  </a:lnTo>
                  <a:lnTo>
                    <a:pt x="847" y="577"/>
                  </a:lnTo>
                  <a:lnTo>
                    <a:pt x="864" y="577"/>
                  </a:lnTo>
                  <a:lnTo>
                    <a:pt x="864" y="593"/>
                  </a:lnTo>
                  <a:close/>
                  <a:moveTo>
                    <a:pt x="830" y="593"/>
                  </a:moveTo>
                  <a:lnTo>
                    <a:pt x="813" y="593"/>
                  </a:lnTo>
                  <a:lnTo>
                    <a:pt x="813" y="577"/>
                  </a:lnTo>
                  <a:lnTo>
                    <a:pt x="830" y="577"/>
                  </a:lnTo>
                  <a:lnTo>
                    <a:pt x="830" y="593"/>
                  </a:lnTo>
                  <a:close/>
                  <a:moveTo>
                    <a:pt x="797" y="593"/>
                  </a:moveTo>
                  <a:lnTo>
                    <a:pt x="780" y="593"/>
                  </a:lnTo>
                  <a:lnTo>
                    <a:pt x="780" y="577"/>
                  </a:lnTo>
                  <a:lnTo>
                    <a:pt x="797" y="577"/>
                  </a:lnTo>
                  <a:lnTo>
                    <a:pt x="797" y="593"/>
                  </a:lnTo>
                  <a:close/>
                  <a:moveTo>
                    <a:pt x="763" y="593"/>
                  </a:moveTo>
                  <a:lnTo>
                    <a:pt x="746" y="593"/>
                  </a:lnTo>
                  <a:lnTo>
                    <a:pt x="746" y="577"/>
                  </a:lnTo>
                  <a:lnTo>
                    <a:pt x="763" y="577"/>
                  </a:lnTo>
                  <a:lnTo>
                    <a:pt x="763" y="593"/>
                  </a:lnTo>
                  <a:close/>
                  <a:moveTo>
                    <a:pt x="729" y="593"/>
                  </a:moveTo>
                  <a:lnTo>
                    <a:pt x="712" y="593"/>
                  </a:lnTo>
                  <a:lnTo>
                    <a:pt x="712" y="577"/>
                  </a:lnTo>
                  <a:lnTo>
                    <a:pt x="729" y="577"/>
                  </a:lnTo>
                  <a:lnTo>
                    <a:pt x="729" y="593"/>
                  </a:lnTo>
                  <a:close/>
                  <a:moveTo>
                    <a:pt x="695" y="593"/>
                  </a:moveTo>
                  <a:lnTo>
                    <a:pt x="678" y="593"/>
                  </a:lnTo>
                  <a:lnTo>
                    <a:pt x="678" y="577"/>
                  </a:lnTo>
                  <a:lnTo>
                    <a:pt x="695" y="577"/>
                  </a:lnTo>
                  <a:lnTo>
                    <a:pt x="695" y="593"/>
                  </a:lnTo>
                  <a:close/>
                  <a:moveTo>
                    <a:pt x="661" y="593"/>
                  </a:moveTo>
                  <a:lnTo>
                    <a:pt x="644" y="593"/>
                  </a:lnTo>
                  <a:lnTo>
                    <a:pt x="644" y="577"/>
                  </a:lnTo>
                  <a:lnTo>
                    <a:pt x="661" y="577"/>
                  </a:lnTo>
                  <a:lnTo>
                    <a:pt x="661" y="593"/>
                  </a:lnTo>
                  <a:close/>
                  <a:moveTo>
                    <a:pt x="627" y="593"/>
                  </a:moveTo>
                  <a:lnTo>
                    <a:pt x="610" y="593"/>
                  </a:lnTo>
                  <a:lnTo>
                    <a:pt x="610" y="577"/>
                  </a:lnTo>
                  <a:lnTo>
                    <a:pt x="627" y="577"/>
                  </a:lnTo>
                  <a:lnTo>
                    <a:pt x="627" y="593"/>
                  </a:lnTo>
                  <a:close/>
                  <a:moveTo>
                    <a:pt x="593" y="593"/>
                  </a:moveTo>
                  <a:lnTo>
                    <a:pt x="577" y="593"/>
                  </a:lnTo>
                  <a:lnTo>
                    <a:pt x="577" y="577"/>
                  </a:lnTo>
                  <a:lnTo>
                    <a:pt x="593" y="577"/>
                  </a:lnTo>
                  <a:lnTo>
                    <a:pt x="593" y="593"/>
                  </a:lnTo>
                  <a:close/>
                  <a:moveTo>
                    <a:pt x="560" y="593"/>
                  </a:moveTo>
                  <a:lnTo>
                    <a:pt x="543" y="593"/>
                  </a:lnTo>
                  <a:lnTo>
                    <a:pt x="543" y="577"/>
                  </a:lnTo>
                  <a:lnTo>
                    <a:pt x="560" y="577"/>
                  </a:lnTo>
                  <a:lnTo>
                    <a:pt x="560" y="593"/>
                  </a:lnTo>
                  <a:close/>
                  <a:moveTo>
                    <a:pt x="526" y="593"/>
                  </a:moveTo>
                  <a:lnTo>
                    <a:pt x="509" y="593"/>
                  </a:lnTo>
                  <a:lnTo>
                    <a:pt x="509" y="577"/>
                  </a:lnTo>
                  <a:lnTo>
                    <a:pt x="526" y="577"/>
                  </a:lnTo>
                  <a:lnTo>
                    <a:pt x="526" y="593"/>
                  </a:lnTo>
                  <a:close/>
                  <a:moveTo>
                    <a:pt x="492" y="593"/>
                  </a:moveTo>
                  <a:lnTo>
                    <a:pt x="475" y="593"/>
                  </a:lnTo>
                  <a:lnTo>
                    <a:pt x="475" y="577"/>
                  </a:lnTo>
                  <a:lnTo>
                    <a:pt x="492" y="577"/>
                  </a:lnTo>
                  <a:lnTo>
                    <a:pt x="492" y="593"/>
                  </a:lnTo>
                  <a:close/>
                  <a:moveTo>
                    <a:pt x="458" y="593"/>
                  </a:moveTo>
                  <a:lnTo>
                    <a:pt x="441" y="593"/>
                  </a:lnTo>
                  <a:lnTo>
                    <a:pt x="441" y="577"/>
                  </a:lnTo>
                  <a:lnTo>
                    <a:pt x="458" y="577"/>
                  </a:lnTo>
                  <a:lnTo>
                    <a:pt x="458" y="593"/>
                  </a:lnTo>
                  <a:close/>
                  <a:moveTo>
                    <a:pt x="424" y="593"/>
                  </a:moveTo>
                  <a:lnTo>
                    <a:pt x="407" y="593"/>
                  </a:lnTo>
                  <a:lnTo>
                    <a:pt x="407" y="577"/>
                  </a:lnTo>
                  <a:lnTo>
                    <a:pt x="424" y="577"/>
                  </a:lnTo>
                  <a:lnTo>
                    <a:pt x="424" y="593"/>
                  </a:lnTo>
                  <a:close/>
                  <a:moveTo>
                    <a:pt x="390" y="593"/>
                  </a:moveTo>
                  <a:lnTo>
                    <a:pt x="373" y="593"/>
                  </a:lnTo>
                  <a:lnTo>
                    <a:pt x="373" y="577"/>
                  </a:lnTo>
                  <a:lnTo>
                    <a:pt x="390" y="577"/>
                  </a:lnTo>
                  <a:lnTo>
                    <a:pt x="390" y="593"/>
                  </a:lnTo>
                  <a:close/>
                  <a:moveTo>
                    <a:pt x="356" y="593"/>
                  </a:moveTo>
                  <a:lnTo>
                    <a:pt x="340" y="593"/>
                  </a:lnTo>
                  <a:lnTo>
                    <a:pt x="340" y="577"/>
                  </a:lnTo>
                  <a:lnTo>
                    <a:pt x="356" y="577"/>
                  </a:lnTo>
                  <a:lnTo>
                    <a:pt x="356" y="593"/>
                  </a:lnTo>
                  <a:close/>
                  <a:moveTo>
                    <a:pt x="323" y="593"/>
                  </a:moveTo>
                  <a:lnTo>
                    <a:pt x="306" y="593"/>
                  </a:lnTo>
                  <a:lnTo>
                    <a:pt x="306" y="577"/>
                  </a:lnTo>
                  <a:lnTo>
                    <a:pt x="323" y="577"/>
                  </a:lnTo>
                  <a:lnTo>
                    <a:pt x="323" y="593"/>
                  </a:lnTo>
                  <a:close/>
                  <a:moveTo>
                    <a:pt x="289" y="593"/>
                  </a:moveTo>
                  <a:lnTo>
                    <a:pt x="272" y="593"/>
                  </a:lnTo>
                  <a:lnTo>
                    <a:pt x="272" y="577"/>
                  </a:lnTo>
                  <a:lnTo>
                    <a:pt x="289" y="577"/>
                  </a:lnTo>
                  <a:lnTo>
                    <a:pt x="289" y="593"/>
                  </a:lnTo>
                  <a:close/>
                  <a:moveTo>
                    <a:pt x="255" y="593"/>
                  </a:moveTo>
                  <a:lnTo>
                    <a:pt x="238" y="593"/>
                  </a:lnTo>
                  <a:lnTo>
                    <a:pt x="238" y="577"/>
                  </a:lnTo>
                  <a:lnTo>
                    <a:pt x="255" y="577"/>
                  </a:lnTo>
                  <a:lnTo>
                    <a:pt x="255" y="593"/>
                  </a:lnTo>
                  <a:close/>
                  <a:moveTo>
                    <a:pt x="221" y="593"/>
                  </a:moveTo>
                  <a:lnTo>
                    <a:pt x="204" y="593"/>
                  </a:lnTo>
                  <a:lnTo>
                    <a:pt x="204" y="577"/>
                  </a:lnTo>
                  <a:lnTo>
                    <a:pt x="221" y="577"/>
                  </a:lnTo>
                  <a:lnTo>
                    <a:pt x="221" y="593"/>
                  </a:lnTo>
                  <a:close/>
                  <a:moveTo>
                    <a:pt x="187" y="593"/>
                  </a:moveTo>
                  <a:lnTo>
                    <a:pt x="170" y="593"/>
                  </a:lnTo>
                  <a:lnTo>
                    <a:pt x="170" y="577"/>
                  </a:lnTo>
                  <a:lnTo>
                    <a:pt x="187" y="577"/>
                  </a:lnTo>
                  <a:lnTo>
                    <a:pt x="187" y="593"/>
                  </a:lnTo>
                  <a:close/>
                  <a:moveTo>
                    <a:pt x="153" y="593"/>
                  </a:moveTo>
                  <a:lnTo>
                    <a:pt x="136" y="593"/>
                  </a:lnTo>
                  <a:lnTo>
                    <a:pt x="136" y="577"/>
                  </a:lnTo>
                  <a:lnTo>
                    <a:pt x="153" y="577"/>
                  </a:lnTo>
                  <a:lnTo>
                    <a:pt x="153" y="593"/>
                  </a:lnTo>
                  <a:close/>
                  <a:moveTo>
                    <a:pt x="119" y="593"/>
                  </a:moveTo>
                  <a:lnTo>
                    <a:pt x="103" y="593"/>
                  </a:lnTo>
                  <a:lnTo>
                    <a:pt x="103" y="577"/>
                  </a:lnTo>
                  <a:lnTo>
                    <a:pt x="119" y="577"/>
                  </a:lnTo>
                  <a:lnTo>
                    <a:pt x="119" y="593"/>
                  </a:lnTo>
                  <a:close/>
                  <a:moveTo>
                    <a:pt x="86" y="593"/>
                  </a:moveTo>
                  <a:lnTo>
                    <a:pt x="69" y="593"/>
                  </a:lnTo>
                  <a:lnTo>
                    <a:pt x="69" y="577"/>
                  </a:lnTo>
                  <a:lnTo>
                    <a:pt x="86" y="577"/>
                  </a:lnTo>
                  <a:lnTo>
                    <a:pt x="86" y="593"/>
                  </a:lnTo>
                  <a:close/>
                  <a:moveTo>
                    <a:pt x="52" y="593"/>
                  </a:moveTo>
                  <a:lnTo>
                    <a:pt x="35" y="593"/>
                  </a:lnTo>
                  <a:lnTo>
                    <a:pt x="35" y="577"/>
                  </a:lnTo>
                  <a:lnTo>
                    <a:pt x="52" y="577"/>
                  </a:lnTo>
                  <a:lnTo>
                    <a:pt x="52" y="593"/>
                  </a:lnTo>
                  <a:close/>
                  <a:moveTo>
                    <a:pt x="14" y="590"/>
                  </a:moveTo>
                  <a:lnTo>
                    <a:pt x="12" y="589"/>
                  </a:lnTo>
                  <a:lnTo>
                    <a:pt x="8" y="586"/>
                  </a:lnTo>
                  <a:lnTo>
                    <a:pt x="4" y="582"/>
                  </a:lnTo>
                  <a:lnTo>
                    <a:pt x="2" y="577"/>
                  </a:lnTo>
                  <a:lnTo>
                    <a:pt x="0" y="572"/>
                  </a:lnTo>
                  <a:lnTo>
                    <a:pt x="0" y="570"/>
                  </a:lnTo>
                  <a:lnTo>
                    <a:pt x="17" y="569"/>
                  </a:lnTo>
                  <a:lnTo>
                    <a:pt x="17" y="570"/>
                  </a:lnTo>
                  <a:lnTo>
                    <a:pt x="17" y="568"/>
                  </a:lnTo>
                  <a:lnTo>
                    <a:pt x="18" y="571"/>
                  </a:lnTo>
                  <a:lnTo>
                    <a:pt x="17" y="570"/>
                  </a:lnTo>
                  <a:lnTo>
                    <a:pt x="19" y="573"/>
                  </a:lnTo>
                  <a:lnTo>
                    <a:pt x="18" y="572"/>
                  </a:lnTo>
                  <a:lnTo>
                    <a:pt x="20" y="574"/>
                  </a:lnTo>
                  <a:lnTo>
                    <a:pt x="19" y="573"/>
                  </a:lnTo>
                  <a:lnTo>
                    <a:pt x="22" y="575"/>
                  </a:lnTo>
                  <a:lnTo>
                    <a:pt x="21" y="574"/>
                  </a:lnTo>
                  <a:lnTo>
                    <a:pt x="22" y="575"/>
                  </a:lnTo>
                  <a:lnTo>
                    <a:pt x="14" y="590"/>
                  </a:lnTo>
                  <a:close/>
                </a:path>
              </a:pathLst>
            </a:custGeom>
            <a:solidFill>
              <a:srgbClr val="ED7D31"/>
            </a:solidFill>
            <a:ln w="0" cap="flat">
              <a:solidFill>
                <a:srgbClr val="ED7D31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763BE1C-F2A4-4FD9-861B-57596102D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859" y="1398270"/>
              <a:ext cx="994546" cy="9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Applications ranked and 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774CAD8-709B-41DC-9AF0-5D3B44BEC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368" y="1534795"/>
              <a:ext cx="450799" cy="9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short listed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2D3E6641-935C-498D-80B1-F2E80D9C7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1762760"/>
              <a:ext cx="1563370" cy="365760"/>
            </a:xfrm>
            <a:custGeom>
              <a:avLst/>
              <a:gdLst>
                <a:gd name="T0" fmla="*/ 0 w 14544"/>
                <a:gd name="T1" fmla="*/ 109 h 3408"/>
                <a:gd name="T2" fmla="*/ 109 w 14544"/>
                <a:gd name="T3" fmla="*/ 0 h 3408"/>
                <a:gd name="T4" fmla="*/ 14436 w 14544"/>
                <a:gd name="T5" fmla="*/ 0 h 3408"/>
                <a:gd name="T6" fmla="*/ 14544 w 14544"/>
                <a:gd name="T7" fmla="*/ 109 h 3408"/>
                <a:gd name="T8" fmla="*/ 14544 w 14544"/>
                <a:gd name="T9" fmla="*/ 3300 h 3408"/>
                <a:gd name="T10" fmla="*/ 14436 w 14544"/>
                <a:gd name="T11" fmla="*/ 3408 h 3408"/>
                <a:gd name="T12" fmla="*/ 109 w 14544"/>
                <a:gd name="T13" fmla="*/ 3408 h 3408"/>
                <a:gd name="T14" fmla="*/ 0 w 14544"/>
                <a:gd name="T15" fmla="*/ 3300 h 3408"/>
                <a:gd name="T16" fmla="*/ 0 w 14544"/>
                <a:gd name="T17" fmla="*/ 109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44" h="3408">
                  <a:moveTo>
                    <a:pt x="0" y="109"/>
                  </a:moveTo>
                  <a:cubicBezTo>
                    <a:pt x="0" y="49"/>
                    <a:pt x="49" y="0"/>
                    <a:pt x="109" y="0"/>
                  </a:cubicBezTo>
                  <a:lnTo>
                    <a:pt x="14436" y="0"/>
                  </a:lnTo>
                  <a:cubicBezTo>
                    <a:pt x="14496" y="0"/>
                    <a:pt x="14544" y="49"/>
                    <a:pt x="14544" y="109"/>
                  </a:cubicBezTo>
                  <a:lnTo>
                    <a:pt x="14544" y="3300"/>
                  </a:lnTo>
                  <a:cubicBezTo>
                    <a:pt x="14544" y="3360"/>
                    <a:pt x="14496" y="3408"/>
                    <a:pt x="14436" y="3408"/>
                  </a:cubicBezTo>
                  <a:lnTo>
                    <a:pt x="109" y="3408"/>
                  </a:lnTo>
                  <a:cubicBezTo>
                    <a:pt x="49" y="3408"/>
                    <a:pt x="0" y="3360"/>
                    <a:pt x="0" y="3300"/>
                  </a:cubicBez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D59A6DAD-0ED7-4B26-AA4E-BA1242F336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320" y="1757045"/>
              <a:ext cx="1574165" cy="377190"/>
            </a:xfrm>
            <a:custGeom>
              <a:avLst/>
              <a:gdLst>
                <a:gd name="T0" fmla="*/ 0 w 2479"/>
                <a:gd name="T1" fmla="*/ 499 h 594"/>
                <a:gd name="T2" fmla="*/ 0 w 2479"/>
                <a:gd name="T3" fmla="*/ 398 h 594"/>
                <a:gd name="T4" fmla="*/ 0 w 2479"/>
                <a:gd name="T5" fmla="*/ 296 h 594"/>
                <a:gd name="T6" fmla="*/ 0 w 2479"/>
                <a:gd name="T7" fmla="*/ 195 h 594"/>
                <a:gd name="T8" fmla="*/ 0 w 2479"/>
                <a:gd name="T9" fmla="*/ 93 h 594"/>
                <a:gd name="T10" fmla="*/ 22 w 2479"/>
                <a:gd name="T11" fmla="*/ 18 h 594"/>
                <a:gd name="T12" fmla="*/ 33 w 2479"/>
                <a:gd name="T13" fmla="*/ 0 h 594"/>
                <a:gd name="T14" fmla="*/ 135 w 2479"/>
                <a:gd name="T15" fmla="*/ 0 h 594"/>
                <a:gd name="T16" fmla="*/ 236 w 2479"/>
                <a:gd name="T17" fmla="*/ 0 h 594"/>
                <a:gd name="T18" fmla="*/ 338 w 2479"/>
                <a:gd name="T19" fmla="*/ 0 h 594"/>
                <a:gd name="T20" fmla="*/ 439 w 2479"/>
                <a:gd name="T21" fmla="*/ 0 h 594"/>
                <a:gd name="T22" fmla="*/ 541 w 2479"/>
                <a:gd name="T23" fmla="*/ 0 h 594"/>
                <a:gd name="T24" fmla="*/ 643 w 2479"/>
                <a:gd name="T25" fmla="*/ 0 h 594"/>
                <a:gd name="T26" fmla="*/ 744 w 2479"/>
                <a:gd name="T27" fmla="*/ 0 h 594"/>
                <a:gd name="T28" fmla="*/ 846 w 2479"/>
                <a:gd name="T29" fmla="*/ 0 h 594"/>
                <a:gd name="T30" fmla="*/ 947 w 2479"/>
                <a:gd name="T31" fmla="*/ 0 h 594"/>
                <a:gd name="T32" fmla="*/ 1049 w 2479"/>
                <a:gd name="T33" fmla="*/ 0 h 594"/>
                <a:gd name="T34" fmla="*/ 1150 w 2479"/>
                <a:gd name="T35" fmla="*/ 0 h 594"/>
                <a:gd name="T36" fmla="*/ 1252 w 2479"/>
                <a:gd name="T37" fmla="*/ 0 h 594"/>
                <a:gd name="T38" fmla="*/ 1353 w 2479"/>
                <a:gd name="T39" fmla="*/ 0 h 594"/>
                <a:gd name="T40" fmla="*/ 1455 w 2479"/>
                <a:gd name="T41" fmla="*/ 0 h 594"/>
                <a:gd name="T42" fmla="*/ 1557 w 2479"/>
                <a:gd name="T43" fmla="*/ 0 h 594"/>
                <a:gd name="T44" fmla="*/ 1658 w 2479"/>
                <a:gd name="T45" fmla="*/ 0 h 594"/>
                <a:gd name="T46" fmla="*/ 1760 w 2479"/>
                <a:gd name="T47" fmla="*/ 0 h 594"/>
                <a:gd name="T48" fmla="*/ 1861 w 2479"/>
                <a:gd name="T49" fmla="*/ 0 h 594"/>
                <a:gd name="T50" fmla="*/ 1963 w 2479"/>
                <a:gd name="T51" fmla="*/ 0 h 594"/>
                <a:gd name="T52" fmla="*/ 2064 w 2479"/>
                <a:gd name="T53" fmla="*/ 0 h 594"/>
                <a:gd name="T54" fmla="*/ 2166 w 2479"/>
                <a:gd name="T55" fmla="*/ 0 h 594"/>
                <a:gd name="T56" fmla="*/ 2268 w 2479"/>
                <a:gd name="T57" fmla="*/ 0 h 594"/>
                <a:gd name="T58" fmla="*/ 2369 w 2479"/>
                <a:gd name="T59" fmla="*/ 0 h 594"/>
                <a:gd name="T60" fmla="*/ 2477 w 2479"/>
                <a:gd name="T61" fmla="*/ 16 h 594"/>
                <a:gd name="T62" fmla="*/ 2462 w 2479"/>
                <a:gd name="T63" fmla="*/ 68 h 594"/>
                <a:gd name="T64" fmla="*/ 2462 w 2479"/>
                <a:gd name="T65" fmla="*/ 169 h 594"/>
                <a:gd name="T66" fmla="*/ 2462 w 2479"/>
                <a:gd name="T67" fmla="*/ 271 h 594"/>
                <a:gd name="T68" fmla="*/ 2462 w 2479"/>
                <a:gd name="T69" fmla="*/ 372 h 594"/>
                <a:gd name="T70" fmla="*/ 2462 w 2479"/>
                <a:gd name="T71" fmla="*/ 474 h 594"/>
                <a:gd name="T72" fmla="*/ 2478 w 2479"/>
                <a:gd name="T73" fmla="*/ 573 h 594"/>
                <a:gd name="T74" fmla="*/ 2438 w 2479"/>
                <a:gd name="T75" fmla="*/ 577 h 594"/>
                <a:gd name="T76" fmla="*/ 2354 w 2479"/>
                <a:gd name="T77" fmla="*/ 594 h 594"/>
                <a:gd name="T78" fmla="*/ 2252 w 2479"/>
                <a:gd name="T79" fmla="*/ 594 h 594"/>
                <a:gd name="T80" fmla="*/ 2151 w 2479"/>
                <a:gd name="T81" fmla="*/ 594 h 594"/>
                <a:gd name="T82" fmla="*/ 2049 w 2479"/>
                <a:gd name="T83" fmla="*/ 594 h 594"/>
                <a:gd name="T84" fmla="*/ 1948 w 2479"/>
                <a:gd name="T85" fmla="*/ 594 h 594"/>
                <a:gd name="T86" fmla="*/ 1846 w 2479"/>
                <a:gd name="T87" fmla="*/ 594 h 594"/>
                <a:gd name="T88" fmla="*/ 1744 w 2479"/>
                <a:gd name="T89" fmla="*/ 594 h 594"/>
                <a:gd name="T90" fmla="*/ 1643 w 2479"/>
                <a:gd name="T91" fmla="*/ 594 h 594"/>
                <a:gd name="T92" fmla="*/ 1541 w 2479"/>
                <a:gd name="T93" fmla="*/ 594 h 594"/>
                <a:gd name="T94" fmla="*/ 1440 w 2479"/>
                <a:gd name="T95" fmla="*/ 594 h 594"/>
                <a:gd name="T96" fmla="*/ 1338 w 2479"/>
                <a:gd name="T97" fmla="*/ 594 h 594"/>
                <a:gd name="T98" fmla="*/ 1237 w 2479"/>
                <a:gd name="T99" fmla="*/ 594 h 594"/>
                <a:gd name="T100" fmla="*/ 1135 w 2479"/>
                <a:gd name="T101" fmla="*/ 594 h 594"/>
                <a:gd name="T102" fmla="*/ 1034 w 2479"/>
                <a:gd name="T103" fmla="*/ 594 h 594"/>
                <a:gd name="T104" fmla="*/ 932 w 2479"/>
                <a:gd name="T105" fmla="*/ 594 h 594"/>
                <a:gd name="T106" fmla="*/ 830 w 2479"/>
                <a:gd name="T107" fmla="*/ 594 h 594"/>
                <a:gd name="T108" fmla="*/ 729 w 2479"/>
                <a:gd name="T109" fmla="*/ 594 h 594"/>
                <a:gd name="T110" fmla="*/ 627 w 2479"/>
                <a:gd name="T111" fmla="*/ 594 h 594"/>
                <a:gd name="T112" fmla="*/ 526 w 2479"/>
                <a:gd name="T113" fmla="*/ 594 h 594"/>
                <a:gd name="T114" fmla="*/ 424 w 2479"/>
                <a:gd name="T115" fmla="*/ 594 h 594"/>
                <a:gd name="T116" fmla="*/ 323 w 2479"/>
                <a:gd name="T117" fmla="*/ 594 h 594"/>
                <a:gd name="T118" fmla="*/ 221 w 2479"/>
                <a:gd name="T119" fmla="*/ 594 h 594"/>
                <a:gd name="T120" fmla="*/ 119 w 2479"/>
                <a:gd name="T121" fmla="*/ 594 h 594"/>
                <a:gd name="T122" fmla="*/ 14 w 2479"/>
                <a:gd name="T123" fmla="*/ 591 h 594"/>
                <a:gd name="T124" fmla="*/ 19 w 2479"/>
                <a:gd name="T125" fmla="*/ 57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79" h="594">
                  <a:moveTo>
                    <a:pt x="0" y="567"/>
                  </a:moveTo>
                  <a:lnTo>
                    <a:pt x="0" y="550"/>
                  </a:lnTo>
                  <a:lnTo>
                    <a:pt x="17" y="550"/>
                  </a:lnTo>
                  <a:lnTo>
                    <a:pt x="17" y="567"/>
                  </a:lnTo>
                  <a:lnTo>
                    <a:pt x="0" y="567"/>
                  </a:lnTo>
                  <a:close/>
                  <a:moveTo>
                    <a:pt x="0" y="533"/>
                  </a:moveTo>
                  <a:lnTo>
                    <a:pt x="0" y="516"/>
                  </a:lnTo>
                  <a:lnTo>
                    <a:pt x="17" y="516"/>
                  </a:lnTo>
                  <a:lnTo>
                    <a:pt x="17" y="533"/>
                  </a:lnTo>
                  <a:lnTo>
                    <a:pt x="0" y="533"/>
                  </a:lnTo>
                  <a:close/>
                  <a:moveTo>
                    <a:pt x="0" y="499"/>
                  </a:moveTo>
                  <a:lnTo>
                    <a:pt x="0" y="482"/>
                  </a:lnTo>
                  <a:lnTo>
                    <a:pt x="17" y="482"/>
                  </a:lnTo>
                  <a:lnTo>
                    <a:pt x="17" y="499"/>
                  </a:lnTo>
                  <a:lnTo>
                    <a:pt x="0" y="499"/>
                  </a:lnTo>
                  <a:close/>
                  <a:moveTo>
                    <a:pt x="0" y="466"/>
                  </a:moveTo>
                  <a:lnTo>
                    <a:pt x="0" y="449"/>
                  </a:lnTo>
                  <a:lnTo>
                    <a:pt x="17" y="449"/>
                  </a:lnTo>
                  <a:lnTo>
                    <a:pt x="17" y="466"/>
                  </a:lnTo>
                  <a:lnTo>
                    <a:pt x="0" y="466"/>
                  </a:lnTo>
                  <a:close/>
                  <a:moveTo>
                    <a:pt x="0" y="432"/>
                  </a:moveTo>
                  <a:lnTo>
                    <a:pt x="0" y="415"/>
                  </a:lnTo>
                  <a:lnTo>
                    <a:pt x="17" y="415"/>
                  </a:lnTo>
                  <a:lnTo>
                    <a:pt x="17" y="432"/>
                  </a:lnTo>
                  <a:lnTo>
                    <a:pt x="0" y="432"/>
                  </a:lnTo>
                  <a:close/>
                  <a:moveTo>
                    <a:pt x="0" y="398"/>
                  </a:moveTo>
                  <a:lnTo>
                    <a:pt x="0" y="381"/>
                  </a:lnTo>
                  <a:lnTo>
                    <a:pt x="17" y="381"/>
                  </a:lnTo>
                  <a:lnTo>
                    <a:pt x="17" y="398"/>
                  </a:lnTo>
                  <a:lnTo>
                    <a:pt x="0" y="398"/>
                  </a:lnTo>
                  <a:close/>
                  <a:moveTo>
                    <a:pt x="0" y="364"/>
                  </a:moveTo>
                  <a:lnTo>
                    <a:pt x="0" y="347"/>
                  </a:lnTo>
                  <a:lnTo>
                    <a:pt x="17" y="347"/>
                  </a:lnTo>
                  <a:lnTo>
                    <a:pt x="17" y="364"/>
                  </a:lnTo>
                  <a:lnTo>
                    <a:pt x="0" y="364"/>
                  </a:lnTo>
                  <a:close/>
                  <a:moveTo>
                    <a:pt x="0" y="330"/>
                  </a:moveTo>
                  <a:lnTo>
                    <a:pt x="0" y="313"/>
                  </a:lnTo>
                  <a:lnTo>
                    <a:pt x="17" y="313"/>
                  </a:lnTo>
                  <a:lnTo>
                    <a:pt x="17" y="330"/>
                  </a:lnTo>
                  <a:lnTo>
                    <a:pt x="0" y="330"/>
                  </a:lnTo>
                  <a:close/>
                  <a:moveTo>
                    <a:pt x="0" y="296"/>
                  </a:moveTo>
                  <a:lnTo>
                    <a:pt x="0" y="279"/>
                  </a:lnTo>
                  <a:lnTo>
                    <a:pt x="17" y="279"/>
                  </a:lnTo>
                  <a:lnTo>
                    <a:pt x="17" y="296"/>
                  </a:lnTo>
                  <a:lnTo>
                    <a:pt x="0" y="296"/>
                  </a:lnTo>
                  <a:close/>
                  <a:moveTo>
                    <a:pt x="0" y="262"/>
                  </a:moveTo>
                  <a:lnTo>
                    <a:pt x="0" y="245"/>
                  </a:lnTo>
                  <a:lnTo>
                    <a:pt x="17" y="245"/>
                  </a:lnTo>
                  <a:lnTo>
                    <a:pt x="17" y="262"/>
                  </a:lnTo>
                  <a:lnTo>
                    <a:pt x="0" y="262"/>
                  </a:lnTo>
                  <a:close/>
                  <a:moveTo>
                    <a:pt x="0" y="229"/>
                  </a:moveTo>
                  <a:lnTo>
                    <a:pt x="0" y="212"/>
                  </a:lnTo>
                  <a:lnTo>
                    <a:pt x="17" y="212"/>
                  </a:lnTo>
                  <a:lnTo>
                    <a:pt x="17" y="229"/>
                  </a:lnTo>
                  <a:lnTo>
                    <a:pt x="0" y="229"/>
                  </a:lnTo>
                  <a:close/>
                  <a:moveTo>
                    <a:pt x="0" y="195"/>
                  </a:moveTo>
                  <a:lnTo>
                    <a:pt x="0" y="178"/>
                  </a:lnTo>
                  <a:lnTo>
                    <a:pt x="17" y="178"/>
                  </a:lnTo>
                  <a:lnTo>
                    <a:pt x="17" y="195"/>
                  </a:lnTo>
                  <a:lnTo>
                    <a:pt x="0" y="195"/>
                  </a:lnTo>
                  <a:close/>
                  <a:moveTo>
                    <a:pt x="0" y="161"/>
                  </a:moveTo>
                  <a:lnTo>
                    <a:pt x="0" y="144"/>
                  </a:lnTo>
                  <a:lnTo>
                    <a:pt x="17" y="144"/>
                  </a:lnTo>
                  <a:lnTo>
                    <a:pt x="17" y="161"/>
                  </a:lnTo>
                  <a:lnTo>
                    <a:pt x="0" y="161"/>
                  </a:lnTo>
                  <a:close/>
                  <a:moveTo>
                    <a:pt x="0" y="127"/>
                  </a:moveTo>
                  <a:lnTo>
                    <a:pt x="0" y="110"/>
                  </a:lnTo>
                  <a:lnTo>
                    <a:pt x="17" y="110"/>
                  </a:lnTo>
                  <a:lnTo>
                    <a:pt x="17" y="127"/>
                  </a:lnTo>
                  <a:lnTo>
                    <a:pt x="0" y="127"/>
                  </a:lnTo>
                  <a:close/>
                  <a:moveTo>
                    <a:pt x="0" y="93"/>
                  </a:moveTo>
                  <a:lnTo>
                    <a:pt x="0" y="76"/>
                  </a:lnTo>
                  <a:lnTo>
                    <a:pt x="17" y="76"/>
                  </a:lnTo>
                  <a:lnTo>
                    <a:pt x="17" y="93"/>
                  </a:lnTo>
                  <a:lnTo>
                    <a:pt x="0" y="93"/>
                  </a:lnTo>
                  <a:close/>
                  <a:moveTo>
                    <a:pt x="0" y="59"/>
                  </a:moveTo>
                  <a:lnTo>
                    <a:pt x="0" y="42"/>
                  </a:lnTo>
                  <a:lnTo>
                    <a:pt x="17" y="42"/>
                  </a:lnTo>
                  <a:lnTo>
                    <a:pt x="17" y="59"/>
                  </a:lnTo>
                  <a:lnTo>
                    <a:pt x="0" y="59"/>
                  </a:lnTo>
                  <a:close/>
                  <a:moveTo>
                    <a:pt x="0" y="25"/>
                  </a:moveTo>
                  <a:lnTo>
                    <a:pt x="0" y="22"/>
                  </a:lnTo>
                  <a:lnTo>
                    <a:pt x="2" y="16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18" y="22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8" y="22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0" y="25"/>
                  </a:lnTo>
                  <a:close/>
                  <a:moveTo>
                    <a:pt x="33" y="0"/>
                  </a:moveTo>
                  <a:lnTo>
                    <a:pt x="50" y="0"/>
                  </a:lnTo>
                  <a:lnTo>
                    <a:pt x="50" y="17"/>
                  </a:lnTo>
                  <a:lnTo>
                    <a:pt x="33" y="17"/>
                  </a:lnTo>
                  <a:lnTo>
                    <a:pt x="33" y="0"/>
                  </a:lnTo>
                  <a:close/>
                  <a:moveTo>
                    <a:pt x="67" y="0"/>
                  </a:moveTo>
                  <a:lnTo>
                    <a:pt x="84" y="0"/>
                  </a:lnTo>
                  <a:lnTo>
                    <a:pt x="84" y="17"/>
                  </a:lnTo>
                  <a:lnTo>
                    <a:pt x="67" y="17"/>
                  </a:lnTo>
                  <a:lnTo>
                    <a:pt x="67" y="0"/>
                  </a:lnTo>
                  <a:close/>
                  <a:moveTo>
                    <a:pt x="101" y="0"/>
                  </a:moveTo>
                  <a:lnTo>
                    <a:pt x="118" y="0"/>
                  </a:lnTo>
                  <a:lnTo>
                    <a:pt x="118" y="17"/>
                  </a:lnTo>
                  <a:lnTo>
                    <a:pt x="101" y="17"/>
                  </a:lnTo>
                  <a:lnTo>
                    <a:pt x="101" y="0"/>
                  </a:lnTo>
                  <a:close/>
                  <a:moveTo>
                    <a:pt x="135" y="0"/>
                  </a:moveTo>
                  <a:lnTo>
                    <a:pt x="152" y="0"/>
                  </a:lnTo>
                  <a:lnTo>
                    <a:pt x="152" y="17"/>
                  </a:lnTo>
                  <a:lnTo>
                    <a:pt x="135" y="17"/>
                  </a:lnTo>
                  <a:lnTo>
                    <a:pt x="135" y="0"/>
                  </a:lnTo>
                  <a:close/>
                  <a:moveTo>
                    <a:pt x="169" y="0"/>
                  </a:moveTo>
                  <a:lnTo>
                    <a:pt x="185" y="0"/>
                  </a:lnTo>
                  <a:lnTo>
                    <a:pt x="185" y="17"/>
                  </a:lnTo>
                  <a:lnTo>
                    <a:pt x="169" y="17"/>
                  </a:lnTo>
                  <a:lnTo>
                    <a:pt x="169" y="0"/>
                  </a:lnTo>
                  <a:close/>
                  <a:moveTo>
                    <a:pt x="202" y="0"/>
                  </a:moveTo>
                  <a:lnTo>
                    <a:pt x="219" y="0"/>
                  </a:lnTo>
                  <a:lnTo>
                    <a:pt x="219" y="17"/>
                  </a:lnTo>
                  <a:lnTo>
                    <a:pt x="202" y="17"/>
                  </a:lnTo>
                  <a:lnTo>
                    <a:pt x="202" y="0"/>
                  </a:lnTo>
                  <a:close/>
                  <a:moveTo>
                    <a:pt x="236" y="0"/>
                  </a:moveTo>
                  <a:lnTo>
                    <a:pt x="253" y="0"/>
                  </a:lnTo>
                  <a:lnTo>
                    <a:pt x="253" y="17"/>
                  </a:lnTo>
                  <a:lnTo>
                    <a:pt x="236" y="17"/>
                  </a:lnTo>
                  <a:lnTo>
                    <a:pt x="236" y="0"/>
                  </a:lnTo>
                  <a:close/>
                  <a:moveTo>
                    <a:pt x="270" y="0"/>
                  </a:moveTo>
                  <a:lnTo>
                    <a:pt x="287" y="0"/>
                  </a:lnTo>
                  <a:lnTo>
                    <a:pt x="287" y="17"/>
                  </a:lnTo>
                  <a:lnTo>
                    <a:pt x="270" y="17"/>
                  </a:lnTo>
                  <a:lnTo>
                    <a:pt x="270" y="0"/>
                  </a:lnTo>
                  <a:close/>
                  <a:moveTo>
                    <a:pt x="304" y="0"/>
                  </a:moveTo>
                  <a:lnTo>
                    <a:pt x="321" y="0"/>
                  </a:lnTo>
                  <a:lnTo>
                    <a:pt x="321" y="17"/>
                  </a:lnTo>
                  <a:lnTo>
                    <a:pt x="304" y="17"/>
                  </a:lnTo>
                  <a:lnTo>
                    <a:pt x="304" y="0"/>
                  </a:lnTo>
                  <a:close/>
                  <a:moveTo>
                    <a:pt x="338" y="0"/>
                  </a:moveTo>
                  <a:lnTo>
                    <a:pt x="355" y="0"/>
                  </a:lnTo>
                  <a:lnTo>
                    <a:pt x="355" y="17"/>
                  </a:lnTo>
                  <a:lnTo>
                    <a:pt x="338" y="17"/>
                  </a:lnTo>
                  <a:lnTo>
                    <a:pt x="338" y="0"/>
                  </a:lnTo>
                  <a:close/>
                  <a:moveTo>
                    <a:pt x="372" y="0"/>
                  </a:moveTo>
                  <a:lnTo>
                    <a:pt x="389" y="0"/>
                  </a:lnTo>
                  <a:lnTo>
                    <a:pt x="389" y="17"/>
                  </a:lnTo>
                  <a:lnTo>
                    <a:pt x="372" y="17"/>
                  </a:lnTo>
                  <a:lnTo>
                    <a:pt x="372" y="0"/>
                  </a:lnTo>
                  <a:close/>
                  <a:moveTo>
                    <a:pt x="406" y="0"/>
                  </a:moveTo>
                  <a:lnTo>
                    <a:pt x="422" y="0"/>
                  </a:lnTo>
                  <a:lnTo>
                    <a:pt x="422" y="17"/>
                  </a:lnTo>
                  <a:lnTo>
                    <a:pt x="406" y="17"/>
                  </a:lnTo>
                  <a:lnTo>
                    <a:pt x="406" y="0"/>
                  </a:lnTo>
                  <a:close/>
                  <a:moveTo>
                    <a:pt x="439" y="0"/>
                  </a:moveTo>
                  <a:lnTo>
                    <a:pt x="456" y="0"/>
                  </a:lnTo>
                  <a:lnTo>
                    <a:pt x="456" y="17"/>
                  </a:lnTo>
                  <a:lnTo>
                    <a:pt x="439" y="17"/>
                  </a:lnTo>
                  <a:lnTo>
                    <a:pt x="439" y="0"/>
                  </a:lnTo>
                  <a:close/>
                  <a:moveTo>
                    <a:pt x="473" y="0"/>
                  </a:moveTo>
                  <a:lnTo>
                    <a:pt x="490" y="0"/>
                  </a:lnTo>
                  <a:lnTo>
                    <a:pt x="490" y="17"/>
                  </a:lnTo>
                  <a:lnTo>
                    <a:pt x="473" y="17"/>
                  </a:lnTo>
                  <a:lnTo>
                    <a:pt x="473" y="0"/>
                  </a:lnTo>
                  <a:close/>
                  <a:moveTo>
                    <a:pt x="507" y="0"/>
                  </a:moveTo>
                  <a:lnTo>
                    <a:pt x="524" y="0"/>
                  </a:lnTo>
                  <a:lnTo>
                    <a:pt x="524" y="17"/>
                  </a:lnTo>
                  <a:lnTo>
                    <a:pt x="507" y="17"/>
                  </a:lnTo>
                  <a:lnTo>
                    <a:pt x="507" y="0"/>
                  </a:lnTo>
                  <a:close/>
                  <a:moveTo>
                    <a:pt x="541" y="0"/>
                  </a:moveTo>
                  <a:lnTo>
                    <a:pt x="558" y="0"/>
                  </a:lnTo>
                  <a:lnTo>
                    <a:pt x="558" y="17"/>
                  </a:lnTo>
                  <a:lnTo>
                    <a:pt x="541" y="17"/>
                  </a:lnTo>
                  <a:lnTo>
                    <a:pt x="541" y="0"/>
                  </a:lnTo>
                  <a:close/>
                  <a:moveTo>
                    <a:pt x="575" y="0"/>
                  </a:moveTo>
                  <a:lnTo>
                    <a:pt x="592" y="0"/>
                  </a:lnTo>
                  <a:lnTo>
                    <a:pt x="592" y="17"/>
                  </a:lnTo>
                  <a:lnTo>
                    <a:pt x="575" y="17"/>
                  </a:lnTo>
                  <a:lnTo>
                    <a:pt x="575" y="0"/>
                  </a:lnTo>
                  <a:close/>
                  <a:moveTo>
                    <a:pt x="609" y="0"/>
                  </a:moveTo>
                  <a:lnTo>
                    <a:pt x="626" y="0"/>
                  </a:lnTo>
                  <a:lnTo>
                    <a:pt x="626" y="17"/>
                  </a:lnTo>
                  <a:lnTo>
                    <a:pt x="609" y="17"/>
                  </a:lnTo>
                  <a:lnTo>
                    <a:pt x="609" y="0"/>
                  </a:lnTo>
                  <a:close/>
                  <a:moveTo>
                    <a:pt x="643" y="0"/>
                  </a:moveTo>
                  <a:lnTo>
                    <a:pt x="659" y="0"/>
                  </a:lnTo>
                  <a:lnTo>
                    <a:pt x="659" y="17"/>
                  </a:lnTo>
                  <a:lnTo>
                    <a:pt x="643" y="17"/>
                  </a:lnTo>
                  <a:lnTo>
                    <a:pt x="643" y="0"/>
                  </a:lnTo>
                  <a:close/>
                  <a:moveTo>
                    <a:pt x="676" y="0"/>
                  </a:moveTo>
                  <a:lnTo>
                    <a:pt x="693" y="0"/>
                  </a:lnTo>
                  <a:lnTo>
                    <a:pt x="693" y="17"/>
                  </a:lnTo>
                  <a:lnTo>
                    <a:pt x="676" y="17"/>
                  </a:lnTo>
                  <a:lnTo>
                    <a:pt x="676" y="0"/>
                  </a:lnTo>
                  <a:close/>
                  <a:moveTo>
                    <a:pt x="710" y="0"/>
                  </a:moveTo>
                  <a:lnTo>
                    <a:pt x="727" y="0"/>
                  </a:lnTo>
                  <a:lnTo>
                    <a:pt x="727" y="17"/>
                  </a:lnTo>
                  <a:lnTo>
                    <a:pt x="710" y="17"/>
                  </a:lnTo>
                  <a:lnTo>
                    <a:pt x="710" y="0"/>
                  </a:lnTo>
                  <a:close/>
                  <a:moveTo>
                    <a:pt x="744" y="0"/>
                  </a:moveTo>
                  <a:lnTo>
                    <a:pt x="761" y="0"/>
                  </a:lnTo>
                  <a:lnTo>
                    <a:pt x="761" y="17"/>
                  </a:lnTo>
                  <a:lnTo>
                    <a:pt x="744" y="17"/>
                  </a:lnTo>
                  <a:lnTo>
                    <a:pt x="744" y="0"/>
                  </a:lnTo>
                  <a:close/>
                  <a:moveTo>
                    <a:pt x="778" y="0"/>
                  </a:moveTo>
                  <a:lnTo>
                    <a:pt x="795" y="0"/>
                  </a:lnTo>
                  <a:lnTo>
                    <a:pt x="795" y="17"/>
                  </a:lnTo>
                  <a:lnTo>
                    <a:pt x="778" y="17"/>
                  </a:lnTo>
                  <a:lnTo>
                    <a:pt x="778" y="0"/>
                  </a:lnTo>
                  <a:close/>
                  <a:moveTo>
                    <a:pt x="812" y="0"/>
                  </a:moveTo>
                  <a:lnTo>
                    <a:pt x="829" y="0"/>
                  </a:lnTo>
                  <a:lnTo>
                    <a:pt x="829" y="17"/>
                  </a:lnTo>
                  <a:lnTo>
                    <a:pt x="812" y="17"/>
                  </a:lnTo>
                  <a:lnTo>
                    <a:pt x="812" y="0"/>
                  </a:lnTo>
                  <a:close/>
                  <a:moveTo>
                    <a:pt x="846" y="0"/>
                  </a:moveTo>
                  <a:lnTo>
                    <a:pt x="863" y="0"/>
                  </a:lnTo>
                  <a:lnTo>
                    <a:pt x="863" y="17"/>
                  </a:lnTo>
                  <a:lnTo>
                    <a:pt x="846" y="17"/>
                  </a:lnTo>
                  <a:lnTo>
                    <a:pt x="846" y="0"/>
                  </a:lnTo>
                  <a:close/>
                  <a:moveTo>
                    <a:pt x="879" y="0"/>
                  </a:moveTo>
                  <a:lnTo>
                    <a:pt x="896" y="0"/>
                  </a:lnTo>
                  <a:lnTo>
                    <a:pt x="896" y="17"/>
                  </a:lnTo>
                  <a:lnTo>
                    <a:pt x="879" y="17"/>
                  </a:lnTo>
                  <a:lnTo>
                    <a:pt x="879" y="0"/>
                  </a:lnTo>
                  <a:close/>
                  <a:moveTo>
                    <a:pt x="913" y="0"/>
                  </a:moveTo>
                  <a:lnTo>
                    <a:pt x="930" y="0"/>
                  </a:lnTo>
                  <a:lnTo>
                    <a:pt x="930" y="17"/>
                  </a:lnTo>
                  <a:lnTo>
                    <a:pt x="913" y="17"/>
                  </a:lnTo>
                  <a:lnTo>
                    <a:pt x="913" y="0"/>
                  </a:lnTo>
                  <a:close/>
                  <a:moveTo>
                    <a:pt x="947" y="0"/>
                  </a:moveTo>
                  <a:lnTo>
                    <a:pt x="964" y="0"/>
                  </a:lnTo>
                  <a:lnTo>
                    <a:pt x="964" y="17"/>
                  </a:lnTo>
                  <a:lnTo>
                    <a:pt x="947" y="17"/>
                  </a:lnTo>
                  <a:lnTo>
                    <a:pt x="947" y="0"/>
                  </a:lnTo>
                  <a:close/>
                  <a:moveTo>
                    <a:pt x="981" y="0"/>
                  </a:moveTo>
                  <a:lnTo>
                    <a:pt x="998" y="0"/>
                  </a:lnTo>
                  <a:lnTo>
                    <a:pt x="998" y="17"/>
                  </a:lnTo>
                  <a:lnTo>
                    <a:pt x="981" y="17"/>
                  </a:lnTo>
                  <a:lnTo>
                    <a:pt x="981" y="0"/>
                  </a:lnTo>
                  <a:close/>
                  <a:moveTo>
                    <a:pt x="1015" y="0"/>
                  </a:moveTo>
                  <a:lnTo>
                    <a:pt x="1032" y="0"/>
                  </a:lnTo>
                  <a:lnTo>
                    <a:pt x="1032" y="17"/>
                  </a:lnTo>
                  <a:lnTo>
                    <a:pt x="1015" y="17"/>
                  </a:lnTo>
                  <a:lnTo>
                    <a:pt x="1015" y="0"/>
                  </a:lnTo>
                  <a:close/>
                  <a:moveTo>
                    <a:pt x="1049" y="0"/>
                  </a:moveTo>
                  <a:lnTo>
                    <a:pt x="1066" y="0"/>
                  </a:lnTo>
                  <a:lnTo>
                    <a:pt x="1066" y="17"/>
                  </a:lnTo>
                  <a:lnTo>
                    <a:pt x="1049" y="17"/>
                  </a:lnTo>
                  <a:lnTo>
                    <a:pt x="1049" y="0"/>
                  </a:lnTo>
                  <a:close/>
                  <a:moveTo>
                    <a:pt x="1083" y="0"/>
                  </a:moveTo>
                  <a:lnTo>
                    <a:pt x="1100" y="0"/>
                  </a:lnTo>
                  <a:lnTo>
                    <a:pt x="1100" y="17"/>
                  </a:lnTo>
                  <a:lnTo>
                    <a:pt x="1083" y="17"/>
                  </a:lnTo>
                  <a:lnTo>
                    <a:pt x="1083" y="0"/>
                  </a:lnTo>
                  <a:close/>
                  <a:moveTo>
                    <a:pt x="1116" y="0"/>
                  </a:moveTo>
                  <a:lnTo>
                    <a:pt x="1133" y="0"/>
                  </a:lnTo>
                  <a:lnTo>
                    <a:pt x="1133" y="17"/>
                  </a:lnTo>
                  <a:lnTo>
                    <a:pt x="1116" y="17"/>
                  </a:lnTo>
                  <a:lnTo>
                    <a:pt x="1116" y="0"/>
                  </a:lnTo>
                  <a:close/>
                  <a:moveTo>
                    <a:pt x="1150" y="0"/>
                  </a:moveTo>
                  <a:lnTo>
                    <a:pt x="1167" y="0"/>
                  </a:lnTo>
                  <a:lnTo>
                    <a:pt x="1167" y="17"/>
                  </a:lnTo>
                  <a:lnTo>
                    <a:pt x="1150" y="17"/>
                  </a:lnTo>
                  <a:lnTo>
                    <a:pt x="1150" y="0"/>
                  </a:lnTo>
                  <a:close/>
                  <a:moveTo>
                    <a:pt x="1184" y="0"/>
                  </a:moveTo>
                  <a:lnTo>
                    <a:pt x="1201" y="0"/>
                  </a:lnTo>
                  <a:lnTo>
                    <a:pt x="1201" y="17"/>
                  </a:lnTo>
                  <a:lnTo>
                    <a:pt x="1184" y="17"/>
                  </a:lnTo>
                  <a:lnTo>
                    <a:pt x="1184" y="0"/>
                  </a:lnTo>
                  <a:close/>
                  <a:moveTo>
                    <a:pt x="1218" y="0"/>
                  </a:moveTo>
                  <a:lnTo>
                    <a:pt x="1235" y="0"/>
                  </a:lnTo>
                  <a:lnTo>
                    <a:pt x="1235" y="17"/>
                  </a:lnTo>
                  <a:lnTo>
                    <a:pt x="1218" y="17"/>
                  </a:lnTo>
                  <a:lnTo>
                    <a:pt x="1218" y="0"/>
                  </a:lnTo>
                  <a:close/>
                  <a:moveTo>
                    <a:pt x="1252" y="0"/>
                  </a:moveTo>
                  <a:lnTo>
                    <a:pt x="1269" y="0"/>
                  </a:lnTo>
                  <a:lnTo>
                    <a:pt x="1269" y="17"/>
                  </a:lnTo>
                  <a:lnTo>
                    <a:pt x="1252" y="17"/>
                  </a:lnTo>
                  <a:lnTo>
                    <a:pt x="1252" y="0"/>
                  </a:lnTo>
                  <a:close/>
                  <a:moveTo>
                    <a:pt x="1286" y="0"/>
                  </a:moveTo>
                  <a:lnTo>
                    <a:pt x="1303" y="0"/>
                  </a:lnTo>
                  <a:lnTo>
                    <a:pt x="1303" y="17"/>
                  </a:lnTo>
                  <a:lnTo>
                    <a:pt x="1286" y="17"/>
                  </a:lnTo>
                  <a:lnTo>
                    <a:pt x="1286" y="0"/>
                  </a:lnTo>
                  <a:close/>
                  <a:moveTo>
                    <a:pt x="1320" y="0"/>
                  </a:moveTo>
                  <a:lnTo>
                    <a:pt x="1337" y="0"/>
                  </a:lnTo>
                  <a:lnTo>
                    <a:pt x="1337" y="17"/>
                  </a:lnTo>
                  <a:lnTo>
                    <a:pt x="1320" y="17"/>
                  </a:lnTo>
                  <a:lnTo>
                    <a:pt x="1320" y="0"/>
                  </a:lnTo>
                  <a:close/>
                  <a:moveTo>
                    <a:pt x="1353" y="0"/>
                  </a:moveTo>
                  <a:lnTo>
                    <a:pt x="1370" y="0"/>
                  </a:lnTo>
                  <a:lnTo>
                    <a:pt x="1370" y="17"/>
                  </a:lnTo>
                  <a:lnTo>
                    <a:pt x="1353" y="17"/>
                  </a:lnTo>
                  <a:lnTo>
                    <a:pt x="1353" y="0"/>
                  </a:lnTo>
                  <a:close/>
                  <a:moveTo>
                    <a:pt x="1387" y="0"/>
                  </a:moveTo>
                  <a:lnTo>
                    <a:pt x="1404" y="0"/>
                  </a:lnTo>
                  <a:lnTo>
                    <a:pt x="1404" y="17"/>
                  </a:lnTo>
                  <a:lnTo>
                    <a:pt x="1387" y="17"/>
                  </a:lnTo>
                  <a:lnTo>
                    <a:pt x="1387" y="0"/>
                  </a:lnTo>
                  <a:close/>
                  <a:moveTo>
                    <a:pt x="1421" y="0"/>
                  </a:moveTo>
                  <a:lnTo>
                    <a:pt x="1438" y="0"/>
                  </a:lnTo>
                  <a:lnTo>
                    <a:pt x="1438" y="17"/>
                  </a:lnTo>
                  <a:lnTo>
                    <a:pt x="1421" y="17"/>
                  </a:lnTo>
                  <a:lnTo>
                    <a:pt x="1421" y="0"/>
                  </a:lnTo>
                  <a:close/>
                  <a:moveTo>
                    <a:pt x="1455" y="0"/>
                  </a:moveTo>
                  <a:lnTo>
                    <a:pt x="1472" y="0"/>
                  </a:lnTo>
                  <a:lnTo>
                    <a:pt x="1472" y="17"/>
                  </a:lnTo>
                  <a:lnTo>
                    <a:pt x="1455" y="17"/>
                  </a:lnTo>
                  <a:lnTo>
                    <a:pt x="1455" y="0"/>
                  </a:lnTo>
                  <a:close/>
                  <a:moveTo>
                    <a:pt x="1489" y="0"/>
                  </a:moveTo>
                  <a:lnTo>
                    <a:pt x="1506" y="0"/>
                  </a:lnTo>
                  <a:lnTo>
                    <a:pt x="1506" y="17"/>
                  </a:lnTo>
                  <a:lnTo>
                    <a:pt x="1489" y="17"/>
                  </a:lnTo>
                  <a:lnTo>
                    <a:pt x="1489" y="0"/>
                  </a:lnTo>
                  <a:close/>
                  <a:moveTo>
                    <a:pt x="1523" y="0"/>
                  </a:moveTo>
                  <a:lnTo>
                    <a:pt x="1540" y="0"/>
                  </a:lnTo>
                  <a:lnTo>
                    <a:pt x="1540" y="17"/>
                  </a:lnTo>
                  <a:lnTo>
                    <a:pt x="1523" y="17"/>
                  </a:lnTo>
                  <a:lnTo>
                    <a:pt x="1523" y="0"/>
                  </a:lnTo>
                  <a:close/>
                  <a:moveTo>
                    <a:pt x="1557" y="0"/>
                  </a:moveTo>
                  <a:lnTo>
                    <a:pt x="1574" y="0"/>
                  </a:lnTo>
                  <a:lnTo>
                    <a:pt x="1574" y="17"/>
                  </a:lnTo>
                  <a:lnTo>
                    <a:pt x="1557" y="17"/>
                  </a:lnTo>
                  <a:lnTo>
                    <a:pt x="1557" y="0"/>
                  </a:lnTo>
                  <a:close/>
                  <a:moveTo>
                    <a:pt x="1590" y="0"/>
                  </a:moveTo>
                  <a:lnTo>
                    <a:pt x="1607" y="0"/>
                  </a:lnTo>
                  <a:lnTo>
                    <a:pt x="1607" y="17"/>
                  </a:lnTo>
                  <a:lnTo>
                    <a:pt x="1590" y="17"/>
                  </a:lnTo>
                  <a:lnTo>
                    <a:pt x="1590" y="0"/>
                  </a:lnTo>
                  <a:close/>
                  <a:moveTo>
                    <a:pt x="1624" y="0"/>
                  </a:moveTo>
                  <a:lnTo>
                    <a:pt x="1641" y="0"/>
                  </a:lnTo>
                  <a:lnTo>
                    <a:pt x="1641" y="17"/>
                  </a:lnTo>
                  <a:lnTo>
                    <a:pt x="1624" y="17"/>
                  </a:lnTo>
                  <a:lnTo>
                    <a:pt x="1624" y="0"/>
                  </a:lnTo>
                  <a:close/>
                  <a:moveTo>
                    <a:pt x="1658" y="0"/>
                  </a:moveTo>
                  <a:lnTo>
                    <a:pt x="1675" y="0"/>
                  </a:lnTo>
                  <a:lnTo>
                    <a:pt x="1675" y="17"/>
                  </a:lnTo>
                  <a:lnTo>
                    <a:pt x="1658" y="17"/>
                  </a:lnTo>
                  <a:lnTo>
                    <a:pt x="1658" y="0"/>
                  </a:lnTo>
                  <a:close/>
                  <a:moveTo>
                    <a:pt x="1692" y="0"/>
                  </a:moveTo>
                  <a:lnTo>
                    <a:pt x="1709" y="0"/>
                  </a:lnTo>
                  <a:lnTo>
                    <a:pt x="1709" y="17"/>
                  </a:lnTo>
                  <a:lnTo>
                    <a:pt x="1692" y="17"/>
                  </a:lnTo>
                  <a:lnTo>
                    <a:pt x="1692" y="0"/>
                  </a:lnTo>
                  <a:close/>
                  <a:moveTo>
                    <a:pt x="1726" y="0"/>
                  </a:moveTo>
                  <a:lnTo>
                    <a:pt x="1743" y="0"/>
                  </a:lnTo>
                  <a:lnTo>
                    <a:pt x="1743" y="17"/>
                  </a:lnTo>
                  <a:lnTo>
                    <a:pt x="1726" y="17"/>
                  </a:lnTo>
                  <a:lnTo>
                    <a:pt x="1726" y="0"/>
                  </a:lnTo>
                  <a:close/>
                  <a:moveTo>
                    <a:pt x="1760" y="0"/>
                  </a:moveTo>
                  <a:lnTo>
                    <a:pt x="1777" y="0"/>
                  </a:lnTo>
                  <a:lnTo>
                    <a:pt x="1777" y="17"/>
                  </a:lnTo>
                  <a:lnTo>
                    <a:pt x="1760" y="17"/>
                  </a:lnTo>
                  <a:lnTo>
                    <a:pt x="1760" y="0"/>
                  </a:lnTo>
                  <a:close/>
                  <a:moveTo>
                    <a:pt x="1794" y="0"/>
                  </a:moveTo>
                  <a:lnTo>
                    <a:pt x="1810" y="0"/>
                  </a:lnTo>
                  <a:lnTo>
                    <a:pt x="1810" y="17"/>
                  </a:lnTo>
                  <a:lnTo>
                    <a:pt x="1794" y="17"/>
                  </a:lnTo>
                  <a:lnTo>
                    <a:pt x="1794" y="0"/>
                  </a:lnTo>
                  <a:close/>
                  <a:moveTo>
                    <a:pt x="1827" y="0"/>
                  </a:moveTo>
                  <a:lnTo>
                    <a:pt x="1844" y="0"/>
                  </a:lnTo>
                  <a:lnTo>
                    <a:pt x="1844" y="17"/>
                  </a:lnTo>
                  <a:lnTo>
                    <a:pt x="1827" y="17"/>
                  </a:lnTo>
                  <a:lnTo>
                    <a:pt x="1827" y="0"/>
                  </a:lnTo>
                  <a:close/>
                  <a:moveTo>
                    <a:pt x="1861" y="0"/>
                  </a:moveTo>
                  <a:lnTo>
                    <a:pt x="1878" y="0"/>
                  </a:lnTo>
                  <a:lnTo>
                    <a:pt x="1878" y="17"/>
                  </a:lnTo>
                  <a:lnTo>
                    <a:pt x="1861" y="17"/>
                  </a:lnTo>
                  <a:lnTo>
                    <a:pt x="1861" y="0"/>
                  </a:lnTo>
                  <a:close/>
                  <a:moveTo>
                    <a:pt x="1895" y="0"/>
                  </a:moveTo>
                  <a:lnTo>
                    <a:pt x="1912" y="0"/>
                  </a:lnTo>
                  <a:lnTo>
                    <a:pt x="1912" y="17"/>
                  </a:lnTo>
                  <a:lnTo>
                    <a:pt x="1895" y="17"/>
                  </a:lnTo>
                  <a:lnTo>
                    <a:pt x="1895" y="0"/>
                  </a:lnTo>
                  <a:close/>
                  <a:moveTo>
                    <a:pt x="1929" y="0"/>
                  </a:moveTo>
                  <a:lnTo>
                    <a:pt x="1946" y="0"/>
                  </a:lnTo>
                  <a:lnTo>
                    <a:pt x="1946" y="17"/>
                  </a:lnTo>
                  <a:lnTo>
                    <a:pt x="1929" y="17"/>
                  </a:lnTo>
                  <a:lnTo>
                    <a:pt x="1929" y="0"/>
                  </a:lnTo>
                  <a:close/>
                  <a:moveTo>
                    <a:pt x="1963" y="0"/>
                  </a:moveTo>
                  <a:lnTo>
                    <a:pt x="1980" y="0"/>
                  </a:lnTo>
                  <a:lnTo>
                    <a:pt x="1980" y="17"/>
                  </a:lnTo>
                  <a:lnTo>
                    <a:pt x="1963" y="17"/>
                  </a:lnTo>
                  <a:lnTo>
                    <a:pt x="1963" y="0"/>
                  </a:lnTo>
                  <a:close/>
                  <a:moveTo>
                    <a:pt x="1997" y="0"/>
                  </a:moveTo>
                  <a:lnTo>
                    <a:pt x="2014" y="0"/>
                  </a:lnTo>
                  <a:lnTo>
                    <a:pt x="2014" y="17"/>
                  </a:lnTo>
                  <a:lnTo>
                    <a:pt x="1997" y="17"/>
                  </a:lnTo>
                  <a:lnTo>
                    <a:pt x="1997" y="0"/>
                  </a:lnTo>
                  <a:close/>
                  <a:moveTo>
                    <a:pt x="2031" y="0"/>
                  </a:moveTo>
                  <a:lnTo>
                    <a:pt x="2047" y="0"/>
                  </a:lnTo>
                  <a:lnTo>
                    <a:pt x="2047" y="17"/>
                  </a:lnTo>
                  <a:lnTo>
                    <a:pt x="2031" y="17"/>
                  </a:lnTo>
                  <a:lnTo>
                    <a:pt x="2031" y="0"/>
                  </a:lnTo>
                  <a:close/>
                  <a:moveTo>
                    <a:pt x="2064" y="0"/>
                  </a:moveTo>
                  <a:lnTo>
                    <a:pt x="2081" y="0"/>
                  </a:lnTo>
                  <a:lnTo>
                    <a:pt x="2081" y="17"/>
                  </a:lnTo>
                  <a:lnTo>
                    <a:pt x="2064" y="17"/>
                  </a:lnTo>
                  <a:lnTo>
                    <a:pt x="2064" y="0"/>
                  </a:lnTo>
                  <a:close/>
                  <a:moveTo>
                    <a:pt x="2098" y="0"/>
                  </a:moveTo>
                  <a:lnTo>
                    <a:pt x="2115" y="0"/>
                  </a:lnTo>
                  <a:lnTo>
                    <a:pt x="2115" y="17"/>
                  </a:lnTo>
                  <a:lnTo>
                    <a:pt x="2098" y="17"/>
                  </a:lnTo>
                  <a:lnTo>
                    <a:pt x="2098" y="0"/>
                  </a:lnTo>
                  <a:close/>
                  <a:moveTo>
                    <a:pt x="2132" y="0"/>
                  </a:moveTo>
                  <a:lnTo>
                    <a:pt x="2149" y="0"/>
                  </a:lnTo>
                  <a:lnTo>
                    <a:pt x="2149" y="17"/>
                  </a:lnTo>
                  <a:lnTo>
                    <a:pt x="2132" y="17"/>
                  </a:lnTo>
                  <a:lnTo>
                    <a:pt x="2132" y="0"/>
                  </a:lnTo>
                  <a:close/>
                  <a:moveTo>
                    <a:pt x="2166" y="0"/>
                  </a:moveTo>
                  <a:lnTo>
                    <a:pt x="2183" y="0"/>
                  </a:lnTo>
                  <a:lnTo>
                    <a:pt x="2183" y="17"/>
                  </a:lnTo>
                  <a:lnTo>
                    <a:pt x="2166" y="17"/>
                  </a:lnTo>
                  <a:lnTo>
                    <a:pt x="2166" y="0"/>
                  </a:lnTo>
                  <a:close/>
                  <a:moveTo>
                    <a:pt x="2200" y="0"/>
                  </a:moveTo>
                  <a:lnTo>
                    <a:pt x="2217" y="0"/>
                  </a:lnTo>
                  <a:lnTo>
                    <a:pt x="2217" y="17"/>
                  </a:lnTo>
                  <a:lnTo>
                    <a:pt x="2200" y="17"/>
                  </a:lnTo>
                  <a:lnTo>
                    <a:pt x="2200" y="0"/>
                  </a:lnTo>
                  <a:close/>
                  <a:moveTo>
                    <a:pt x="2234" y="0"/>
                  </a:moveTo>
                  <a:lnTo>
                    <a:pt x="2251" y="0"/>
                  </a:lnTo>
                  <a:lnTo>
                    <a:pt x="2251" y="17"/>
                  </a:lnTo>
                  <a:lnTo>
                    <a:pt x="2234" y="17"/>
                  </a:lnTo>
                  <a:lnTo>
                    <a:pt x="2234" y="0"/>
                  </a:lnTo>
                  <a:close/>
                  <a:moveTo>
                    <a:pt x="2268" y="0"/>
                  </a:moveTo>
                  <a:lnTo>
                    <a:pt x="2284" y="0"/>
                  </a:lnTo>
                  <a:lnTo>
                    <a:pt x="2284" y="17"/>
                  </a:lnTo>
                  <a:lnTo>
                    <a:pt x="2268" y="17"/>
                  </a:lnTo>
                  <a:lnTo>
                    <a:pt x="2268" y="0"/>
                  </a:lnTo>
                  <a:close/>
                  <a:moveTo>
                    <a:pt x="2301" y="0"/>
                  </a:moveTo>
                  <a:lnTo>
                    <a:pt x="2318" y="0"/>
                  </a:lnTo>
                  <a:lnTo>
                    <a:pt x="2318" y="17"/>
                  </a:lnTo>
                  <a:lnTo>
                    <a:pt x="2301" y="17"/>
                  </a:lnTo>
                  <a:lnTo>
                    <a:pt x="2301" y="0"/>
                  </a:lnTo>
                  <a:close/>
                  <a:moveTo>
                    <a:pt x="2335" y="0"/>
                  </a:moveTo>
                  <a:lnTo>
                    <a:pt x="2352" y="0"/>
                  </a:lnTo>
                  <a:lnTo>
                    <a:pt x="2352" y="17"/>
                  </a:lnTo>
                  <a:lnTo>
                    <a:pt x="2335" y="17"/>
                  </a:lnTo>
                  <a:lnTo>
                    <a:pt x="2335" y="0"/>
                  </a:lnTo>
                  <a:close/>
                  <a:moveTo>
                    <a:pt x="2369" y="0"/>
                  </a:moveTo>
                  <a:lnTo>
                    <a:pt x="2386" y="0"/>
                  </a:lnTo>
                  <a:lnTo>
                    <a:pt x="2386" y="17"/>
                  </a:lnTo>
                  <a:lnTo>
                    <a:pt x="2369" y="17"/>
                  </a:lnTo>
                  <a:lnTo>
                    <a:pt x="2369" y="0"/>
                  </a:lnTo>
                  <a:close/>
                  <a:moveTo>
                    <a:pt x="2403" y="0"/>
                  </a:moveTo>
                  <a:lnTo>
                    <a:pt x="2420" y="0"/>
                  </a:lnTo>
                  <a:lnTo>
                    <a:pt x="2420" y="17"/>
                  </a:lnTo>
                  <a:lnTo>
                    <a:pt x="2403" y="17"/>
                  </a:lnTo>
                  <a:lnTo>
                    <a:pt x="2403" y="0"/>
                  </a:lnTo>
                  <a:close/>
                  <a:moveTo>
                    <a:pt x="2437" y="0"/>
                  </a:moveTo>
                  <a:lnTo>
                    <a:pt x="2452" y="0"/>
                  </a:lnTo>
                  <a:lnTo>
                    <a:pt x="2455" y="0"/>
                  </a:lnTo>
                  <a:lnTo>
                    <a:pt x="2453" y="17"/>
                  </a:lnTo>
                  <a:lnTo>
                    <a:pt x="2451" y="17"/>
                  </a:lnTo>
                  <a:lnTo>
                    <a:pt x="2452" y="17"/>
                  </a:lnTo>
                  <a:lnTo>
                    <a:pt x="2437" y="17"/>
                  </a:lnTo>
                  <a:lnTo>
                    <a:pt x="2437" y="0"/>
                  </a:lnTo>
                  <a:close/>
                  <a:moveTo>
                    <a:pt x="2475" y="13"/>
                  </a:moveTo>
                  <a:lnTo>
                    <a:pt x="2477" y="16"/>
                  </a:lnTo>
                  <a:lnTo>
                    <a:pt x="2478" y="22"/>
                  </a:lnTo>
                  <a:lnTo>
                    <a:pt x="2479" y="27"/>
                  </a:lnTo>
                  <a:lnTo>
                    <a:pt x="2479" y="34"/>
                  </a:lnTo>
                  <a:lnTo>
                    <a:pt x="2462" y="34"/>
                  </a:lnTo>
                  <a:lnTo>
                    <a:pt x="2462" y="27"/>
                  </a:lnTo>
                  <a:lnTo>
                    <a:pt x="2462" y="28"/>
                  </a:lnTo>
                  <a:lnTo>
                    <a:pt x="2462" y="24"/>
                  </a:lnTo>
                  <a:lnTo>
                    <a:pt x="2462" y="26"/>
                  </a:lnTo>
                  <a:lnTo>
                    <a:pt x="2461" y="22"/>
                  </a:lnTo>
                  <a:lnTo>
                    <a:pt x="2461" y="24"/>
                  </a:lnTo>
                  <a:lnTo>
                    <a:pt x="2460" y="22"/>
                  </a:lnTo>
                  <a:lnTo>
                    <a:pt x="2475" y="13"/>
                  </a:lnTo>
                  <a:close/>
                  <a:moveTo>
                    <a:pt x="2479" y="51"/>
                  </a:moveTo>
                  <a:lnTo>
                    <a:pt x="2479" y="68"/>
                  </a:lnTo>
                  <a:lnTo>
                    <a:pt x="2462" y="68"/>
                  </a:lnTo>
                  <a:lnTo>
                    <a:pt x="2462" y="51"/>
                  </a:lnTo>
                  <a:lnTo>
                    <a:pt x="2479" y="51"/>
                  </a:lnTo>
                  <a:close/>
                  <a:moveTo>
                    <a:pt x="2479" y="85"/>
                  </a:moveTo>
                  <a:lnTo>
                    <a:pt x="2479" y="102"/>
                  </a:lnTo>
                  <a:lnTo>
                    <a:pt x="2462" y="102"/>
                  </a:lnTo>
                  <a:lnTo>
                    <a:pt x="2462" y="85"/>
                  </a:lnTo>
                  <a:lnTo>
                    <a:pt x="2479" y="85"/>
                  </a:lnTo>
                  <a:close/>
                  <a:moveTo>
                    <a:pt x="2479" y="119"/>
                  </a:moveTo>
                  <a:lnTo>
                    <a:pt x="2479" y="135"/>
                  </a:lnTo>
                  <a:lnTo>
                    <a:pt x="2462" y="135"/>
                  </a:lnTo>
                  <a:lnTo>
                    <a:pt x="2462" y="119"/>
                  </a:lnTo>
                  <a:lnTo>
                    <a:pt x="2479" y="119"/>
                  </a:lnTo>
                  <a:close/>
                  <a:moveTo>
                    <a:pt x="2479" y="152"/>
                  </a:moveTo>
                  <a:lnTo>
                    <a:pt x="2479" y="169"/>
                  </a:lnTo>
                  <a:lnTo>
                    <a:pt x="2462" y="169"/>
                  </a:lnTo>
                  <a:lnTo>
                    <a:pt x="2462" y="152"/>
                  </a:lnTo>
                  <a:lnTo>
                    <a:pt x="2479" y="152"/>
                  </a:lnTo>
                  <a:close/>
                  <a:moveTo>
                    <a:pt x="2479" y="186"/>
                  </a:moveTo>
                  <a:lnTo>
                    <a:pt x="2479" y="203"/>
                  </a:lnTo>
                  <a:lnTo>
                    <a:pt x="2462" y="203"/>
                  </a:lnTo>
                  <a:lnTo>
                    <a:pt x="2462" y="186"/>
                  </a:lnTo>
                  <a:lnTo>
                    <a:pt x="2479" y="186"/>
                  </a:lnTo>
                  <a:close/>
                  <a:moveTo>
                    <a:pt x="2479" y="220"/>
                  </a:moveTo>
                  <a:lnTo>
                    <a:pt x="2479" y="237"/>
                  </a:lnTo>
                  <a:lnTo>
                    <a:pt x="2462" y="237"/>
                  </a:lnTo>
                  <a:lnTo>
                    <a:pt x="2462" y="220"/>
                  </a:lnTo>
                  <a:lnTo>
                    <a:pt x="2479" y="220"/>
                  </a:lnTo>
                  <a:close/>
                  <a:moveTo>
                    <a:pt x="2479" y="254"/>
                  </a:moveTo>
                  <a:lnTo>
                    <a:pt x="2479" y="271"/>
                  </a:lnTo>
                  <a:lnTo>
                    <a:pt x="2462" y="271"/>
                  </a:lnTo>
                  <a:lnTo>
                    <a:pt x="2462" y="254"/>
                  </a:lnTo>
                  <a:lnTo>
                    <a:pt x="2479" y="254"/>
                  </a:lnTo>
                  <a:close/>
                  <a:moveTo>
                    <a:pt x="2479" y="288"/>
                  </a:moveTo>
                  <a:lnTo>
                    <a:pt x="2479" y="305"/>
                  </a:lnTo>
                  <a:lnTo>
                    <a:pt x="2462" y="305"/>
                  </a:lnTo>
                  <a:lnTo>
                    <a:pt x="2462" y="288"/>
                  </a:lnTo>
                  <a:lnTo>
                    <a:pt x="2479" y="288"/>
                  </a:lnTo>
                  <a:close/>
                  <a:moveTo>
                    <a:pt x="2479" y="322"/>
                  </a:moveTo>
                  <a:lnTo>
                    <a:pt x="2479" y="339"/>
                  </a:lnTo>
                  <a:lnTo>
                    <a:pt x="2462" y="339"/>
                  </a:lnTo>
                  <a:lnTo>
                    <a:pt x="2462" y="322"/>
                  </a:lnTo>
                  <a:lnTo>
                    <a:pt x="2479" y="322"/>
                  </a:lnTo>
                  <a:close/>
                  <a:moveTo>
                    <a:pt x="2479" y="355"/>
                  </a:moveTo>
                  <a:lnTo>
                    <a:pt x="2479" y="372"/>
                  </a:lnTo>
                  <a:lnTo>
                    <a:pt x="2462" y="372"/>
                  </a:lnTo>
                  <a:lnTo>
                    <a:pt x="2462" y="355"/>
                  </a:lnTo>
                  <a:lnTo>
                    <a:pt x="2479" y="355"/>
                  </a:lnTo>
                  <a:close/>
                  <a:moveTo>
                    <a:pt x="2479" y="389"/>
                  </a:moveTo>
                  <a:lnTo>
                    <a:pt x="2479" y="406"/>
                  </a:lnTo>
                  <a:lnTo>
                    <a:pt x="2462" y="406"/>
                  </a:lnTo>
                  <a:lnTo>
                    <a:pt x="2462" y="389"/>
                  </a:lnTo>
                  <a:lnTo>
                    <a:pt x="2479" y="389"/>
                  </a:lnTo>
                  <a:close/>
                  <a:moveTo>
                    <a:pt x="2479" y="423"/>
                  </a:moveTo>
                  <a:lnTo>
                    <a:pt x="2479" y="440"/>
                  </a:lnTo>
                  <a:lnTo>
                    <a:pt x="2462" y="440"/>
                  </a:lnTo>
                  <a:lnTo>
                    <a:pt x="2462" y="423"/>
                  </a:lnTo>
                  <a:lnTo>
                    <a:pt x="2479" y="423"/>
                  </a:lnTo>
                  <a:close/>
                  <a:moveTo>
                    <a:pt x="2479" y="457"/>
                  </a:moveTo>
                  <a:lnTo>
                    <a:pt x="2479" y="474"/>
                  </a:lnTo>
                  <a:lnTo>
                    <a:pt x="2462" y="474"/>
                  </a:lnTo>
                  <a:lnTo>
                    <a:pt x="2462" y="457"/>
                  </a:lnTo>
                  <a:lnTo>
                    <a:pt x="2479" y="457"/>
                  </a:lnTo>
                  <a:close/>
                  <a:moveTo>
                    <a:pt x="2479" y="491"/>
                  </a:moveTo>
                  <a:lnTo>
                    <a:pt x="2479" y="508"/>
                  </a:lnTo>
                  <a:lnTo>
                    <a:pt x="2462" y="508"/>
                  </a:lnTo>
                  <a:lnTo>
                    <a:pt x="2462" y="491"/>
                  </a:lnTo>
                  <a:lnTo>
                    <a:pt x="2479" y="491"/>
                  </a:lnTo>
                  <a:close/>
                  <a:moveTo>
                    <a:pt x="2479" y="525"/>
                  </a:moveTo>
                  <a:lnTo>
                    <a:pt x="2479" y="542"/>
                  </a:lnTo>
                  <a:lnTo>
                    <a:pt x="2462" y="542"/>
                  </a:lnTo>
                  <a:lnTo>
                    <a:pt x="2462" y="525"/>
                  </a:lnTo>
                  <a:lnTo>
                    <a:pt x="2479" y="525"/>
                  </a:lnTo>
                  <a:close/>
                  <a:moveTo>
                    <a:pt x="2479" y="559"/>
                  </a:moveTo>
                  <a:lnTo>
                    <a:pt x="2479" y="568"/>
                  </a:lnTo>
                  <a:lnTo>
                    <a:pt x="2478" y="573"/>
                  </a:lnTo>
                  <a:lnTo>
                    <a:pt x="2477" y="578"/>
                  </a:lnTo>
                  <a:lnTo>
                    <a:pt x="2476" y="579"/>
                  </a:lnTo>
                  <a:lnTo>
                    <a:pt x="2461" y="571"/>
                  </a:lnTo>
                  <a:lnTo>
                    <a:pt x="2461" y="570"/>
                  </a:lnTo>
                  <a:lnTo>
                    <a:pt x="2461" y="572"/>
                  </a:lnTo>
                  <a:lnTo>
                    <a:pt x="2462" y="568"/>
                  </a:lnTo>
                  <a:lnTo>
                    <a:pt x="2462" y="570"/>
                  </a:lnTo>
                  <a:lnTo>
                    <a:pt x="2462" y="566"/>
                  </a:lnTo>
                  <a:lnTo>
                    <a:pt x="2462" y="567"/>
                  </a:lnTo>
                  <a:lnTo>
                    <a:pt x="2462" y="559"/>
                  </a:lnTo>
                  <a:lnTo>
                    <a:pt x="2479" y="559"/>
                  </a:lnTo>
                  <a:close/>
                  <a:moveTo>
                    <a:pt x="2456" y="593"/>
                  </a:moveTo>
                  <a:lnTo>
                    <a:pt x="2452" y="594"/>
                  </a:lnTo>
                  <a:lnTo>
                    <a:pt x="2438" y="594"/>
                  </a:lnTo>
                  <a:lnTo>
                    <a:pt x="2438" y="577"/>
                  </a:lnTo>
                  <a:lnTo>
                    <a:pt x="2452" y="577"/>
                  </a:lnTo>
                  <a:lnTo>
                    <a:pt x="2451" y="577"/>
                  </a:lnTo>
                  <a:lnTo>
                    <a:pt x="2455" y="577"/>
                  </a:lnTo>
                  <a:lnTo>
                    <a:pt x="2456" y="593"/>
                  </a:lnTo>
                  <a:close/>
                  <a:moveTo>
                    <a:pt x="2422" y="594"/>
                  </a:moveTo>
                  <a:lnTo>
                    <a:pt x="2405" y="594"/>
                  </a:lnTo>
                  <a:lnTo>
                    <a:pt x="2405" y="577"/>
                  </a:lnTo>
                  <a:lnTo>
                    <a:pt x="2422" y="577"/>
                  </a:lnTo>
                  <a:lnTo>
                    <a:pt x="2422" y="594"/>
                  </a:lnTo>
                  <a:close/>
                  <a:moveTo>
                    <a:pt x="2388" y="594"/>
                  </a:moveTo>
                  <a:lnTo>
                    <a:pt x="2371" y="594"/>
                  </a:lnTo>
                  <a:lnTo>
                    <a:pt x="2371" y="577"/>
                  </a:lnTo>
                  <a:lnTo>
                    <a:pt x="2388" y="577"/>
                  </a:lnTo>
                  <a:lnTo>
                    <a:pt x="2388" y="594"/>
                  </a:lnTo>
                  <a:close/>
                  <a:moveTo>
                    <a:pt x="2354" y="594"/>
                  </a:moveTo>
                  <a:lnTo>
                    <a:pt x="2337" y="594"/>
                  </a:lnTo>
                  <a:lnTo>
                    <a:pt x="2337" y="577"/>
                  </a:lnTo>
                  <a:lnTo>
                    <a:pt x="2354" y="577"/>
                  </a:lnTo>
                  <a:lnTo>
                    <a:pt x="2354" y="594"/>
                  </a:lnTo>
                  <a:close/>
                  <a:moveTo>
                    <a:pt x="2320" y="594"/>
                  </a:moveTo>
                  <a:lnTo>
                    <a:pt x="2303" y="594"/>
                  </a:lnTo>
                  <a:lnTo>
                    <a:pt x="2303" y="577"/>
                  </a:lnTo>
                  <a:lnTo>
                    <a:pt x="2320" y="577"/>
                  </a:lnTo>
                  <a:lnTo>
                    <a:pt x="2320" y="594"/>
                  </a:lnTo>
                  <a:close/>
                  <a:moveTo>
                    <a:pt x="2286" y="594"/>
                  </a:moveTo>
                  <a:lnTo>
                    <a:pt x="2269" y="594"/>
                  </a:lnTo>
                  <a:lnTo>
                    <a:pt x="2269" y="577"/>
                  </a:lnTo>
                  <a:lnTo>
                    <a:pt x="2286" y="577"/>
                  </a:lnTo>
                  <a:lnTo>
                    <a:pt x="2286" y="594"/>
                  </a:lnTo>
                  <a:close/>
                  <a:moveTo>
                    <a:pt x="2252" y="594"/>
                  </a:moveTo>
                  <a:lnTo>
                    <a:pt x="2235" y="594"/>
                  </a:lnTo>
                  <a:lnTo>
                    <a:pt x="2235" y="577"/>
                  </a:lnTo>
                  <a:lnTo>
                    <a:pt x="2252" y="577"/>
                  </a:lnTo>
                  <a:lnTo>
                    <a:pt x="2252" y="594"/>
                  </a:lnTo>
                  <a:close/>
                  <a:moveTo>
                    <a:pt x="2218" y="594"/>
                  </a:moveTo>
                  <a:lnTo>
                    <a:pt x="2202" y="594"/>
                  </a:lnTo>
                  <a:lnTo>
                    <a:pt x="2202" y="577"/>
                  </a:lnTo>
                  <a:lnTo>
                    <a:pt x="2218" y="577"/>
                  </a:lnTo>
                  <a:lnTo>
                    <a:pt x="2218" y="594"/>
                  </a:lnTo>
                  <a:close/>
                  <a:moveTo>
                    <a:pt x="2185" y="594"/>
                  </a:moveTo>
                  <a:lnTo>
                    <a:pt x="2168" y="594"/>
                  </a:lnTo>
                  <a:lnTo>
                    <a:pt x="2168" y="577"/>
                  </a:lnTo>
                  <a:lnTo>
                    <a:pt x="2185" y="577"/>
                  </a:lnTo>
                  <a:lnTo>
                    <a:pt x="2185" y="594"/>
                  </a:lnTo>
                  <a:close/>
                  <a:moveTo>
                    <a:pt x="2151" y="594"/>
                  </a:moveTo>
                  <a:lnTo>
                    <a:pt x="2134" y="594"/>
                  </a:lnTo>
                  <a:lnTo>
                    <a:pt x="2134" y="577"/>
                  </a:lnTo>
                  <a:lnTo>
                    <a:pt x="2151" y="577"/>
                  </a:lnTo>
                  <a:lnTo>
                    <a:pt x="2151" y="594"/>
                  </a:lnTo>
                  <a:close/>
                  <a:moveTo>
                    <a:pt x="2117" y="594"/>
                  </a:moveTo>
                  <a:lnTo>
                    <a:pt x="2100" y="594"/>
                  </a:lnTo>
                  <a:lnTo>
                    <a:pt x="2100" y="577"/>
                  </a:lnTo>
                  <a:lnTo>
                    <a:pt x="2117" y="577"/>
                  </a:lnTo>
                  <a:lnTo>
                    <a:pt x="2117" y="594"/>
                  </a:lnTo>
                  <a:close/>
                  <a:moveTo>
                    <a:pt x="2083" y="594"/>
                  </a:moveTo>
                  <a:lnTo>
                    <a:pt x="2066" y="594"/>
                  </a:lnTo>
                  <a:lnTo>
                    <a:pt x="2066" y="577"/>
                  </a:lnTo>
                  <a:lnTo>
                    <a:pt x="2083" y="577"/>
                  </a:lnTo>
                  <a:lnTo>
                    <a:pt x="2083" y="594"/>
                  </a:lnTo>
                  <a:close/>
                  <a:moveTo>
                    <a:pt x="2049" y="594"/>
                  </a:moveTo>
                  <a:lnTo>
                    <a:pt x="2032" y="594"/>
                  </a:lnTo>
                  <a:lnTo>
                    <a:pt x="2032" y="577"/>
                  </a:lnTo>
                  <a:lnTo>
                    <a:pt x="2049" y="577"/>
                  </a:lnTo>
                  <a:lnTo>
                    <a:pt x="2049" y="594"/>
                  </a:lnTo>
                  <a:close/>
                  <a:moveTo>
                    <a:pt x="2015" y="594"/>
                  </a:moveTo>
                  <a:lnTo>
                    <a:pt x="1998" y="594"/>
                  </a:lnTo>
                  <a:lnTo>
                    <a:pt x="1998" y="577"/>
                  </a:lnTo>
                  <a:lnTo>
                    <a:pt x="2015" y="577"/>
                  </a:lnTo>
                  <a:lnTo>
                    <a:pt x="2015" y="594"/>
                  </a:lnTo>
                  <a:close/>
                  <a:moveTo>
                    <a:pt x="1981" y="594"/>
                  </a:moveTo>
                  <a:lnTo>
                    <a:pt x="1965" y="594"/>
                  </a:lnTo>
                  <a:lnTo>
                    <a:pt x="1965" y="577"/>
                  </a:lnTo>
                  <a:lnTo>
                    <a:pt x="1981" y="577"/>
                  </a:lnTo>
                  <a:lnTo>
                    <a:pt x="1981" y="594"/>
                  </a:lnTo>
                  <a:close/>
                  <a:moveTo>
                    <a:pt x="1948" y="594"/>
                  </a:moveTo>
                  <a:lnTo>
                    <a:pt x="1931" y="594"/>
                  </a:lnTo>
                  <a:lnTo>
                    <a:pt x="1931" y="577"/>
                  </a:lnTo>
                  <a:lnTo>
                    <a:pt x="1948" y="577"/>
                  </a:lnTo>
                  <a:lnTo>
                    <a:pt x="1948" y="594"/>
                  </a:lnTo>
                  <a:close/>
                  <a:moveTo>
                    <a:pt x="1914" y="594"/>
                  </a:moveTo>
                  <a:lnTo>
                    <a:pt x="1897" y="594"/>
                  </a:lnTo>
                  <a:lnTo>
                    <a:pt x="1897" y="577"/>
                  </a:lnTo>
                  <a:lnTo>
                    <a:pt x="1914" y="577"/>
                  </a:lnTo>
                  <a:lnTo>
                    <a:pt x="1914" y="594"/>
                  </a:lnTo>
                  <a:close/>
                  <a:moveTo>
                    <a:pt x="1880" y="594"/>
                  </a:moveTo>
                  <a:lnTo>
                    <a:pt x="1863" y="594"/>
                  </a:lnTo>
                  <a:lnTo>
                    <a:pt x="1863" y="577"/>
                  </a:lnTo>
                  <a:lnTo>
                    <a:pt x="1880" y="577"/>
                  </a:lnTo>
                  <a:lnTo>
                    <a:pt x="1880" y="594"/>
                  </a:lnTo>
                  <a:close/>
                  <a:moveTo>
                    <a:pt x="1846" y="594"/>
                  </a:moveTo>
                  <a:lnTo>
                    <a:pt x="1829" y="594"/>
                  </a:lnTo>
                  <a:lnTo>
                    <a:pt x="1829" y="577"/>
                  </a:lnTo>
                  <a:lnTo>
                    <a:pt x="1846" y="577"/>
                  </a:lnTo>
                  <a:lnTo>
                    <a:pt x="1846" y="594"/>
                  </a:lnTo>
                  <a:close/>
                  <a:moveTo>
                    <a:pt x="1812" y="594"/>
                  </a:moveTo>
                  <a:lnTo>
                    <a:pt x="1795" y="594"/>
                  </a:lnTo>
                  <a:lnTo>
                    <a:pt x="1795" y="577"/>
                  </a:lnTo>
                  <a:lnTo>
                    <a:pt x="1812" y="577"/>
                  </a:lnTo>
                  <a:lnTo>
                    <a:pt x="1812" y="594"/>
                  </a:lnTo>
                  <a:close/>
                  <a:moveTo>
                    <a:pt x="1778" y="594"/>
                  </a:moveTo>
                  <a:lnTo>
                    <a:pt x="1761" y="594"/>
                  </a:lnTo>
                  <a:lnTo>
                    <a:pt x="1761" y="577"/>
                  </a:lnTo>
                  <a:lnTo>
                    <a:pt x="1778" y="577"/>
                  </a:lnTo>
                  <a:lnTo>
                    <a:pt x="1778" y="594"/>
                  </a:lnTo>
                  <a:close/>
                  <a:moveTo>
                    <a:pt x="1744" y="594"/>
                  </a:moveTo>
                  <a:lnTo>
                    <a:pt x="1728" y="594"/>
                  </a:lnTo>
                  <a:lnTo>
                    <a:pt x="1728" y="577"/>
                  </a:lnTo>
                  <a:lnTo>
                    <a:pt x="1744" y="577"/>
                  </a:lnTo>
                  <a:lnTo>
                    <a:pt x="1744" y="594"/>
                  </a:lnTo>
                  <a:close/>
                  <a:moveTo>
                    <a:pt x="1711" y="594"/>
                  </a:moveTo>
                  <a:lnTo>
                    <a:pt x="1694" y="594"/>
                  </a:lnTo>
                  <a:lnTo>
                    <a:pt x="1694" y="577"/>
                  </a:lnTo>
                  <a:lnTo>
                    <a:pt x="1711" y="577"/>
                  </a:lnTo>
                  <a:lnTo>
                    <a:pt x="1711" y="594"/>
                  </a:lnTo>
                  <a:close/>
                  <a:moveTo>
                    <a:pt x="1677" y="594"/>
                  </a:moveTo>
                  <a:lnTo>
                    <a:pt x="1660" y="594"/>
                  </a:lnTo>
                  <a:lnTo>
                    <a:pt x="1660" y="577"/>
                  </a:lnTo>
                  <a:lnTo>
                    <a:pt x="1677" y="577"/>
                  </a:lnTo>
                  <a:lnTo>
                    <a:pt x="1677" y="594"/>
                  </a:lnTo>
                  <a:close/>
                  <a:moveTo>
                    <a:pt x="1643" y="594"/>
                  </a:moveTo>
                  <a:lnTo>
                    <a:pt x="1626" y="594"/>
                  </a:lnTo>
                  <a:lnTo>
                    <a:pt x="1626" y="577"/>
                  </a:lnTo>
                  <a:lnTo>
                    <a:pt x="1643" y="577"/>
                  </a:lnTo>
                  <a:lnTo>
                    <a:pt x="1643" y="594"/>
                  </a:lnTo>
                  <a:close/>
                  <a:moveTo>
                    <a:pt x="1609" y="594"/>
                  </a:moveTo>
                  <a:lnTo>
                    <a:pt x="1592" y="594"/>
                  </a:lnTo>
                  <a:lnTo>
                    <a:pt x="1592" y="577"/>
                  </a:lnTo>
                  <a:lnTo>
                    <a:pt x="1609" y="577"/>
                  </a:lnTo>
                  <a:lnTo>
                    <a:pt x="1609" y="594"/>
                  </a:lnTo>
                  <a:close/>
                  <a:moveTo>
                    <a:pt x="1575" y="594"/>
                  </a:moveTo>
                  <a:lnTo>
                    <a:pt x="1558" y="594"/>
                  </a:lnTo>
                  <a:lnTo>
                    <a:pt x="1558" y="577"/>
                  </a:lnTo>
                  <a:lnTo>
                    <a:pt x="1575" y="577"/>
                  </a:lnTo>
                  <a:lnTo>
                    <a:pt x="1575" y="594"/>
                  </a:lnTo>
                  <a:close/>
                  <a:moveTo>
                    <a:pt x="1541" y="594"/>
                  </a:moveTo>
                  <a:lnTo>
                    <a:pt x="1524" y="594"/>
                  </a:lnTo>
                  <a:lnTo>
                    <a:pt x="1524" y="577"/>
                  </a:lnTo>
                  <a:lnTo>
                    <a:pt x="1541" y="577"/>
                  </a:lnTo>
                  <a:lnTo>
                    <a:pt x="1541" y="594"/>
                  </a:lnTo>
                  <a:close/>
                  <a:moveTo>
                    <a:pt x="1507" y="594"/>
                  </a:moveTo>
                  <a:lnTo>
                    <a:pt x="1491" y="594"/>
                  </a:lnTo>
                  <a:lnTo>
                    <a:pt x="1491" y="577"/>
                  </a:lnTo>
                  <a:lnTo>
                    <a:pt x="1507" y="577"/>
                  </a:lnTo>
                  <a:lnTo>
                    <a:pt x="1507" y="594"/>
                  </a:lnTo>
                  <a:close/>
                  <a:moveTo>
                    <a:pt x="1474" y="594"/>
                  </a:moveTo>
                  <a:lnTo>
                    <a:pt x="1457" y="594"/>
                  </a:lnTo>
                  <a:lnTo>
                    <a:pt x="1457" y="577"/>
                  </a:lnTo>
                  <a:lnTo>
                    <a:pt x="1474" y="577"/>
                  </a:lnTo>
                  <a:lnTo>
                    <a:pt x="1474" y="594"/>
                  </a:lnTo>
                  <a:close/>
                  <a:moveTo>
                    <a:pt x="1440" y="594"/>
                  </a:moveTo>
                  <a:lnTo>
                    <a:pt x="1423" y="594"/>
                  </a:lnTo>
                  <a:lnTo>
                    <a:pt x="1423" y="577"/>
                  </a:lnTo>
                  <a:lnTo>
                    <a:pt x="1440" y="577"/>
                  </a:lnTo>
                  <a:lnTo>
                    <a:pt x="1440" y="594"/>
                  </a:lnTo>
                  <a:close/>
                  <a:moveTo>
                    <a:pt x="1406" y="594"/>
                  </a:moveTo>
                  <a:lnTo>
                    <a:pt x="1389" y="594"/>
                  </a:lnTo>
                  <a:lnTo>
                    <a:pt x="1389" y="577"/>
                  </a:lnTo>
                  <a:lnTo>
                    <a:pt x="1406" y="577"/>
                  </a:lnTo>
                  <a:lnTo>
                    <a:pt x="1406" y="594"/>
                  </a:lnTo>
                  <a:close/>
                  <a:moveTo>
                    <a:pt x="1372" y="594"/>
                  </a:moveTo>
                  <a:lnTo>
                    <a:pt x="1355" y="594"/>
                  </a:lnTo>
                  <a:lnTo>
                    <a:pt x="1355" y="577"/>
                  </a:lnTo>
                  <a:lnTo>
                    <a:pt x="1372" y="577"/>
                  </a:lnTo>
                  <a:lnTo>
                    <a:pt x="1372" y="594"/>
                  </a:lnTo>
                  <a:close/>
                  <a:moveTo>
                    <a:pt x="1338" y="594"/>
                  </a:moveTo>
                  <a:lnTo>
                    <a:pt x="1321" y="594"/>
                  </a:lnTo>
                  <a:lnTo>
                    <a:pt x="1321" y="577"/>
                  </a:lnTo>
                  <a:lnTo>
                    <a:pt x="1338" y="577"/>
                  </a:lnTo>
                  <a:lnTo>
                    <a:pt x="1338" y="594"/>
                  </a:lnTo>
                  <a:close/>
                  <a:moveTo>
                    <a:pt x="1304" y="594"/>
                  </a:moveTo>
                  <a:lnTo>
                    <a:pt x="1287" y="594"/>
                  </a:lnTo>
                  <a:lnTo>
                    <a:pt x="1287" y="577"/>
                  </a:lnTo>
                  <a:lnTo>
                    <a:pt x="1304" y="577"/>
                  </a:lnTo>
                  <a:lnTo>
                    <a:pt x="1304" y="594"/>
                  </a:lnTo>
                  <a:close/>
                  <a:moveTo>
                    <a:pt x="1271" y="594"/>
                  </a:moveTo>
                  <a:lnTo>
                    <a:pt x="1254" y="594"/>
                  </a:lnTo>
                  <a:lnTo>
                    <a:pt x="1254" y="577"/>
                  </a:lnTo>
                  <a:lnTo>
                    <a:pt x="1271" y="577"/>
                  </a:lnTo>
                  <a:lnTo>
                    <a:pt x="1271" y="594"/>
                  </a:lnTo>
                  <a:close/>
                  <a:moveTo>
                    <a:pt x="1237" y="594"/>
                  </a:moveTo>
                  <a:lnTo>
                    <a:pt x="1220" y="594"/>
                  </a:lnTo>
                  <a:lnTo>
                    <a:pt x="1220" y="577"/>
                  </a:lnTo>
                  <a:lnTo>
                    <a:pt x="1237" y="577"/>
                  </a:lnTo>
                  <a:lnTo>
                    <a:pt x="1237" y="594"/>
                  </a:lnTo>
                  <a:close/>
                  <a:moveTo>
                    <a:pt x="1203" y="594"/>
                  </a:moveTo>
                  <a:lnTo>
                    <a:pt x="1186" y="594"/>
                  </a:lnTo>
                  <a:lnTo>
                    <a:pt x="1186" y="577"/>
                  </a:lnTo>
                  <a:lnTo>
                    <a:pt x="1203" y="577"/>
                  </a:lnTo>
                  <a:lnTo>
                    <a:pt x="1203" y="594"/>
                  </a:lnTo>
                  <a:close/>
                  <a:moveTo>
                    <a:pt x="1169" y="594"/>
                  </a:moveTo>
                  <a:lnTo>
                    <a:pt x="1152" y="594"/>
                  </a:lnTo>
                  <a:lnTo>
                    <a:pt x="1152" y="577"/>
                  </a:lnTo>
                  <a:lnTo>
                    <a:pt x="1169" y="577"/>
                  </a:lnTo>
                  <a:lnTo>
                    <a:pt x="1169" y="594"/>
                  </a:lnTo>
                  <a:close/>
                  <a:moveTo>
                    <a:pt x="1135" y="594"/>
                  </a:moveTo>
                  <a:lnTo>
                    <a:pt x="1118" y="594"/>
                  </a:lnTo>
                  <a:lnTo>
                    <a:pt x="1118" y="577"/>
                  </a:lnTo>
                  <a:lnTo>
                    <a:pt x="1135" y="577"/>
                  </a:lnTo>
                  <a:lnTo>
                    <a:pt x="1135" y="594"/>
                  </a:lnTo>
                  <a:close/>
                  <a:moveTo>
                    <a:pt x="1101" y="594"/>
                  </a:moveTo>
                  <a:lnTo>
                    <a:pt x="1084" y="594"/>
                  </a:lnTo>
                  <a:lnTo>
                    <a:pt x="1084" y="577"/>
                  </a:lnTo>
                  <a:lnTo>
                    <a:pt x="1101" y="577"/>
                  </a:lnTo>
                  <a:lnTo>
                    <a:pt x="1101" y="594"/>
                  </a:lnTo>
                  <a:close/>
                  <a:moveTo>
                    <a:pt x="1067" y="594"/>
                  </a:moveTo>
                  <a:lnTo>
                    <a:pt x="1050" y="594"/>
                  </a:lnTo>
                  <a:lnTo>
                    <a:pt x="1050" y="577"/>
                  </a:lnTo>
                  <a:lnTo>
                    <a:pt x="1067" y="577"/>
                  </a:lnTo>
                  <a:lnTo>
                    <a:pt x="1067" y="594"/>
                  </a:lnTo>
                  <a:close/>
                  <a:moveTo>
                    <a:pt x="1034" y="594"/>
                  </a:moveTo>
                  <a:lnTo>
                    <a:pt x="1017" y="594"/>
                  </a:lnTo>
                  <a:lnTo>
                    <a:pt x="1017" y="577"/>
                  </a:lnTo>
                  <a:lnTo>
                    <a:pt x="1034" y="577"/>
                  </a:lnTo>
                  <a:lnTo>
                    <a:pt x="1034" y="594"/>
                  </a:lnTo>
                  <a:close/>
                  <a:moveTo>
                    <a:pt x="1000" y="594"/>
                  </a:moveTo>
                  <a:lnTo>
                    <a:pt x="983" y="594"/>
                  </a:lnTo>
                  <a:lnTo>
                    <a:pt x="983" y="577"/>
                  </a:lnTo>
                  <a:lnTo>
                    <a:pt x="1000" y="577"/>
                  </a:lnTo>
                  <a:lnTo>
                    <a:pt x="1000" y="594"/>
                  </a:lnTo>
                  <a:close/>
                  <a:moveTo>
                    <a:pt x="966" y="594"/>
                  </a:moveTo>
                  <a:lnTo>
                    <a:pt x="949" y="594"/>
                  </a:lnTo>
                  <a:lnTo>
                    <a:pt x="949" y="577"/>
                  </a:lnTo>
                  <a:lnTo>
                    <a:pt x="966" y="577"/>
                  </a:lnTo>
                  <a:lnTo>
                    <a:pt x="966" y="594"/>
                  </a:lnTo>
                  <a:close/>
                  <a:moveTo>
                    <a:pt x="932" y="594"/>
                  </a:moveTo>
                  <a:lnTo>
                    <a:pt x="915" y="594"/>
                  </a:lnTo>
                  <a:lnTo>
                    <a:pt x="915" y="577"/>
                  </a:lnTo>
                  <a:lnTo>
                    <a:pt x="932" y="577"/>
                  </a:lnTo>
                  <a:lnTo>
                    <a:pt x="932" y="594"/>
                  </a:lnTo>
                  <a:close/>
                  <a:moveTo>
                    <a:pt x="898" y="594"/>
                  </a:moveTo>
                  <a:lnTo>
                    <a:pt x="881" y="594"/>
                  </a:lnTo>
                  <a:lnTo>
                    <a:pt x="881" y="577"/>
                  </a:lnTo>
                  <a:lnTo>
                    <a:pt x="898" y="577"/>
                  </a:lnTo>
                  <a:lnTo>
                    <a:pt x="898" y="594"/>
                  </a:lnTo>
                  <a:close/>
                  <a:moveTo>
                    <a:pt x="864" y="594"/>
                  </a:moveTo>
                  <a:lnTo>
                    <a:pt x="847" y="594"/>
                  </a:lnTo>
                  <a:lnTo>
                    <a:pt x="847" y="577"/>
                  </a:lnTo>
                  <a:lnTo>
                    <a:pt x="864" y="577"/>
                  </a:lnTo>
                  <a:lnTo>
                    <a:pt x="864" y="594"/>
                  </a:lnTo>
                  <a:close/>
                  <a:moveTo>
                    <a:pt x="830" y="594"/>
                  </a:moveTo>
                  <a:lnTo>
                    <a:pt x="813" y="594"/>
                  </a:lnTo>
                  <a:lnTo>
                    <a:pt x="813" y="577"/>
                  </a:lnTo>
                  <a:lnTo>
                    <a:pt x="830" y="577"/>
                  </a:lnTo>
                  <a:lnTo>
                    <a:pt x="830" y="594"/>
                  </a:lnTo>
                  <a:close/>
                  <a:moveTo>
                    <a:pt x="797" y="594"/>
                  </a:moveTo>
                  <a:lnTo>
                    <a:pt x="780" y="594"/>
                  </a:lnTo>
                  <a:lnTo>
                    <a:pt x="780" y="577"/>
                  </a:lnTo>
                  <a:lnTo>
                    <a:pt x="797" y="577"/>
                  </a:lnTo>
                  <a:lnTo>
                    <a:pt x="797" y="594"/>
                  </a:lnTo>
                  <a:close/>
                  <a:moveTo>
                    <a:pt x="763" y="594"/>
                  </a:moveTo>
                  <a:lnTo>
                    <a:pt x="746" y="594"/>
                  </a:lnTo>
                  <a:lnTo>
                    <a:pt x="746" y="577"/>
                  </a:lnTo>
                  <a:lnTo>
                    <a:pt x="763" y="577"/>
                  </a:lnTo>
                  <a:lnTo>
                    <a:pt x="763" y="594"/>
                  </a:lnTo>
                  <a:close/>
                  <a:moveTo>
                    <a:pt x="729" y="594"/>
                  </a:moveTo>
                  <a:lnTo>
                    <a:pt x="712" y="594"/>
                  </a:lnTo>
                  <a:lnTo>
                    <a:pt x="712" y="577"/>
                  </a:lnTo>
                  <a:lnTo>
                    <a:pt x="729" y="577"/>
                  </a:lnTo>
                  <a:lnTo>
                    <a:pt x="729" y="594"/>
                  </a:lnTo>
                  <a:close/>
                  <a:moveTo>
                    <a:pt x="695" y="594"/>
                  </a:moveTo>
                  <a:lnTo>
                    <a:pt x="678" y="594"/>
                  </a:lnTo>
                  <a:lnTo>
                    <a:pt x="678" y="577"/>
                  </a:lnTo>
                  <a:lnTo>
                    <a:pt x="695" y="577"/>
                  </a:lnTo>
                  <a:lnTo>
                    <a:pt x="695" y="594"/>
                  </a:lnTo>
                  <a:close/>
                  <a:moveTo>
                    <a:pt x="661" y="594"/>
                  </a:moveTo>
                  <a:lnTo>
                    <a:pt x="644" y="594"/>
                  </a:lnTo>
                  <a:lnTo>
                    <a:pt x="644" y="577"/>
                  </a:lnTo>
                  <a:lnTo>
                    <a:pt x="661" y="577"/>
                  </a:lnTo>
                  <a:lnTo>
                    <a:pt x="661" y="594"/>
                  </a:lnTo>
                  <a:close/>
                  <a:moveTo>
                    <a:pt x="627" y="594"/>
                  </a:moveTo>
                  <a:lnTo>
                    <a:pt x="610" y="594"/>
                  </a:lnTo>
                  <a:lnTo>
                    <a:pt x="610" y="577"/>
                  </a:lnTo>
                  <a:lnTo>
                    <a:pt x="627" y="577"/>
                  </a:lnTo>
                  <a:lnTo>
                    <a:pt x="627" y="594"/>
                  </a:lnTo>
                  <a:close/>
                  <a:moveTo>
                    <a:pt x="593" y="594"/>
                  </a:moveTo>
                  <a:lnTo>
                    <a:pt x="577" y="594"/>
                  </a:lnTo>
                  <a:lnTo>
                    <a:pt x="577" y="577"/>
                  </a:lnTo>
                  <a:lnTo>
                    <a:pt x="593" y="577"/>
                  </a:lnTo>
                  <a:lnTo>
                    <a:pt x="593" y="594"/>
                  </a:lnTo>
                  <a:close/>
                  <a:moveTo>
                    <a:pt x="560" y="594"/>
                  </a:moveTo>
                  <a:lnTo>
                    <a:pt x="543" y="594"/>
                  </a:lnTo>
                  <a:lnTo>
                    <a:pt x="543" y="577"/>
                  </a:lnTo>
                  <a:lnTo>
                    <a:pt x="560" y="577"/>
                  </a:lnTo>
                  <a:lnTo>
                    <a:pt x="560" y="594"/>
                  </a:lnTo>
                  <a:close/>
                  <a:moveTo>
                    <a:pt x="526" y="594"/>
                  </a:moveTo>
                  <a:lnTo>
                    <a:pt x="509" y="594"/>
                  </a:lnTo>
                  <a:lnTo>
                    <a:pt x="509" y="577"/>
                  </a:lnTo>
                  <a:lnTo>
                    <a:pt x="526" y="577"/>
                  </a:lnTo>
                  <a:lnTo>
                    <a:pt x="526" y="594"/>
                  </a:lnTo>
                  <a:close/>
                  <a:moveTo>
                    <a:pt x="492" y="594"/>
                  </a:moveTo>
                  <a:lnTo>
                    <a:pt x="475" y="594"/>
                  </a:lnTo>
                  <a:lnTo>
                    <a:pt x="475" y="577"/>
                  </a:lnTo>
                  <a:lnTo>
                    <a:pt x="492" y="577"/>
                  </a:lnTo>
                  <a:lnTo>
                    <a:pt x="492" y="594"/>
                  </a:lnTo>
                  <a:close/>
                  <a:moveTo>
                    <a:pt x="458" y="594"/>
                  </a:moveTo>
                  <a:lnTo>
                    <a:pt x="441" y="594"/>
                  </a:lnTo>
                  <a:lnTo>
                    <a:pt x="441" y="577"/>
                  </a:lnTo>
                  <a:lnTo>
                    <a:pt x="458" y="577"/>
                  </a:lnTo>
                  <a:lnTo>
                    <a:pt x="458" y="594"/>
                  </a:lnTo>
                  <a:close/>
                  <a:moveTo>
                    <a:pt x="424" y="594"/>
                  </a:moveTo>
                  <a:lnTo>
                    <a:pt x="407" y="594"/>
                  </a:lnTo>
                  <a:lnTo>
                    <a:pt x="407" y="577"/>
                  </a:lnTo>
                  <a:lnTo>
                    <a:pt x="424" y="577"/>
                  </a:lnTo>
                  <a:lnTo>
                    <a:pt x="424" y="594"/>
                  </a:lnTo>
                  <a:close/>
                  <a:moveTo>
                    <a:pt x="390" y="594"/>
                  </a:moveTo>
                  <a:lnTo>
                    <a:pt x="373" y="594"/>
                  </a:lnTo>
                  <a:lnTo>
                    <a:pt x="373" y="577"/>
                  </a:lnTo>
                  <a:lnTo>
                    <a:pt x="390" y="577"/>
                  </a:lnTo>
                  <a:lnTo>
                    <a:pt x="390" y="594"/>
                  </a:lnTo>
                  <a:close/>
                  <a:moveTo>
                    <a:pt x="356" y="594"/>
                  </a:moveTo>
                  <a:lnTo>
                    <a:pt x="340" y="594"/>
                  </a:lnTo>
                  <a:lnTo>
                    <a:pt x="340" y="577"/>
                  </a:lnTo>
                  <a:lnTo>
                    <a:pt x="356" y="577"/>
                  </a:lnTo>
                  <a:lnTo>
                    <a:pt x="356" y="594"/>
                  </a:lnTo>
                  <a:close/>
                  <a:moveTo>
                    <a:pt x="323" y="594"/>
                  </a:moveTo>
                  <a:lnTo>
                    <a:pt x="306" y="594"/>
                  </a:lnTo>
                  <a:lnTo>
                    <a:pt x="306" y="577"/>
                  </a:lnTo>
                  <a:lnTo>
                    <a:pt x="323" y="577"/>
                  </a:lnTo>
                  <a:lnTo>
                    <a:pt x="323" y="594"/>
                  </a:lnTo>
                  <a:close/>
                  <a:moveTo>
                    <a:pt x="289" y="594"/>
                  </a:moveTo>
                  <a:lnTo>
                    <a:pt x="272" y="594"/>
                  </a:lnTo>
                  <a:lnTo>
                    <a:pt x="272" y="577"/>
                  </a:lnTo>
                  <a:lnTo>
                    <a:pt x="289" y="577"/>
                  </a:lnTo>
                  <a:lnTo>
                    <a:pt x="289" y="594"/>
                  </a:lnTo>
                  <a:close/>
                  <a:moveTo>
                    <a:pt x="255" y="594"/>
                  </a:moveTo>
                  <a:lnTo>
                    <a:pt x="238" y="594"/>
                  </a:lnTo>
                  <a:lnTo>
                    <a:pt x="238" y="577"/>
                  </a:lnTo>
                  <a:lnTo>
                    <a:pt x="255" y="577"/>
                  </a:lnTo>
                  <a:lnTo>
                    <a:pt x="255" y="594"/>
                  </a:lnTo>
                  <a:close/>
                  <a:moveTo>
                    <a:pt x="221" y="594"/>
                  </a:moveTo>
                  <a:lnTo>
                    <a:pt x="204" y="594"/>
                  </a:lnTo>
                  <a:lnTo>
                    <a:pt x="204" y="577"/>
                  </a:lnTo>
                  <a:lnTo>
                    <a:pt x="221" y="577"/>
                  </a:lnTo>
                  <a:lnTo>
                    <a:pt x="221" y="594"/>
                  </a:lnTo>
                  <a:close/>
                  <a:moveTo>
                    <a:pt x="187" y="594"/>
                  </a:moveTo>
                  <a:lnTo>
                    <a:pt x="170" y="594"/>
                  </a:lnTo>
                  <a:lnTo>
                    <a:pt x="170" y="577"/>
                  </a:lnTo>
                  <a:lnTo>
                    <a:pt x="187" y="577"/>
                  </a:lnTo>
                  <a:lnTo>
                    <a:pt x="187" y="594"/>
                  </a:lnTo>
                  <a:close/>
                  <a:moveTo>
                    <a:pt x="153" y="594"/>
                  </a:moveTo>
                  <a:lnTo>
                    <a:pt x="136" y="594"/>
                  </a:lnTo>
                  <a:lnTo>
                    <a:pt x="136" y="577"/>
                  </a:lnTo>
                  <a:lnTo>
                    <a:pt x="153" y="577"/>
                  </a:lnTo>
                  <a:lnTo>
                    <a:pt x="153" y="594"/>
                  </a:lnTo>
                  <a:close/>
                  <a:moveTo>
                    <a:pt x="119" y="594"/>
                  </a:moveTo>
                  <a:lnTo>
                    <a:pt x="103" y="594"/>
                  </a:lnTo>
                  <a:lnTo>
                    <a:pt x="103" y="577"/>
                  </a:lnTo>
                  <a:lnTo>
                    <a:pt x="119" y="577"/>
                  </a:lnTo>
                  <a:lnTo>
                    <a:pt x="119" y="594"/>
                  </a:lnTo>
                  <a:close/>
                  <a:moveTo>
                    <a:pt x="86" y="594"/>
                  </a:moveTo>
                  <a:lnTo>
                    <a:pt x="69" y="594"/>
                  </a:lnTo>
                  <a:lnTo>
                    <a:pt x="69" y="577"/>
                  </a:lnTo>
                  <a:lnTo>
                    <a:pt x="86" y="577"/>
                  </a:lnTo>
                  <a:lnTo>
                    <a:pt x="86" y="594"/>
                  </a:lnTo>
                  <a:close/>
                  <a:moveTo>
                    <a:pt x="52" y="594"/>
                  </a:moveTo>
                  <a:lnTo>
                    <a:pt x="35" y="594"/>
                  </a:lnTo>
                  <a:lnTo>
                    <a:pt x="35" y="577"/>
                  </a:lnTo>
                  <a:lnTo>
                    <a:pt x="52" y="577"/>
                  </a:lnTo>
                  <a:lnTo>
                    <a:pt x="52" y="594"/>
                  </a:lnTo>
                  <a:close/>
                  <a:moveTo>
                    <a:pt x="14" y="591"/>
                  </a:moveTo>
                  <a:lnTo>
                    <a:pt x="12" y="589"/>
                  </a:lnTo>
                  <a:lnTo>
                    <a:pt x="8" y="586"/>
                  </a:lnTo>
                  <a:lnTo>
                    <a:pt x="4" y="582"/>
                  </a:lnTo>
                  <a:lnTo>
                    <a:pt x="2" y="578"/>
                  </a:lnTo>
                  <a:lnTo>
                    <a:pt x="0" y="573"/>
                  </a:lnTo>
                  <a:lnTo>
                    <a:pt x="0" y="571"/>
                  </a:lnTo>
                  <a:lnTo>
                    <a:pt x="17" y="569"/>
                  </a:lnTo>
                  <a:lnTo>
                    <a:pt x="17" y="570"/>
                  </a:lnTo>
                  <a:lnTo>
                    <a:pt x="17" y="568"/>
                  </a:lnTo>
                  <a:lnTo>
                    <a:pt x="18" y="572"/>
                  </a:lnTo>
                  <a:lnTo>
                    <a:pt x="17" y="570"/>
                  </a:lnTo>
                  <a:lnTo>
                    <a:pt x="19" y="573"/>
                  </a:lnTo>
                  <a:lnTo>
                    <a:pt x="18" y="572"/>
                  </a:lnTo>
                  <a:lnTo>
                    <a:pt x="20" y="575"/>
                  </a:lnTo>
                  <a:lnTo>
                    <a:pt x="19" y="574"/>
                  </a:lnTo>
                  <a:lnTo>
                    <a:pt x="22" y="576"/>
                  </a:lnTo>
                  <a:lnTo>
                    <a:pt x="21" y="575"/>
                  </a:lnTo>
                  <a:lnTo>
                    <a:pt x="22" y="576"/>
                  </a:lnTo>
                  <a:lnTo>
                    <a:pt x="14" y="591"/>
                  </a:lnTo>
                  <a:close/>
                </a:path>
              </a:pathLst>
            </a:custGeom>
            <a:solidFill>
              <a:srgbClr val="ED7D31"/>
            </a:solidFill>
            <a:ln w="0" cap="flat">
              <a:solidFill>
                <a:srgbClr val="ED7D31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B40DB20-7FCD-4EA9-8EAF-1082BA7BE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916" y="1882140"/>
              <a:ext cx="408972" cy="9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Interviews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91C6FA66-FAD9-4164-B29C-53160E990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2576195"/>
              <a:ext cx="1563370" cy="366395"/>
            </a:xfrm>
            <a:custGeom>
              <a:avLst/>
              <a:gdLst>
                <a:gd name="T0" fmla="*/ 0 w 14544"/>
                <a:gd name="T1" fmla="*/ 109 h 3408"/>
                <a:gd name="T2" fmla="*/ 109 w 14544"/>
                <a:gd name="T3" fmla="*/ 0 h 3408"/>
                <a:gd name="T4" fmla="*/ 14436 w 14544"/>
                <a:gd name="T5" fmla="*/ 0 h 3408"/>
                <a:gd name="T6" fmla="*/ 14544 w 14544"/>
                <a:gd name="T7" fmla="*/ 109 h 3408"/>
                <a:gd name="T8" fmla="*/ 14544 w 14544"/>
                <a:gd name="T9" fmla="*/ 3300 h 3408"/>
                <a:gd name="T10" fmla="*/ 14436 w 14544"/>
                <a:gd name="T11" fmla="*/ 3408 h 3408"/>
                <a:gd name="T12" fmla="*/ 109 w 14544"/>
                <a:gd name="T13" fmla="*/ 3408 h 3408"/>
                <a:gd name="T14" fmla="*/ 0 w 14544"/>
                <a:gd name="T15" fmla="*/ 3300 h 3408"/>
                <a:gd name="T16" fmla="*/ 0 w 14544"/>
                <a:gd name="T17" fmla="*/ 109 h 3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44" h="3408">
                  <a:moveTo>
                    <a:pt x="0" y="109"/>
                  </a:moveTo>
                  <a:cubicBezTo>
                    <a:pt x="0" y="49"/>
                    <a:pt x="49" y="0"/>
                    <a:pt x="109" y="0"/>
                  </a:cubicBezTo>
                  <a:lnTo>
                    <a:pt x="14436" y="0"/>
                  </a:lnTo>
                  <a:cubicBezTo>
                    <a:pt x="14496" y="0"/>
                    <a:pt x="14544" y="49"/>
                    <a:pt x="14544" y="109"/>
                  </a:cubicBezTo>
                  <a:lnTo>
                    <a:pt x="14544" y="3300"/>
                  </a:lnTo>
                  <a:cubicBezTo>
                    <a:pt x="14544" y="3360"/>
                    <a:pt x="14496" y="3408"/>
                    <a:pt x="14436" y="3408"/>
                  </a:cubicBezTo>
                  <a:lnTo>
                    <a:pt x="109" y="3408"/>
                  </a:lnTo>
                  <a:cubicBezTo>
                    <a:pt x="49" y="3408"/>
                    <a:pt x="0" y="3360"/>
                    <a:pt x="0" y="3300"/>
                  </a:cubicBezTo>
                  <a:lnTo>
                    <a:pt x="0" y="10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0CF7A0D0-EACE-4309-AB0F-649EC3FE4E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320" y="2592070"/>
              <a:ext cx="1574165" cy="377190"/>
            </a:xfrm>
            <a:custGeom>
              <a:avLst/>
              <a:gdLst>
                <a:gd name="T0" fmla="*/ 0 w 2479"/>
                <a:gd name="T1" fmla="*/ 499 h 594"/>
                <a:gd name="T2" fmla="*/ 0 w 2479"/>
                <a:gd name="T3" fmla="*/ 398 h 594"/>
                <a:gd name="T4" fmla="*/ 0 w 2479"/>
                <a:gd name="T5" fmla="*/ 296 h 594"/>
                <a:gd name="T6" fmla="*/ 0 w 2479"/>
                <a:gd name="T7" fmla="*/ 195 h 594"/>
                <a:gd name="T8" fmla="*/ 0 w 2479"/>
                <a:gd name="T9" fmla="*/ 93 h 594"/>
                <a:gd name="T10" fmla="*/ 22 w 2479"/>
                <a:gd name="T11" fmla="*/ 18 h 594"/>
                <a:gd name="T12" fmla="*/ 33 w 2479"/>
                <a:gd name="T13" fmla="*/ 0 h 594"/>
                <a:gd name="T14" fmla="*/ 135 w 2479"/>
                <a:gd name="T15" fmla="*/ 0 h 594"/>
                <a:gd name="T16" fmla="*/ 236 w 2479"/>
                <a:gd name="T17" fmla="*/ 0 h 594"/>
                <a:gd name="T18" fmla="*/ 338 w 2479"/>
                <a:gd name="T19" fmla="*/ 0 h 594"/>
                <a:gd name="T20" fmla="*/ 439 w 2479"/>
                <a:gd name="T21" fmla="*/ 0 h 594"/>
                <a:gd name="T22" fmla="*/ 541 w 2479"/>
                <a:gd name="T23" fmla="*/ 0 h 594"/>
                <a:gd name="T24" fmla="*/ 643 w 2479"/>
                <a:gd name="T25" fmla="*/ 0 h 594"/>
                <a:gd name="T26" fmla="*/ 744 w 2479"/>
                <a:gd name="T27" fmla="*/ 0 h 594"/>
                <a:gd name="T28" fmla="*/ 846 w 2479"/>
                <a:gd name="T29" fmla="*/ 0 h 594"/>
                <a:gd name="T30" fmla="*/ 947 w 2479"/>
                <a:gd name="T31" fmla="*/ 0 h 594"/>
                <a:gd name="T32" fmla="*/ 1049 w 2479"/>
                <a:gd name="T33" fmla="*/ 0 h 594"/>
                <a:gd name="T34" fmla="*/ 1150 w 2479"/>
                <a:gd name="T35" fmla="*/ 0 h 594"/>
                <a:gd name="T36" fmla="*/ 1252 w 2479"/>
                <a:gd name="T37" fmla="*/ 0 h 594"/>
                <a:gd name="T38" fmla="*/ 1353 w 2479"/>
                <a:gd name="T39" fmla="*/ 0 h 594"/>
                <a:gd name="T40" fmla="*/ 1455 w 2479"/>
                <a:gd name="T41" fmla="*/ 0 h 594"/>
                <a:gd name="T42" fmla="*/ 1557 w 2479"/>
                <a:gd name="T43" fmla="*/ 0 h 594"/>
                <a:gd name="T44" fmla="*/ 1658 w 2479"/>
                <a:gd name="T45" fmla="*/ 0 h 594"/>
                <a:gd name="T46" fmla="*/ 1760 w 2479"/>
                <a:gd name="T47" fmla="*/ 0 h 594"/>
                <a:gd name="T48" fmla="*/ 1861 w 2479"/>
                <a:gd name="T49" fmla="*/ 0 h 594"/>
                <a:gd name="T50" fmla="*/ 1963 w 2479"/>
                <a:gd name="T51" fmla="*/ 0 h 594"/>
                <a:gd name="T52" fmla="*/ 2064 w 2479"/>
                <a:gd name="T53" fmla="*/ 0 h 594"/>
                <a:gd name="T54" fmla="*/ 2166 w 2479"/>
                <a:gd name="T55" fmla="*/ 0 h 594"/>
                <a:gd name="T56" fmla="*/ 2268 w 2479"/>
                <a:gd name="T57" fmla="*/ 0 h 594"/>
                <a:gd name="T58" fmla="*/ 2369 w 2479"/>
                <a:gd name="T59" fmla="*/ 0 h 594"/>
                <a:gd name="T60" fmla="*/ 2477 w 2479"/>
                <a:gd name="T61" fmla="*/ 16 h 594"/>
                <a:gd name="T62" fmla="*/ 2462 w 2479"/>
                <a:gd name="T63" fmla="*/ 68 h 594"/>
                <a:gd name="T64" fmla="*/ 2462 w 2479"/>
                <a:gd name="T65" fmla="*/ 169 h 594"/>
                <a:gd name="T66" fmla="*/ 2462 w 2479"/>
                <a:gd name="T67" fmla="*/ 271 h 594"/>
                <a:gd name="T68" fmla="*/ 2462 w 2479"/>
                <a:gd name="T69" fmla="*/ 372 h 594"/>
                <a:gd name="T70" fmla="*/ 2462 w 2479"/>
                <a:gd name="T71" fmla="*/ 474 h 594"/>
                <a:gd name="T72" fmla="*/ 2478 w 2479"/>
                <a:gd name="T73" fmla="*/ 572 h 594"/>
                <a:gd name="T74" fmla="*/ 2438 w 2479"/>
                <a:gd name="T75" fmla="*/ 577 h 594"/>
                <a:gd name="T76" fmla="*/ 2354 w 2479"/>
                <a:gd name="T77" fmla="*/ 594 h 594"/>
                <a:gd name="T78" fmla="*/ 2252 w 2479"/>
                <a:gd name="T79" fmla="*/ 594 h 594"/>
                <a:gd name="T80" fmla="*/ 2151 w 2479"/>
                <a:gd name="T81" fmla="*/ 594 h 594"/>
                <a:gd name="T82" fmla="*/ 2049 w 2479"/>
                <a:gd name="T83" fmla="*/ 594 h 594"/>
                <a:gd name="T84" fmla="*/ 1948 w 2479"/>
                <a:gd name="T85" fmla="*/ 594 h 594"/>
                <a:gd name="T86" fmla="*/ 1846 w 2479"/>
                <a:gd name="T87" fmla="*/ 594 h 594"/>
                <a:gd name="T88" fmla="*/ 1744 w 2479"/>
                <a:gd name="T89" fmla="*/ 594 h 594"/>
                <a:gd name="T90" fmla="*/ 1643 w 2479"/>
                <a:gd name="T91" fmla="*/ 594 h 594"/>
                <a:gd name="T92" fmla="*/ 1541 w 2479"/>
                <a:gd name="T93" fmla="*/ 594 h 594"/>
                <a:gd name="T94" fmla="*/ 1440 w 2479"/>
                <a:gd name="T95" fmla="*/ 594 h 594"/>
                <a:gd name="T96" fmla="*/ 1338 w 2479"/>
                <a:gd name="T97" fmla="*/ 594 h 594"/>
                <a:gd name="T98" fmla="*/ 1237 w 2479"/>
                <a:gd name="T99" fmla="*/ 594 h 594"/>
                <a:gd name="T100" fmla="*/ 1135 w 2479"/>
                <a:gd name="T101" fmla="*/ 594 h 594"/>
                <a:gd name="T102" fmla="*/ 1034 w 2479"/>
                <a:gd name="T103" fmla="*/ 594 h 594"/>
                <a:gd name="T104" fmla="*/ 932 w 2479"/>
                <a:gd name="T105" fmla="*/ 594 h 594"/>
                <a:gd name="T106" fmla="*/ 830 w 2479"/>
                <a:gd name="T107" fmla="*/ 594 h 594"/>
                <a:gd name="T108" fmla="*/ 729 w 2479"/>
                <a:gd name="T109" fmla="*/ 594 h 594"/>
                <a:gd name="T110" fmla="*/ 627 w 2479"/>
                <a:gd name="T111" fmla="*/ 594 h 594"/>
                <a:gd name="T112" fmla="*/ 526 w 2479"/>
                <a:gd name="T113" fmla="*/ 594 h 594"/>
                <a:gd name="T114" fmla="*/ 424 w 2479"/>
                <a:gd name="T115" fmla="*/ 594 h 594"/>
                <a:gd name="T116" fmla="*/ 323 w 2479"/>
                <a:gd name="T117" fmla="*/ 594 h 594"/>
                <a:gd name="T118" fmla="*/ 221 w 2479"/>
                <a:gd name="T119" fmla="*/ 594 h 594"/>
                <a:gd name="T120" fmla="*/ 119 w 2479"/>
                <a:gd name="T121" fmla="*/ 594 h 594"/>
                <a:gd name="T122" fmla="*/ 14 w 2479"/>
                <a:gd name="T123" fmla="*/ 590 h 594"/>
                <a:gd name="T124" fmla="*/ 19 w 2479"/>
                <a:gd name="T125" fmla="*/ 573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79" h="594">
                  <a:moveTo>
                    <a:pt x="0" y="567"/>
                  </a:moveTo>
                  <a:lnTo>
                    <a:pt x="0" y="550"/>
                  </a:lnTo>
                  <a:lnTo>
                    <a:pt x="17" y="550"/>
                  </a:lnTo>
                  <a:lnTo>
                    <a:pt x="17" y="567"/>
                  </a:lnTo>
                  <a:lnTo>
                    <a:pt x="0" y="567"/>
                  </a:lnTo>
                  <a:close/>
                  <a:moveTo>
                    <a:pt x="0" y="533"/>
                  </a:moveTo>
                  <a:lnTo>
                    <a:pt x="0" y="516"/>
                  </a:lnTo>
                  <a:lnTo>
                    <a:pt x="17" y="516"/>
                  </a:lnTo>
                  <a:lnTo>
                    <a:pt x="17" y="533"/>
                  </a:lnTo>
                  <a:lnTo>
                    <a:pt x="0" y="533"/>
                  </a:lnTo>
                  <a:close/>
                  <a:moveTo>
                    <a:pt x="0" y="499"/>
                  </a:moveTo>
                  <a:lnTo>
                    <a:pt x="0" y="482"/>
                  </a:lnTo>
                  <a:lnTo>
                    <a:pt x="17" y="482"/>
                  </a:lnTo>
                  <a:lnTo>
                    <a:pt x="17" y="499"/>
                  </a:lnTo>
                  <a:lnTo>
                    <a:pt x="0" y="499"/>
                  </a:lnTo>
                  <a:close/>
                  <a:moveTo>
                    <a:pt x="0" y="465"/>
                  </a:moveTo>
                  <a:lnTo>
                    <a:pt x="0" y="448"/>
                  </a:lnTo>
                  <a:lnTo>
                    <a:pt x="17" y="448"/>
                  </a:lnTo>
                  <a:lnTo>
                    <a:pt x="17" y="465"/>
                  </a:lnTo>
                  <a:lnTo>
                    <a:pt x="0" y="465"/>
                  </a:lnTo>
                  <a:close/>
                  <a:moveTo>
                    <a:pt x="0" y="431"/>
                  </a:moveTo>
                  <a:lnTo>
                    <a:pt x="0" y="415"/>
                  </a:lnTo>
                  <a:lnTo>
                    <a:pt x="17" y="415"/>
                  </a:lnTo>
                  <a:lnTo>
                    <a:pt x="17" y="431"/>
                  </a:lnTo>
                  <a:lnTo>
                    <a:pt x="0" y="431"/>
                  </a:lnTo>
                  <a:close/>
                  <a:moveTo>
                    <a:pt x="0" y="398"/>
                  </a:moveTo>
                  <a:lnTo>
                    <a:pt x="0" y="381"/>
                  </a:lnTo>
                  <a:lnTo>
                    <a:pt x="17" y="381"/>
                  </a:lnTo>
                  <a:lnTo>
                    <a:pt x="17" y="398"/>
                  </a:lnTo>
                  <a:lnTo>
                    <a:pt x="0" y="398"/>
                  </a:lnTo>
                  <a:close/>
                  <a:moveTo>
                    <a:pt x="0" y="364"/>
                  </a:moveTo>
                  <a:lnTo>
                    <a:pt x="0" y="347"/>
                  </a:lnTo>
                  <a:lnTo>
                    <a:pt x="17" y="347"/>
                  </a:lnTo>
                  <a:lnTo>
                    <a:pt x="17" y="364"/>
                  </a:lnTo>
                  <a:lnTo>
                    <a:pt x="0" y="364"/>
                  </a:lnTo>
                  <a:close/>
                  <a:moveTo>
                    <a:pt x="0" y="330"/>
                  </a:moveTo>
                  <a:lnTo>
                    <a:pt x="0" y="313"/>
                  </a:lnTo>
                  <a:lnTo>
                    <a:pt x="17" y="313"/>
                  </a:lnTo>
                  <a:lnTo>
                    <a:pt x="17" y="330"/>
                  </a:lnTo>
                  <a:lnTo>
                    <a:pt x="0" y="330"/>
                  </a:lnTo>
                  <a:close/>
                  <a:moveTo>
                    <a:pt x="0" y="296"/>
                  </a:moveTo>
                  <a:lnTo>
                    <a:pt x="0" y="279"/>
                  </a:lnTo>
                  <a:lnTo>
                    <a:pt x="17" y="279"/>
                  </a:lnTo>
                  <a:lnTo>
                    <a:pt x="17" y="296"/>
                  </a:lnTo>
                  <a:lnTo>
                    <a:pt x="0" y="296"/>
                  </a:lnTo>
                  <a:close/>
                  <a:moveTo>
                    <a:pt x="0" y="262"/>
                  </a:moveTo>
                  <a:lnTo>
                    <a:pt x="0" y="245"/>
                  </a:lnTo>
                  <a:lnTo>
                    <a:pt x="17" y="245"/>
                  </a:lnTo>
                  <a:lnTo>
                    <a:pt x="17" y="262"/>
                  </a:lnTo>
                  <a:lnTo>
                    <a:pt x="0" y="262"/>
                  </a:lnTo>
                  <a:close/>
                  <a:moveTo>
                    <a:pt x="0" y="228"/>
                  </a:moveTo>
                  <a:lnTo>
                    <a:pt x="0" y="211"/>
                  </a:lnTo>
                  <a:lnTo>
                    <a:pt x="17" y="211"/>
                  </a:lnTo>
                  <a:lnTo>
                    <a:pt x="17" y="228"/>
                  </a:lnTo>
                  <a:lnTo>
                    <a:pt x="0" y="228"/>
                  </a:lnTo>
                  <a:close/>
                  <a:moveTo>
                    <a:pt x="0" y="195"/>
                  </a:moveTo>
                  <a:lnTo>
                    <a:pt x="0" y="178"/>
                  </a:lnTo>
                  <a:lnTo>
                    <a:pt x="17" y="178"/>
                  </a:lnTo>
                  <a:lnTo>
                    <a:pt x="17" y="195"/>
                  </a:lnTo>
                  <a:lnTo>
                    <a:pt x="0" y="195"/>
                  </a:lnTo>
                  <a:close/>
                  <a:moveTo>
                    <a:pt x="0" y="161"/>
                  </a:moveTo>
                  <a:lnTo>
                    <a:pt x="0" y="144"/>
                  </a:lnTo>
                  <a:lnTo>
                    <a:pt x="17" y="144"/>
                  </a:lnTo>
                  <a:lnTo>
                    <a:pt x="17" y="161"/>
                  </a:lnTo>
                  <a:lnTo>
                    <a:pt x="0" y="161"/>
                  </a:lnTo>
                  <a:close/>
                  <a:moveTo>
                    <a:pt x="0" y="127"/>
                  </a:moveTo>
                  <a:lnTo>
                    <a:pt x="0" y="110"/>
                  </a:lnTo>
                  <a:lnTo>
                    <a:pt x="17" y="110"/>
                  </a:lnTo>
                  <a:lnTo>
                    <a:pt x="17" y="127"/>
                  </a:lnTo>
                  <a:lnTo>
                    <a:pt x="0" y="127"/>
                  </a:lnTo>
                  <a:close/>
                  <a:moveTo>
                    <a:pt x="0" y="93"/>
                  </a:moveTo>
                  <a:lnTo>
                    <a:pt x="0" y="76"/>
                  </a:lnTo>
                  <a:lnTo>
                    <a:pt x="17" y="76"/>
                  </a:lnTo>
                  <a:lnTo>
                    <a:pt x="17" y="93"/>
                  </a:lnTo>
                  <a:lnTo>
                    <a:pt x="0" y="93"/>
                  </a:lnTo>
                  <a:close/>
                  <a:moveTo>
                    <a:pt x="0" y="59"/>
                  </a:moveTo>
                  <a:lnTo>
                    <a:pt x="0" y="42"/>
                  </a:lnTo>
                  <a:lnTo>
                    <a:pt x="17" y="42"/>
                  </a:lnTo>
                  <a:lnTo>
                    <a:pt x="17" y="59"/>
                  </a:lnTo>
                  <a:lnTo>
                    <a:pt x="0" y="59"/>
                  </a:lnTo>
                  <a:close/>
                  <a:moveTo>
                    <a:pt x="0" y="25"/>
                  </a:moveTo>
                  <a:lnTo>
                    <a:pt x="0" y="21"/>
                  </a:lnTo>
                  <a:lnTo>
                    <a:pt x="2" y="16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2" y="18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18" y="22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8" y="22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0" y="25"/>
                  </a:lnTo>
                  <a:close/>
                  <a:moveTo>
                    <a:pt x="33" y="0"/>
                  </a:moveTo>
                  <a:lnTo>
                    <a:pt x="50" y="0"/>
                  </a:lnTo>
                  <a:lnTo>
                    <a:pt x="50" y="17"/>
                  </a:lnTo>
                  <a:lnTo>
                    <a:pt x="33" y="17"/>
                  </a:lnTo>
                  <a:lnTo>
                    <a:pt x="33" y="0"/>
                  </a:lnTo>
                  <a:close/>
                  <a:moveTo>
                    <a:pt x="67" y="0"/>
                  </a:moveTo>
                  <a:lnTo>
                    <a:pt x="84" y="0"/>
                  </a:lnTo>
                  <a:lnTo>
                    <a:pt x="84" y="17"/>
                  </a:lnTo>
                  <a:lnTo>
                    <a:pt x="67" y="17"/>
                  </a:lnTo>
                  <a:lnTo>
                    <a:pt x="67" y="0"/>
                  </a:lnTo>
                  <a:close/>
                  <a:moveTo>
                    <a:pt x="101" y="0"/>
                  </a:moveTo>
                  <a:lnTo>
                    <a:pt x="118" y="0"/>
                  </a:lnTo>
                  <a:lnTo>
                    <a:pt x="118" y="17"/>
                  </a:lnTo>
                  <a:lnTo>
                    <a:pt x="101" y="17"/>
                  </a:lnTo>
                  <a:lnTo>
                    <a:pt x="101" y="0"/>
                  </a:lnTo>
                  <a:close/>
                  <a:moveTo>
                    <a:pt x="135" y="0"/>
                  </a:moveTo>
                  <a:lnTo>
                    <a:pt x="152" y="0"/>
                  </a:lnTo>
                  <a:lnTo>
                    <a:pt x="152" y="17"/>
                  </a:lnTo>
                  <a:lnTo>
                    <a:pt x="135" y="17"/>
                  </a:lnTo>
                  <a:lnTo>
                    <a:pt x="135" y="0"/>
                  </a:lnTo>
                  <a:close/>
                  <a:moveTo>
                    <a:pt x="169" y="0"/>
                  </a:moveTo>
                  <a:lnTo>
                    <a:pt x="185" y="0"/>
                  </a:lnTo>
                  <a:lnTo>
                    <a:pt x="185" y="17"/>
                  </a:lnTo>
                  <a:lnTo>
                    <a:pt x="169" y="17"/>
                  </a:lnTo>
                  <a:lnTo>
                    <a:pt x="169" y="0"/>
                  </a:lnTo>
                  <a:close/>
                  <a:moveTo>
                    <a:pt x="202" y="0"/>
                  </a:moveTo>
                  <a:lnTo>
                    <a:pt x="219" y="0"/>
                  </a:lnTo>
                  <a:lnTo>
                    <a:pt x="219" y="17"/>
                  </a:lnTo>
                  <a:lnTo>
                    <a:pt x="202" y="17"/>
                  </a:lnTo>
                  <a:lnTo>
                    <a:pt x="202" y="0"/>
                  </a:lnTo>
                  <a:close/>
                  <a:moveTo>
                    <a:pt x="236" y="0"/>
                  </a:moveTo>
                  <a:lnTo>
                    <a:pt x="253" y="0"/>
                  </a:lnTo>
                  <a:lnTo>
                    <a:pt x="253" y="17"/>
                  </a:lnTo>
                  <a:lnTo>
                    <a:pt x="236" y="17"/>
                  </a:lnTo>
                  <a:lnTo>
                    <a:pt x="236" y="0"/>
                  </a:lnTo>
                  <a:close/>
                  <a:moveTo>
                    <a:pt x="270" y="0"/>
                  </a:moveTo>
                  <a:lnTo>
                    <a:pt x="287" y="0"/>
                  </a:lnTo>
                  <a:lnTo>
                    <a:pt x="287" y="17"/>
                  </a:lnTo>
                  <a:lnTo>
                    <a:pt x="270" y="17"/>
                  </a:lnTo>
                  <a:lnTo>
                    <a:pt x="270" y="0"/>
                  </a:lnTo>
                  <a:close/>
                  <a:moveTo>
                    <a:pt x="304" y="0"/>
                  </a:moveTo>
                  <a:lnTo>
                    <a:pt x="321" y="0"/>
                  </a:lnTo>
                  <a:lnTo>
                    <a:pt x="321" y="17"/>
                  </a:lnTo>
                  <a:lnTo>
                    <a:pt x="304" y="17"/>
                  </a:lnTo>
                  <a:lnTo>
                    <a:pt x="304" y="0"/>
                  </a:lnTo>
                  <a:close/>
                  <a:moveTo>
                    <a:pt x="338" y="0"/>
                  </a:moveTo>
                  <a:lnTo>
                    <a:pt x="355" y="0"/>
                  </a:lnTo>
                  <a:lnTo>
                    <a:pt x="355" y="17"/>
                  </a:lnTo>
                  <a:lnTo>
                    <a:pt x="338" y="17"/>
                  </a:lnTo>
                  <a:lnTo>
                    <a:pt x="338" y="0"/>
                  </a:lnTo>
                  <a:close/>
                  <a:moveTo>
                    <a:pt x="372" y="0"/>
                  </a:moveTo>
                  <a:lnTo>
                    <a:pt x="389" y="0"/>
                  </a:lnTo>
                  <a:lnTo>
                    <a:pt x="389" y="17"/>
                  </a:lnTo>
                  <a:lnTo>
                    <a:pt x="372" y="17"/>
                  </a:lnTo>
                  <a:lnTo>
                    <a:pt x="372" y="0"/>
                  </a:lnTo>
                  <a:close/>
                  <a:moveTo>
                    <a:pt x="406" y="0"/>
                  </a:moveTo>
                  <a:lnTo>
                    <a:pt x="422" y="0"/>
                  </a:lnTo>
                  <a:lnTo>
                    <a:pt x="422" y="17"/>
                  </a:lnTo>
                  <a:lnTo>
                    <a:pt x="406" y="17"/>
                  </a:lnTo>
                  <a:lnTo>
                    <a:pt x="406" y="0"/>
                  </a:lnTo>
                  <a:close/>
                  <a:moveTo>
                    <a:pt x="439" y="0"/>
                  </a:moveTo>
                  <a:lnTo>
                    <a:pt x="456" y="0"/>
                  </a:lnTo>
                  <a:lnTo>
                    <a:pt x="456" y="17"/>
                  </a:lnTo>
                  <a:lnTo>
                    <a:pt x="439" y="17"/>
                  </a:lnTo>
                  <a:lnTo>
                    <a:pt x="439" y="0"/>
                  </a:lnTo>
                  <a:close/>
                  <a:moveTo>
                    <a:pt x="473" y="0"/>
                  </a:moveTo>
                  <a:lnTo>
                    <a:pt x="490" y="0"/>
                  </a:lnTo>
                  <a:lnTo>
                    <a:pt x="490" y="17"/>
                  </a:lnTo>
                  <a:lnTo>
                    <a:pt x="473" y="17"/>
                  </a:lnTo>
                  <a:lnTo>
                    <a:pt x="473" y="0"/>
                  </a:lnTo>
                  <a:close/>
                  <a:moveTo>
                    <a:pt x="507" y="0"/>
                  </a:moveTo>
                  <a:lnTo>
                    <a:pt x="524" y="0"/>
                  </a:lnTo>
                  <a:lnTo>
                    <a:pt x="524" y="17"/>
                  </a:lnTo>
                  <a:lnTo>
                    <a:pt x="507" y="17"/>
                  </a:lnTo>
                  <a:lnTo>
                    <a:pt x="507" y="0"/>
                  </a:lnTo>
                  <a:close/>
                  <a:moveTo>
                    <a:pt x="541" y="0"/>
                  </a:moveTo>
                  <a:lnTo>
                    <a:pt x="558" y="0"/>
                  </a:lnTo>
                  <a:lnTo>
                    <a:pt x="558" y="17"/>
                  </a:lnTo>
                  <a:lnTo>
                    <a:pt x="541" y="17"/>
                  </a:lnTo>
                  <a:lnTo>
                    <a:pt x="541" y="0"/>
                  </a:lnTo>
                  <a:close/>
                  <a:moveTo>
                    <a:pt x="575" y="0"/>
                  </a:moveTo>
                  <a:lnTo>
                    <a:pt x="592" y="0"/>
                  </a:lnTo>
                  <a:lnTo>
                    <a:pt x="592" y="17"/>
                  </a:lnTo>
                  <a:lnTo>
                    <a:pt x="575" y="17"/>
                  </a:lnTo>
                  <a:lnTo>
                    <a:pt x="575" y="0"/>
                  </a:lnTo>
                  <a:close/>
                  <a:moveTo>
                    <a:pt x="609" y="0"/>
                  </a:moveTo>
                  <a:lnTo>
                    <a:pt x="626" y="0"/>
                  </a:lnTo>
                  <a:lnTo>
                    <a:pt x="626" y="17"/>
                  </a:lnTo>
                  <a:lnTo>
                    <a:pt x="609" y="17"/>
                  </a:lnTo>
                  <a:lnTo>
                    <a:pt x="609" y="0"/>
                  </a:lnTo>
                  <a:close/>
                  <a:moveTo>
                    <a:pt x="643" y="0"/>
                  </a:moveTo>
                  <a:lnTo>
                    <a:pt x="659" y="0"/>
                  </a:lnTo>
                  <a:lnTo>
                    <a:pt x="659" y="17"/>
                  </a:lnTo>
                  <a:lnTo>
                    <a:pt x="643" y="17"/>
                  </a:lnTo>
                  <a:lnTo>
                    <a:pt x="643" y="0"/>
                  </a:lnTo>
                  <a:close/>
                  <a:moveTo>
                    <a:pt x="676" y="0"/>
                  </a:moveTo>
                  <a:lnTo>
                    <a:pt x="693" y="0"/>
                  </a:lnTo>
                  <a:lnTo>
                    <a:pt x="693" y="17"/>
                  </a:lnTo>
                  <a:lnTo>
                    <a:pt x="676" y="17"/>
                  </a:lnTo>
                  <a:lnTo>
                    <a:pt x="676" y="0"/>
                  </a:lnTo>
                  <a:close/>
                  <a:moveTo>
                    <a:pt x="710" y="0"/>
                  </a:moveTo>
                  <a:lnTo>
                    <a:pt x="727" y="0"/>
                  </a:lnTo>
                  <a:lnTo>
                    <a:pt x="727" y="17"/>
                  </a:lnTo>
                  <a:lnTo>
                    <a:pt x="710" y="17"/>
                  </a:lnTo>
                  <a:lnTo>
                    <a:pt x="710" y="0"/>
                  </a:lnTo>
                  <a:close/>
                  <a:moveTo>
                    <a:pt x="744" y="0"/>
                  </a:moveTo>
                  <a:lnTo>
                    <a:pt x="761" y="0"/>
                  </a:lnTo>
                  <a:lnTo>
                    <a:pt x="761" y="17"/>
                  </a:lnTo>
                  <a:lnTo>
                    <a:pt x="744" y="17"/>
                  </a:lnTo>
                  <a:lnTo>
                    <a:pt x="744" y="0"/>
                  </a:lnTo>
                  <a:close/>
                  <a:moveTo>
                    <a:pt x="778" y="0"/>
                  </a:moveTo>
                  <a:lnTo>
                    <a:pt x="795" y="0"/>
                  </a:lnTo>
                  <a:lnTo>
                    <a:pt x="795" y="17"/>
                  </a:lnTo>
                  <a:lnTo>
                    <a:pt x="778" y="17"/>
                  </a:lnTo>
                  <a:lnTo>
                    <a:pt x="778" y="0"/>
                  </a:lnTo>
                  <a:close/>
                  <a:moveTo>
                    <a:pt x="812" y="0"/>
                  </a:moveTo>
                  <a:lnTo>
                    <a:pt x="829" y="0"/>
                  </a:lnTo>
                  <a:lnTo>
                    <a:pt x="829" y="17"/>
                  </a:lnTo>
                  <a:lnTo>
                    <a:pt x="812" y="17"/>
                  </a:lnTo>
                  <a:lnTo>
                    <a:pt x="812" y="0"/>
                  </a:lnTo>
                  <a:close/>
                  <a:moveTo>
                    <a:pt x="846" y="0"/>
                  </a:moveTo>
                  <a:lnTo>
                    <a:pt x="863" y="0"/>
                  </a:lnTo>
                  <a:lnTo>
                    <a:pt x="863" y="17"/>
                  </a:lnTo>
                  <a:lnTo>
                    <a:pt x="846" y="17"/>
                  </a:lnTo>
                  <a:lnTo>
                    <a:pt x="846" y="0"/>
                  </a:lnTo>
                  <a:close/>
                  <a:moveTo>
                    <a:pt x="879" y="0"/>
                  </a:moveTo>
                  <a:lnTo>
                    <a:pt x="896" y="0"/>
                  </a:lnTo>
                  <a:lnTo>
                    <a:pt x="896" y="17"/>
                  </a:lnTo>
                  <a:lnTo>
                    <a:pt x="879" y="17"/>
                  </a:lnTo>
                  <a:lnTo>
                    <a:pt x="879" y="0"/>
                  </a:lnTo>
                  <a:close/>
                  <a:moveTo>
                    <a:pt x="913" y="0"/>
                  </a:moveTo>
                  <a:lnTo>
                    <a:pt x="930" y="0"/>
                  </a:lnTo>
                  <a:lnTo>
                    <a:pt x="930" y="17"/>
                  </a:lnTo>
                  <a:lnTo>
                    <a:pt x="913" y="17"/>
                  </a:lnTo>
                  <a:lnTo>
                    <a:pt x="913" y="0"/>
                  </a:lnTo>
                  <a:close/>
                  <a:moveTo>
                    <a:pt x="947" y="0"/>
                  </a:moveTo>
                  <a:lnTo>
                    <a:pt x="964" y="0"/>
                  </a:lnTo>
                  <a:lnTo>
                    <a:pt x="964" y="17"/>
                  </a:lnTo>
                  <a:lnTo>
                    <a:pt x="947" y="17"/>
                  </a:lnTo>
                  <a:lnTo>
                    <a:pt x="947" y="0"/>
                  </a:lnTo>
                  <a:close/>
                  <a:moveTo>
                    <a:pt x="981" y="0"/>
                  </a:moveTo>
                  <a:lnTo>
                    <a:pt x="998" y="0"/>
                  </a:lnTo>
                  <a:lnTo>
                    <a:pt x="998" y="17"/>
                  </a:lnTo>
                  <a:lnTo>
                    <a:pt x="981" y="17"/>
                  </a:lnTo>
                  <a:lnTo>
                    <a:pt x="981" y="0"/>
                  </a:lnTo>
                  <a:close/>
                  <a:moveTo>
                    <a:pt x="1015" y="0"/>
                  </a:moveTo>
                  <a:lnTo>
                    <a:pt x="1032" y="0"/>
                  </a:lnTo>
                  <a:lnTo>
                    <a:pt x="1032" y="17"/>
                  </a:lnTo>
                  <a:lnTo>
                    <a:pt x="1015" y="17"/>
                  </a:lnTo>
                  <a:lnTo>
                    <a:pt x="1015" y="0"/>
                  </a:lnTo>
                  <a:close/>
                  <a:moveTo>
                    <a:pt x="1049" y="0"/>
                  </a:moveTo>
                  <a:lnTo>
                    <a:pt x="1066" y="0"/>
                  </a:lnTo>
                  <a:lnTo>
                    <a:pt x="1066" y="17"/>
                  </a:lnTo>
                  <a:lnTo>
                    <a:pt x="1049" y="17"/>
                  </a:lnTo>
                  <a:lnTo>
                    <a:pt x="1049" y="0"/>
                  </a:lnTo>
                  <a:close/>
                  <a:moveTo>
                    <a:pt x="1083" y="0"/>
                  </a:moveTo>
                  <a:lnTo>
                    <a:pt x="1100" y="0"/>
                  </a:lnTo>
                  <a:lnTo>
                    <a:pt x="1100" y="17"/>
                  </a:lnTo>
                  <a:lnTo>
                    <a:pt x="1083" y="17"/>
                  </a:lnTo>
                  <a:lnTo>
                    <a:pt x="1083" y="0"/>
                  </a:lnTo>
                  <a:close/>
                  <a:moveTo>
                    <a:pt x="1116" y="0"/>
                  </a:moveTo>
                  <a:lnTo>
                    <a:pt x="1133" y="0"/>
                  </a:lnTo>
                  <a:lnTo>
                    <a:pt x="1133" y="17"/>
                  </a:lnTo>
                  <a:lnTo>
                    <a:pt x="1116" y="17"/>
                  </a:lnTo>
                  <a:lnTo>
                    <a:pt x="1116" y="0"/>
                  </a:lnTo>
                  <a:close/>
                  <a:moveTo>
                    <a:pt x="1150" y="0"/>
                  </a:moveTo>
                  <a:lnTo>
                    <a:pt x="1167" y="0"/>
                  </a:lnTo>
                  <a:lnTo>
                    <a:pt x="1167" y="17"/>
                  </a:lnTo>
                  <a:lnTo>
                    <a:pt x="1150" y="17"/>
                  </a:lnTo>
                  <a:lnTo>
                    <a:pt x="1150" y="0"/>
                  </a:lnTo>
                  <a:close/>
                  <a:moveTo>
                    <a:pt x="1184" y="0"/>
                  </a:moveTo>
                  <a:lnTo>
                    <a:pt x="1201" y="0"/>
                  </a:lnTo>
                  <a:lnTo>
                    <a:pt x="1201" y="17"/>
                  </a:lnTo>
                  <a:lnTo>
                    <a:pt x="1184" y="17"/>
                  </a:lnTo>
                  <a:lnTo>
                    <a:pt x="1184" y="0"/>
                  </a:lnTo>
                  <a:close/>
                  <a:moveTo>
                    <a:pt x="1218" y="0"/>
                  </a:moveTo>
                  <a:lnTo>
                    <a:pt x="1235" y="0"/>
                  </a:lnTo>
                  <a:lnTo>
                    <a:pt x="1235" y="17"/>
                  </a:lnTo>
                  <a:lnTo>
                    <a:pt x="1218" y="17"/>
                  </a:lnTo>
                  <a:lnTo>
                    <a:pt x="1218" y="0"/>
                  </a:lnTo>
                  <a:close/>
                  <a:moveTo>
                    <a:pt x="1252" y="0"/>
                  </a:moveTo>
                  <a:lnTo>
                    <a:pt x="1269" y="0"/>
                  </a:lnTo>
                  <a:lnTo>
                    <a:pt x="1269" y="17"/>
                  </a:lnTo>
                  <a:lnTo>
                    <a:pt x="1252" y="17"/>
                  </a:lnTo>
                  <a:lnTo>
                    <a:pt x="1252" y="0"/>
                  </a:lnTo>
                  <a:close/>
                  <a:moveTo>
                    <a:pt x="1286" y="0"/>
                  </a:moveTo>
                  <a:lnTo>
                    <a:pt x="1303" y="0"/>
                  </a:lnTo>
                  <a:lnTo>
                    <a:pt x="1303" y="17"/>
                  </a:lnTo>
                  <a:lnTo>
                    <a:pt x="1286" y="17"/>
                  </a:lnTo>
                  <a:lnTo>
                    <a:pt x="1286" y="0"/>
                  </a:lnTo>
                  <a:close/>
                  <a:moveTo>
                    <a:pt x="1320" y="0"/>
                  </a:moveTo>
                  <a:lnTo>
                    <a:pt x="1337" y="0"/>
                  </a:lnTo>
                  <a:lnTo>
                    <a:pt x="1337" y="17"/>
                  </a:lnTo>
                  <a:lnTo>
                    <a:pt x="1320" y="17"/>
                  </a:lnTo>
                  <a:lnTo>
                    <a:pt x="1320" y="0"/>
                  </a:lnTo>
                  <a:close/>
                  <a:moveTo>
                    <a:pt x="1353" y="0"/>
                  </a:moveTo>
                  <a:lnTo>
                    <a:pt x="1370" y="0"/>
                  </a:lnTo>
                  <a:lnTo>
                    <a:pt x="1370" y="17"/>
                  </a:lnTo>
                  <a:lnTo>
                    <a:pt x="1353" y="17"/>
                  </a:lnTo>
                  <a:lnTo>
                    <a:pt x="1353" y="0"/>
                  </a:lnTo>
                  <a:close/>
                  <a:moveTo>
                    <a:pt x="1387" y="0"/>
                  </a:moveTo>
                  <a:lnTo>
                    <a:pt x="1404" y="0"/>
                  </a:lnTo>
                  <a:lnTo>
                    <a:pt x="1404" y="17"/>
                  </a:lnTo>
                  <a:lnTo>
                    <a:pt x="1387" y="17"/>
                  </a:lnTo>
                  <a:lnTo>
                    <a:pt x="1387" y="0"/>
                  </a:lnTo>
                  <a:close/>
                  <a:moveTo>
                    <a:pt x="1421" y="0"/>
                  </a:moveTo>
                  <a:lnTo>
                    <a:pt x="1438" y="0"/>
                  </a:lnTo>
                  <a:lnTo>
                    <a:pt x="1438" y="17"/>
                  </a:lnTo>
                  <a:lnTo>
                    <a:pt x="1421" y="17"/>
                  </a:lnTo>
                  <a:lnTo>
                    <a:pt x="1421" y="0"/>
                  </a:lnTo>
                  <a:close/>
                  <a:moveTo>
                    <a:pt x="1455" y="0"/>
                  </a:moveTo>
                  <a:lnTo>
                    <a:pt x="1472" y="0"/>
                  </a:lnTo>
                  <a:lnTo>
                    <a:pt x="1472" y="17"/>
                  </a:lnTo>
                  <a:lnTo>
                    <a:pt x="1455" y="17"/>
                  </a:lnTo>
                  <a:lnTo>
                    <a:pt x="1455" y="0"/>
                  </a:lnTo>
                  <a:close/>
                  <a:moveTo>
                    <a:pt x="1489" y="0"/>
                  </a:moveTo>
                  <a:lnTo>
                    <a:pt x="1506" y="0"/>
                  </a:lnTo>
                  <a:lnTo>
                    <a:pt x="1506" y="17"/>
                  </a:lnTo>
                  <a:lnTo>
                    <a:pt x="1489" y="17"/>
                  </a:lnTo>
                  <a:lnTo>
                    <a:pt x="1489" y="0"/>
                  </a:lnTo>
                  <a:close/>
                  <a:moveTo>
                    <a:pt x="1523" y="0"/>
                  </a:moveTo>
                  <a:lnTo>
                    <a:pt x="1540" y="0"/>
                  </a:lnTo>
                  <a:lnTo>
                    <a:pt x="1540" y="17"/>
                  </a:lnTo>
                  <a:lnTo>
                    <a:pt x="1523" y="17"/>
                  </a:lnTo>
                  <a:lnTo>
                    <a:pt x="1523" y="0"/>
                  </a:lnTo>
                  <a:close/>
                  <a:moveTo>
                    <a:pt x="1557" y="0"/>
                  </a:moveTo>
                  <a:lnTo>
                    <a:pt x="1574" y="0"/>
                  </a:lnTo>
                  <a:lnTo>
                    <a:pt x="1574" y="17"/>
                  </a:lnTo>
                  <a:lnTo>
                    <a:pt x="1557" y="17"/>
                  </a:lnTo>
                  <a:lnTo>
                    <a:pt x="1557" y="0"/>
                  </a:lnTo>
                  <a:close/>
                  <a:moveTo>
                    <a:pt x="1590" y="0"/>
                  </a:moveTo>
                  <a:lnTo>
                    <a:pt x="1607" y="0"/>
                  </a:lnTo>
                  <a:lnTo>
                    <a:pt x="1607" y="17"/>
                  </a:lnTo>
                  <a:lnTo>
                    <a:pt x="1590" y="17"/>
                  </a:lnTo>
                  <a:lnTo>
                    <a:pt x="1590" y="0"/>
                  </a:lnTo>
                  <a:close/>
                  <a:moveTo>
                    <a:pt x="1624" y="0"/>
                  </a:moveTo>
                  <a:lnTo>
                    <a:pt x="1641" y="0"/>
                  </a:lnTo>
                  <a:lnTo>
                    <a:pt x="1641" y="17"/>
                  </a:lnTo>
                  <a:lnTo>
                    <a:pt x="1624" y="17"/>
                  </a:lnTo>
                  <a:lnTo>
                    <a:pt x="1624" y="0"/>
                  </a:lnTo>
                  <a:close/>
                  <a:moveTo>
                    <a:pt x="1658" y="0"/>
                  </a:moveTo>
                  <a:lnTo>
                    <a:pt x="1675" y="0"/>
                  </a:lnTo>
                  <a:lnTo>
                    <a:pt x="1675" y="17"/>
                  </a:lnTo>
                  <a:lnTo>
                    <a:pt x="1658" y="17"/>
                  </a:lnTo>
                  <a:lnTo>
                    <a:pt x="1658" y="0"/>
                  </a:lnTo>
                  <a:close/>
                  <a:moveTo>
                    <a:pt x="1692" y="0"/>
                  </a:moveTo>
                  <a:lnTo>
                    <a:pt x="1709" y="0"/>
                  </a:lnTo>
                  <a:lnTo>
                    <a:pt x="1709" y="17"/>
                  </a:lnTo>
                  <a:lnTo>
                    <a:pt x="1692" y="17"/>
                  </a:lnTo>
                  <a:lnTo>
                    <a:pt x="1692" y="0"/>
                  </a:lnTo>
                  <a:close/>
                  <a:moveTo>
                    <a:pt x="1726" y="0"/>
                  </a:moveTo>
                  <a:lnTo>
                    <a:pt x="1743" y="0"/>
                  </a:lnTo>
                  <a:lnTo>
                    <a:pt x="1743" y="17"/>
                  </a:lnTo>
                  <a:lnTo>
                    <a:pt x="1726" y="17"/>
                  </a:lnTo>
                  <a:lnTo>
                    <a:pt x="1726" y="0"/>
                  </a:lnTo>
                  <a:close/>
                  <a:moveTo>
                    <a:pt x="1760" y="0"/>
                  </a:moveTo>
                  <a:lnTo>
                    <a:pt x="1777" y="0"/>
                  </a:lnTo>
                  <a:lnTo>
                    <a:pt x="1777" y="17"/>
                  </a:lnTo>
                  <a:lnTo>
                    <a:pt x="1760" y="17"/>
                  </a:lnTo>
                  <a:lnTo>
                    <a:pt x="1760" y="0"/>
                  </a:lnTo>
                  <a:close/>
                  <a:moveTo>
                    <a:pt x="1794" y="0"/>
                  </a:moveTo>
                  <a:lnTo>
                    <a:pt x="1810" y="0"/>
                  </a:lnTo>
                  <a:lnTo>
                    <a:pt x="1810" y="17"/>
                  </a:lnTo>
                  <a:lnTo>
                    <a:pt x="1794" y="17"/>
                  </a:lnTo>
                  <a:lnTo>
                    <a:pt x="1794" y="0"/>
                  </a:lnTo>
                  <a:close/>
                  <a:moveTo>
                    <a:pt x="1827" y="0"/>
                  </a:moveTo>
                  <a:lnTo>
                    <a:pt x="1844" y="0"/>
                  </a:lnTo>
                  <a:lnTo>
                    <a:pt x="1844" y="17"/>
                  </a:lnTo>
                  <a:lnTo>
                    <a:pt x="1827" y="17"/>
                  </a:lnTo>
                  <a:lnTo>
                    <a:pt x="1827" y="0"/>
                  </a:lnTo>
                  <a:close/>
                  <a:moveTo>
                    <a:pt x="1861" y="0"/>
                  </a:moveTo>
                  <a:lnTo>
                    <a:pt x="1878" y="0"/>
                  </a:lnTo>
                  <a:lnTo>
                    <a:pt x="1878" y="17"/>
                  </a:lnTo>
                  <a:lnTo>
                    <a:pt x="1861" y="17"/>
                  </a:lnTo>
                  <a:lnTo>
                    <a:pt x="1861" y="0"/>
                  </a:lnTo>
                  <a:close/>
                  <a:moveTo>
                    <a:pt x="1895" y="0"/>
                  </a:moveTo>
                  <a:lnTo>
                    <a:pt x="1912" y="0"/>
                  </a:lnTo>
                  <a:lnTo>
                    <a:pt x="1912" y="17"/>
                  </a:lnTo>
                  <a:lnTo>
                    <a:pt x="1895" y="17"/>
                  </a:lnTo>
                  <a:lnTo>
                    <a:pt x="1895" y="0"/>
                  </a:lnTo>
                  <a:close/>
                  <a:moveTo>
                    <a:pt x="1929" y="0"/>
                  </a:moveTo>
                  <a:lnTo>
                    <a:pt x="1946" y="0"/>
                  </a:lnTo>
                  <a:lnTo>
                    <a:pt x="1946" y="17"/>
                  </a:lnTo>
                  <a:lnTo>
                    <a:pt x="1929" y="17"/>
                  </a:lnTo>
                  <a:lnTo>
                    <a:pt x="1929" y="0"/>
                  </a:lnTo>
                  <a:close/>
                  <a:moveTo>
                    <a:pt x="1963" y="0"/>
                  </a:moveTo>
                  <a:lnTo>
                    <a:pt x="1980" y="0"/>
                  </a:lnTo>
                  <a:lnTo>
                    <a:pt x="1980" y="17"/>
                  </a:lnTo>
                  <a:lnTo>
                    <a:pt x="1963" y="17"/>
                  </a:lnTo>
                  <a:lnTo>
                    <a:pt x="1963" y="0"/>
                  </a:lnTo>
                  <a:close/>
                  <a:moveTo>
                    <a:pt x="1997" y="0"/>
                  </a:moveTo>
                  <a:lnTo>
                    <a:pt x="2014" y="0"/>
                  </a:lnTo>
                  <a:lnTo>
                    <a:pt x="2014" y="17"/>
                  </a:lnTo>
                  <a:lnTo>
                    <a:pt x="1997" y="17"/>
                  </a:lnTo>
                  <a:lnTo>
                    <a:pt x="1997" y="0"/>
                  </a:lnTo>
                  <a:close/>
                  <a:moveTo>
                    <a:pt x="2031" y="0"/>
                  </a:moveTo>
                  <a:lnTo>
                    <a:pt x="2047" y="0"/>
                  </a:lnTo>
                  <a:lnTo>
                    <a:pt x="2047" y="17"/>
                  </a:lnTo>
                  <a:lnTo>
                    <a:pt x="2031" y="17"/>
                  </a:lnTo>
                  <a:lnTo>
                    <a:pt x="2031" y="0"/>
                  </a:lnTo>
                  <a:close/>
                  <a:moveTo>
                    <a:pt x="2064" y="0"/>
                  </a:moveTo>
                  <a:lnTo>
                    <a:pt x="2081" y="0"/>
                  </a:lnTo>
                  <a:lnTo>
                    <a:pt x="2081" y="17"/>
                  </a:lnTo>
                  <a:lnTo>
                    <a:pt x="2064" y="17"/>
                  </a:lnTo>
                  <a:lnTo>
                    <a:pt x="2064" y="0"/>
                  </a:lnTo>
                  <a:close/>
                  <a:moveTo>
                    <a:pt x="2098" y="0"/>
                  </a:moveTo>
                  <a:lnTo>
                    <a:pt x="2115" y="0"/>
                  </a:lnTo>
                  <a:lnTo>
                    <a:pt x="2115" y="17"/>
                  </a:lnTo>
                  <a:lnTo>
                    <a:pt x="2098" y="17"/>
                  </a:lnTo>
                  <a:lnTo>
                    <a:pt x="2098" y="0"/>
                  </a:lnTo>
                  <a:close/>
                  <a:moveTo>
                    <a:pt x="2132" y="0"/>
                  </a:moveTo>
                  <a:lnTo>
                    <a:pt x="2149" y="0"/>
                  </a:lnTo>
                  <a:lnTo>
                    <a:pt x="2149" y="17"/>
                  </a:lnTo>
                  <a:lnTo>
                    <a:pt x="2132" y="17"/>
                  </a:lnTo>
                  <a:lnTo>
                    <a:pt x="2132" y="0"/>
                  </a:lnTo>
                  <a:close/>
                  <a:moveTo>
                    <a:pt x="2166" y="0"/>
                  </a:moveTo>
                  <a:lnTo>
                    <a:pt x="2183" y="0"/>
                  </a:lnTo>
                  <a:lnTo>
                    <a:pt x="2183" y="17"/>
                  </a:lnTo>
                  <a:lnTo>
                    <a:pt x="2166" y="17"/>
                  </a:lnTo>
                  <a:lnTo>
                    <a:pt x="2166" y="0"/>
                  </a:lnTo>
                  <a:close/>
                  <a:moveTo>
                    <a:pt x="2200" y="0"/>
                  </a:moveTo>
                  <a:lnTo>
                    <a:pt x="2217" y="0"/>
                  </a:lnTo>
                  <a:lnTo>
                    <a:pt x="2217" y="17"/>
                  </a:lnTo>
                  <a:lnTo>
                    <a:pt x="2200" y="17"/>
                  </a:lnTo>
                  <a:lnTo>
                    <a:pt x="2200" y="0"/>
                  </a:lnTo>
                  <a:close/>
                  <a:moveTo>
                    <a:pt x="2234" y="0"/>
                  </a:moveTo>
                  <a:lnTo>
                    <a:pt x="2251" y="0"/>
                  </a:lnTo>
                  <a:lnTo>
                    <a:pt x="2251" y="17"/>
                  </a:lnTo>
                  <a:lnTo>
                    <a:pt x="2234" y="17"/>
                  </a:lnTo>
                  <a:lnTo>
                    <a:pt x="2234" y="0"/>
                  </a:lnTo>
                  <a:close/>
                  <a:moveTo>
                    <a:pt x="2268" y="0"/>
                  </a:moveTo>
                  <a:lnTo>
                    <a:pt x="2284" y="0"/>
                  </a:lnTo>
                  <a:lnTo>
                    <a:pt x="2284" y="17"/>
                  </a:lnTo>
                  <a:lnTo>
                    <a:pt x="2268" y="17"/>
                  </a:lnTo>
                  <a:lnTo>
                    <a:pt x="2268" y="0"/>
                  </a:lnTo>
                  <a:close/>
                  <a:moveTo>
                    <a:pt x="2301" y="0"/>
                  </a:moveTo>
                  <a:lnTo>
                    <a:pt x="2318" y="0"/>
                  </a:lnTo>
                  <a:lnTo>
                    <a:pt x="2318" y="17"/>
                  </a:lnTo>
                  <a:lnTo>
                    <a:pt x="2301" y="17"/>
                  </a:lnTo>
                  <a:lnTo>
                    <a:pt x="2301" y="0"/>
                  </a:lnTo>
                  <a:close/>
                  <a:moveTo>
                    <a:pt x="2335" y="0"/>
                  </a:moveTo>
                  <a:lnTo>
                    <a:pt x="2352" y="0"/>
                  </a:lnTo>
                  <a:lnTo>
                    <a:pt x="2352" y="17"/>
                  </a:lnTo>
                  <a:lnTo>
                    <a:pt x="2335" y="17"/>
                  </a:lnTo>
                  <a:lnTo>
                    <a:pt x="2335" y="0"/>
                  </a:lnTo>
                  <a:close/>
                  <a:moveTo>
                    <a:pt x="2369" y="0"/>
                  </a:moveTo>
                  <a:lnTo>
                    <a:pt x="2386" y="0"/>
                  </a:lnTo>
                  <a:lnTo>
                    <a:pt x="2386" y="17"/>
                  </a:lnTo>
                  <a:lnTo>
                    <a:pt x="2369" y="17"/>
                  </a:lnTo>
                  <a:lnTo>
                    <a:pt x="2369" y="0"/>
                  </a:lnTo>
                  <a:close/>
                  <a:moveTo>
                    <a:pt x="2403" y="0"/>
                  </a:moveTo>
                  <a:lnTo>
                    <a:pt x="2420" y="0"/>
                  </a:lnTo>
                  <a:lnTo>
                    <a:pt x="2420" y="17"/>
                  </a:lnTo>
                  <a:lnTo>
                    <a:pt x="2403" y="17"/>
                  </a:lnTo>
                  <a:lnTo>
                    <a:pt x="2403" y="0"/>
                  </a:lnTo>
                  <a:close/>
                  <a:moveTo>
                    <a:pt x="2437" y="0"/>
                  </a:moveTo>
                  <a:lnTo>
                    <a:pt x="2452" y="0"/>
                  </a:lnTo>
                  <a:lnTo>
                    <a:pt x="2455" y="0"/>
                  </a:lnTo>
                  <a:lnTo>
                    <a:pt x="2453" y="17"/>
                  </a:lnTo>
                  <a:lnTo>
                    <a:pt x="2451" y="17"/>
                  </a:lnTo>
                  <a:lnTo>
                    <a:pt x="2452" y="17"/>
                  </a:lnTo>
                  <a:lnTo>
                    <a:pt x="2437" y="17"/>
                  </a:lnTo>
                  <a:lnTo>
                    <a:pt x="2437" y="0"/>
                  </a:lnTo>
                  <a:close/>
                  <a:moveTo>
                    <a:pt x="2475" y="13"/>
                  </a:moveTo>
                  <a:lnTo>
                    <a:pt x="2477" y="16"/>
                  </a:lnTo>
                  <a:lnTo>
                    <a:pt x="2478" y="21"/>
                  </a:lnTo>
                  <a:lnTo>
                    <a:pt x="2479" y="26"/>
                  </a:lnTo>
                  <a:lnTo>
                    <a:pt x="2479" y="34"/>
                  </a:lnTo>
                  <a:lnTo>
                    <a:pt x="2462" y="34"/>
                  </a:lnTo>
                  <a:lnTo>
                    <a:pt x="2462" y="27"/>
                  </a:lnTo>
                  <a:lnTo>
                    <a:pt x="2462" y="27"/>
                  </a:lnTo>
                  <a:lnTo>
                    <a:pt x="2462" y="24"/>
                  </a:lnTo>
                  <a:lnTo>
                    <a:pt x="2462" y="26"/>
                  </a:lnTo>
                  <a:lnTo>
                    <a:pt x="2461" y="22"/>
                  </a:lnTo>
                  <a:lnTo>
                    <a:pt x="2461" y="24"/>
                  </a:lnTo>
                  <a:lnTo>
                    <a:pt x="2460" y="21"/>
                  </a:lnTo>
                  <a:lnTo>
                    <a:pt x="2475" y="13"/>
                  </a:lnTo>
                  <a:close/>
                  <a:moveTo>
                    <a:pt x="2479" y="51"/>
                  </a:moveTo>
                  <a:lnTo>
                    <a:pt x="2479" y="68"/>
                  </a:lnTo>
                  <a:lnTo>
                    <a:pt x="2462" y="68"/>
                  </a:lnTo>
                  <a:lnTo>
                    <a:pt x="2462" y="51"/>
                  </a:lnTo>
                  <a:lnTo>
                    <a:pt x="2479" y="51"/>
                  </a:lnTo>
                  <a:close/>
                  <a:moveTo>
                    <a:pt x="2479" y="85"/>
                  </a:moveTo>
                  <a:lnTo>
                    <a:pt x="2479" y="101"/>
                  </a:lnTo>
                  <a:lnTo>
                    <a:pt x="2462" y="101"/>
                  </a:lnTo>
                  <a:lnTo>
                    <a:pt x="2462" y="85"/>
                  </a:lnTo>
                  <a:lnTo>
                    <a:pt x="2479" y="85"/>
                  </a:lnTo>
                  <a:close/>
                  <a:moveTo>
                    <a:pt x="2479" y="118"/>
                  </a:moveTo>
                  <a:lnTo>
                    <a:pt x="2479" y="135"/>
                  </a:lnTo>
                  <a:lnTo>
                    <a:pt x="2462" y="135"/>
                  </a:lnTo>
                  <a:lnTo>
                    <a:pt x="2462" y="118"/>
                  </a:lnTo>
                  <a:lnTo>
                    <a:pt x="2479" y="118"/>
                  </a:lnTo>
                  <a:close/>
                  <a:moveTo>
                    <a:pt x="2479" y="152"/>
                  </a:moveTo>
                  <a:lnTo>
                    <a:pt x="2479" y="169"/>
                  </a:lnTo>
                  <a:lnTo>
                    <a:pt x="2462" y="169"/>
                  </a:lnTo>
                  <a:lnTo>
                    <a:pt x="2462" y="152"/>
                  </a:lnTo>
                  <a:lnTo>
                    <a:pt x="2479" y="152"/>
                  </a:lnTo>
                  <a:close/>
                  <a:moveTo>
                    <a:pt x="2479" y="186"/>
                  </a:moveTo>
                  <a:lnTo>
                    <a:pt x="2479" y="203"/>
                  </a:lnTo>
                  <a:lnTo>
                    <a:pt x="2462" y="203"/>
                  </a:lnTo>
                  <a:lnTo>
                    <a:pt x="2462" y="186"/>
                  </a:lnTo>
                  <a:lnTo>
                    <a:pt x="2479" y="186"/>
                  </a:lnTo>
                  <a:close/>
                  <a:moveTo>
                    <a:pt x="2479" y="220"/>
                  </a:moveTo>
                  <a:lnTo>
                    <a:pt x="2479" y="237"/>
                  </a:lnTo>
                  <a:lnTo>
                    <a:pt x="2462" y="237"/>
                  </a:lnTo>
                  <a:lnTo>
                    <a:pt x="2462" y="220"/>
                  </a:lnTo>
                  <a:lnTo>
                    <a:pt x="2479" y="220"/>
                  </a:lnTo>
                  <a:close/>
                  <a:moveTo>
                    <a:pt x="2479" y="254"/>
                  </a:moveTo>
                  <a:lnTo>
                    <a:pt x="2479" y="271"/>
                  </a:lnTo>
                  <a:lnTo>
                    <a:pt x="2462" y="271"/>
                  </a:lnTo>
                  <a:lnTo>
                    <a:pt x="2462" y="254"/>
                  </a:lnTo>
                  <a:lnTo>
                    <a:pt x="2479" y="254"/>
                  </a:lnTo>
                  <a:close/>
                  <a:moveTo>
                    <a:pt x="2479" y="288"/>
                  </a:moveTo>
                  <a:lnTo>
                    <a:pt x="2479" y="305"/>
                  </a:lnTo>
                  <a:lnTo>
                    <a:pt x="2462" y="305"/>
                  </a:lnTo>
                  <a:lnTo>
                    <a:pt x="2462" y="288"/>
                  </a:lnTo>
                  <a:lnTo>
                    <a:pt x="2479" y="288"/>
                  </a:lnTo>
                  <a:close/>
                  <a:moveTo>
                    <a:pt x="2479" y="321"/>
                  </a:moveTo>
                  <a:lnTo>
                    <a:pt x="2479" y="338"/>
                  </a:lnTo>
                  <a:lnTo>
                    <a:pt x="2462" y="338"/>
                  </a:lnTo>
                  <a:lnTo>
                    <a:pt x="2462" y="321"/>
                  </a:lnTo>
                  <a:lnTo>
                    <a:pt x="2479" y="321"/>
                  </a:lnTo>
                  <a:close/>
                  <a:moveTo>
                    <a:pt x="2479" y="355"/>
                  </a:moveTo>
                  <a:lnTo>
                    <a:pt x="2479" y="372"/>
                  </a:lnTo>
                  <a:lnTo>
                    <a:pt x="2462" y="372"/>
                  </a:lnTo>
                  <a:lnTo>
                    <a:pt x="2462" y="355"/>
                  </a:lnTo>
                  <a:lnTo>
                    <a:pt x="2479" y="355"/>
                  </a:lnTo>
                  <a:close/>
                  <a:moveTo>
                    <a:pt x="2479" y="389"/>
                  </a:moveTo>
                  <a:lnTo>
                    <a:pt x="2479" y="406"/>
                  </a:lnTo>
                  <a:lnTo>
                    <a:pt x="2462" y="406"/>
                  </a:lnTo>
                  <a:lnTo>
                    <a:pt x="2462" y="389"/>
                  </a:lnTo>
                  <a:lnTo>
                    <a:pt x="2479" y="389"/>
                  </a:lnTo>
                  <a:close/>
                  <a:moveTo>
                    <a:pt x="2479" y="423"/>
                  </a:moveTo>
                  <a:lnTo>
                    <a:pt x="2479" y="440"/>
                  </a:lnTo>
                  <a:lnTo>
                    <a:pt x="2462" y="440"/>
                  </a:lnTo>
                  <a:lnTo>
                    <a:pt x="2462" y="423"/>
                  </a:lnTo>
                  <a:lnTo>
                    <a:pt x="2479" y="423"/>
                  </a:lnTo>
                  <a:close/>
                  <a:moveTo>
                    <a:pt x="2479" y="457"/>
                  </a:moveTo>
                  <a:lnTo>
                    <a:pt x="2479" y="474"/>
                  </a:lnTo>
                  <a:lnTo>
                    <a:pt x="2462" y="474"/>
                  </a:lnTo>
                  <a:lnTo>
                    <a:pt x="2462" y="457"/>
                  </a:lnTo>
                  <a:lnTo>
                    <a:pt x="2479" y="457"/>
                  </a:lnTo>
                  <a:close/>
                  <a:moveTo>
                    <a:pt x="2479" y="491"/>
                  </a:moveTo>
                  <a:lnTo>
                    <a:pt x="2479" y="508"/>
                  </a:lnTo>
                  <a:lnTo>
                    <a:pt x="2462" y="508"/>
                  </a:lnTo>
                  <a:lnTo>
                    <a:pt x="2462" y="491"/>
                  </a:lnTo>
                  <a:lnTo>
                    <a:pt x="2479" y="491"/>
                  </a:lnTo>
                  <a:close/>
                  <a:moveTo>
                    <a:pt x="2479" y="525"/>
                  </a:moveTo>
                  <a:lnTo>
                    <a:pt x="2479" y="542"/>
                  </a:lnTo>
                  <a:lnTo>
                    <a:pt x="2462" y="542"/>
                  </a:lnTo>
                  <a:lnTo>
                    <a:pt x="2462" y="525"/>
                  </a:lnTo>
                  <a:lnTo>
                    <a:pt x="2479" y="525"/>
                  </a:lnTo>
                  <a:close/>
                  <a:moveTo>
                    <a:pt x="2479" y="558"/>
                  </a:moveTo>
                  <a:lnTo>
                    <a:pt x="2479" y="567"/>
                  </a:lnTo>
                  <a:lnTo>
                    <a:pt x="2478" y="572"/>
                  </a:lnTo>
                  <a:lnTo>
                    <a:pt x="2477" y="577"/>
                  </a:lnTo>
                  <a:lnTo>
                    <a:pt x="2476" y="579"/>
                  </a:lnTo>
                  <a:lnTo>
                    <a:pt x="2461" y="571"/>
                  </a:lnTo>
                  <a:lnTo>
                    <a:pt x="2461" y="570"/>
                  </a:lnTo>
                  <a:lnTo>
                    <a:pt x="2461" y="571"/>
                  </a:lnTo>
                  <a:lnTo>
                    <a:pt x="2462" y="568"/>
                  </a:lnTo>
                  <a:lnTo>
                    <a:pt x="2462" y="570"/>
                  </a:lnTo>
                  <a:lnTo>
                    <a:pt x="2462" y="566"/>
                  </a:lnTo>
                  <a:lnTo>
                    <a:pt x="2462" y="567"/>
                  </a:lnTo>
                  <a:lnTo>
                    <a:pt x="2462" y="558"/>
                  </a:lnTo>
                  <a:lnTo>
                    <a:pt x="2479" y="558"/>
                  </a:lnTo>
                  <a:close/>
                  <a:moveTo>
                    <a:pt x="2456" y="593"/>
                  </a:moveTo>
                  <a:lnTo>
                    <a:pt x="2452" y="594"/>
                  </a:lnTo>
                  <a:lnTo>
                    <a:pt x="2438" y="594"/>
                  </a:lnTo>
                  <a:lnTo>
                    <a:pt x="2438" y="577"/>
                  </a:lnTo>
                  <a:lnTo>
                    <a:pt x="2452" y="577"/>
                  </a:lnTo>
                  <a:lnTo>
                    <a:pt x="2451" y="577"/>
                  </a:lnTo>
                  <a:lnTo>
                    <a:pt x="2455" y="577"/>
                  </a:lnTo>
                  <a:lnTo>
                    <a:pt x="2456" y="593"/>
                  </a:lnTo>
                  <a:close/>
                  <a:moveTo>
                    <a:pt x="2422" y="594"/>
                  </a:moveTo>
                  <a:lnTo>
                    <a:pt x="2405" y="594"/>
                  </a:lnTo>
                  <a:lnTo>
                    <a:pt x="2405" y="577"/>
                  </a:lnTo>
                  <a:lnTo>
                    <a:pt x="2422" y="577"/>
                  </a:lnTo>
                  <a:lnTo>
                    <a:pt x="2422" y="594"/>
                  </a:lnTo>
                  <a:close/>
                  <a:moveTo>
                    <a:pt x="2388" y="594"/>
                  </a:moveTo>
                  <a:lnTo>
                    <a:pt x="2371" y="594"/>
                  </a:lnTo>
                  <a:lnTo>
                    <a:pt x="2371" y="577"/>
                  </a:lnTo>
                  <a:lnTo>
                    <a:pt x="2388" y="577"/>
                  </a:lnTo>
                  <a:lnTo>
                    <a:pt x="2388" y="594"/>
                  </a:lnTo>
                  <a:close/>
                  <a:moveTo>
                    <a:pt x="2354" y="594"/>
                  </a:moveTo>
                  <a:lnTo>
                    <a:pt x="2337" y="594"/>
                  </a:lnTo>
                  <a:lnTo>
                    <a:pt x="2337" y="577"/>
                  </a:lnTo>
                  <a:lnTo>
                    <a:pt x="2354" y="577"/>
                  </a:lnTo>
                  <a:lnTo>
                    <a:pt x="2354" y="594"/>
                  </a:lnTo>
                  <a:close/>
                  <a:moveTo>
                    <a:pt x="2320" y="594"/>
                  </a:moveTo>
                  <a:lnTo>
                    <a:pt x="2303" y="594"/>
                  </a:lnTo>
                  <a:lnTo>
                    <a:pt x="2303" y="577"/>
                  </a:lnTo>
                  <a:lnTo>
                    <a:pt x="2320" y="577"/>
                  </a:lnTo>
                  <a:lnTo>
                    <a:pt x="2320" y="594"/>
                  </a:lnTo>
                  <a:close/>
                  <a:moveTo>
                    <a:pt x="2286" y="594"/>
                  </a:moveTo>
                  <a:lnTo>
                    <a:pt x="2269" y="594"/>
                  </a:lnTo>
                  <a:lnTo>
                    <a:pt x="2269" y="577"/>
                  </a:lnTo>
                  <a:lnTo>
                    <a:pt x="2286" y="577"/>
                  </a:lnTo>
                  <a:lnTo>
                    <a:pt x="2286" y="594"/>
                  </a:lnTo>
                  <a:close/>
                  <a:moveTo>
                    <a:pt x="2252" y="594"/>
                  </a:moveTo>
                  <a:lnTo>
                    <a:pt x="2235" y="594"/>
                  </a:lnTo>
                  <a:lnTo>
                    <a:pt x="2235" y="577"/>
                  </a:lnTo>
                  <a:lnTo>
                    <a:pt x="2252" y="577"/>
                  </a:lnTo>
                  <a:lnTo>
                    <a:pt x="2252" y="594"/>
                  </a:lnTo>
                  <a:close/>
                  <a:moveTo>
                    <a:pt x="2218" y="594"/>
                  </a:moveTo>
                  <a:lnTo>
                    <a:pt x="2202" y="594"/>
                  </a:lnTo>
                  <a:lnTo>
                    <a:pt x="2202" y="577"/>
                  </a:lnTo>
                  <a:lnTo>
                    <a:pt x="2218" y="577"/>
                  </a:lnTo>
                  <a:lnTo>
                    <a:pt x="2218" y="594"/>
                  </a:lnTo>
                  <a:close/>
                  <a:moveTo>
                    <a:pt x="2185" y="594"/>
                  </a:moveTo>
                  <a:lnTo>
                    <a:pt x="2168" y="594"/>
                  </a:lnTo>
                  <a:lnTo>
                    <a:pt x="2168" y="577"/>
                  </a:lnTo>
                  <a:lnTo>
                    <a:pt x="2185" y="577"/>
                  </a:lnTo>
                  <a:lnTo>
                    <a:pt x="2185" y="594"/>
                  </a:lnTo>
                  <a:close/>
                  <a:moveTo>
                    <a:pt x="2151" y="594"/>
                  </a:moveTo>
                  <a:lnTo>
                    <a:pt x="2134" y="594"/>
                  </a:lnTo>
                  <a:lnTo>
                    <a:pt x="2134" y="577"/>
                  </a:lnTo>
                  <a:lnTo>
                    <a:pt x="2151" y="577"/>
                  </a:lnTo>
                  <a:lnTo>
                    <a:pt x="2151" y="594"/>
                  </a:lnTo>
                  <a:close/>
                  <a:moveTo>
                    <a:pt x="2117" y="594"/>
                  </a:moveTo>
                  <a:lnTo>
                    <a:pt x="2100" y="594"/>
                  </a:lnTo>
                  <a:lnTo>
                    <a:pt x="2100" y="577"/>
                  </a:lnTo>
                  <a:lnTo>
                    <a:pt x="2117" y="577"/>
                  </a:lnTo>
                  <a:lnTo>
                    <a:pt x="2117" y="594"/>
                  </a:lnTo>
                  <a:close/>
                  <a:moveTo>
                    <a:pt x="2083" y="594"/>
                  </a:moveTo>
                  <a:lnTo>
                    <a:pt x="2066" y="594"/>
                  </a:lnTo>
                  <a:lnTo>
                    <a:pt x="2066" y="577"/>
                  </a:lnTo>
                  <a:lnTo>
                    <a:pt x="2083" y="577"/>
                  </a:lnTo>
                  <a:lnTo>
                    <a:pt x="2083" y="594"/>
                  </a:lnTo>
                  <a:close/>
                  <a:moveTo>
                    <a:pt x="2049" y="594"/>
                  </a:moveTo>
                  <a:lnTo>
                    <a:pt x="2032" y="594"/>
                  </a:lnTo>
                  <a:lnTo>
                    <a:pt x="2032" y="577"/>
                  </a:lnTo>
                  <a:lnTo>
                    <a:pt x="2049" y="577"/>
                  </a:lnTo>
                  <a:lnTo>
                    <a:pt x="2049" y="594"/>
                  </a:lnTo>
                  <a:close/>
                  <a:moveTo>
                    <a:pt x="2015" y="594"/>
                  </a:moveTo>
                  <a:lnTo>
                    <a:pt x="1998" y="594"/>
                  </a:lnTo>
                  <a:lnTo>
                    <a:pt x="1998" y="577"/>
                  </a:lnTo>
                  <a:lnTo>
                    <a:pt x="2015" y="577"/>
                  </a:lnTo>
                  <a:lnTo>
                    <a:pt x="2015" y="594"/>
                  </a:lnTo>
                  <a:close/>
                  <a:moveTo>
                    <a:pt x="1981" y="594"/>
                  </a:moveTo>
                  <a:lnTo>
                    <a:pt x="1965" y="594"/>
                  </a:lnTo>
                  <a:lnTo>
                    <a:pt x="1965" y="577"/>
                  </a:lnTo>
                  <a:lnTo>
                    <a:pt x="1981" y="577"/>
                  </a:lnTo>
                  <a:lnTo>
                    <a:pt x="1981" y="594"/>
                  </a:lnTo>
                  <a:close/>
                  <a:moveTo>
                    <a:pt x="1948" y="594"/>
                  </a:moveTo>
                  <a:lnTo>
                    <a:pt x="1931" y="594"/>
                  </a:lnTo>
                  <a:lnTo>
                    <a:pt x="1931" y="577"/>
                  </a:lnTo>
                  <a:lnTo>
                    <a:pt x="1948" y="577"/>
                  </a:lnTo>
                  <a:lnTo>
                    <a:pt x="1948" y="594"/>
                  </a:lnTo>
                  <a:close/>
                  <a:moveTo>
                    <a:pt x="1914" y="594"/>
                  </a:moveTo>
                  <a:lnTo>
                    <a:pt x="1897" y="594"/>
                  </a:lnTo>
                  <a:lnTo>
                    <a:pt x="1897" y="577"/>
                  </a:lnTo>
                  <a:lnTo>
                    <a:pt x="1914" y="577"/>
                  </a:lnTo>
                  <a:lnTo>
                    <a:pt x="1914" y="594"/>
                  </a:lnTo>
                  <a:close/>
                  <a:moveTo>
                    <a:pt x="1880" y="594"/>
                  </a:moveTo>
                  <a:lnTo>
                    <a:pt x="1863" y="594"/>
                  </a:lnTo>
                  <a:lnTo>
                    <a:pt x="1863" y="577"/>
                  </a:lnTo>
                  <a:lnTo>
                    <a:pt x="1880" y="577"/>
                  </a:lnTo>
                  <a:lnTo>
                    <a:pt x="1880" y="594"/>
                  </a:lnTo>
                  <a:close/>
                  <a:moveTo>
                    <a:pt x="1846" y="594"/>
                  </a:moveTo>
                  <a:lnTo>
                    <a:pt x="1829" y="594"/>
                  </a:lnTo>
                  <a:lnTo>
                    <a:pt x="1829" y="577"/>
                  </a:lnTo>
                  <a:lnTo>
                    <a:pt x="1846" y="577"/>
                  </a:lnTo>
                  <a:lnTo>
                    <a:pt x="1846" y="594"/>
                  </a:lnTo>
                  <a:close/>
                  <a:moveTo>
                    <a:pt x="1812" y="594"/>
                  </a:moveTo>
                  <a:lnTo>
                    <a:pt x="1795" y="594"/>
                  </a:lnTo>
                  <a:lnTo>
                    <a:pt x="1795" y="577"/>
                  </a:lnTo>
                  <a:lnTo>
                    <a:pt x="1812" y="577"/>
                  </a:lnTo>
                  <a:lnTo>
                    <a:pt x="1812" y="594"/>
                  </a:lnTo>
                  <a:close/>
                  <a:moveTo>
                    <a:pt x="1778" y="594"/>
                  </a:moveTo>
                  <a:lnTo>
                    <a:pt x="1761" y="594"/>
                  </a:lnTo>
                  <a:lnTo>
                    <a:pt x="1761" y="577"/>
                  </a:lnTo>
                  <a:lnTo>
                    <a:pt x="1778" y="577"/>
                  </a:lnTo>
                  <a:lnTo>
                    <a:pt x="1778" y="594"/>
                  </a:lnTo>
                  <a:close/>
                  <a:moveTo>
                    <a:pt x="1744" y="594"/>
                  </a:moveTo>
                  <a:lnTo>
                    <a:pt x="1728" y="594"/>
                  </a:lnTo>
                  <a:lnTo>
                    <a:pt x="1728" y="577"/>
                  </a:lnTo>
                  <a:lnTo>
                    <a:pt x="1744" y="577"/>
                  </a:lnTo>
                  <a:lnTo>
                    <a:pt x="1744" y="594"/>
                  </a:lnTo>
                  <a:close/>
                  <a:moveTo>
                    <a:pt x="1711" y="594"/>
                  </a:moveTo>
                  <a:lnTo>
                    <a:pt x="1694" y="594"/>
                  </a:lnTo>
                  <a:lnTo>
                    <a:pt x="1694" y="577"/>
                  </a:lnTo>
                  <a:lnTo>
                    <a:pt x="1711" y="577"/>
                  </a:lnTo>
                  <a:lnTo>
                    <a:pt x="1711" y="594"/>
                  </a:lnTo>
                  <a:close/>
                  <a:moveTo>
                    <a:pt x="1677" y="594"/>
                  </a:moveTo>
                  <a:lnTo>
                    <a:pt x="1660" y="594"/>
                  </a:lnTo>
                  <a:lnTo>
                    <a:pt x="1660" y="577"/>
                  </a:lnTo>
                  <a:lnTo>
                    <a:pt x="1677" y="577"/>
                  </a:lnTo>
                  <a:lnTo>
                    <a:pt x="1677" y="594"/>
                  </a:lnTo>
                  <a:close/>
                  <a:moveTo>
                    <a:pt x="1643" y="594"/>
                  </a:moveTo>
                  <a:lnTo>
                    <a:pt x="1626" y="594"/>
                  </a:lnTo>
                  <a:lnTo>
                    <a:pt x="1626" y="577"/>
                  </a:lnTo>
                  <a:lnTo>
                    <a:pt x="1643" y="577"/>
                  </a:lnTo>
                  <a:lnTo>
                    <a:pt x="1643" y="594"/>
                  </a:lnTo>
                  <a:close/>
                  <a:moveTo>
                    <a:pt x="1609" y="594"/>
                  </a:moveTo>
                  <a:lnTo>
                    <a:pt x="1592" y="594"/>
                  </a:lnTo>
                  <a:lnTo>
                    <a:pt x="1592" y="577"/>
                  </a:lnTo>
                  <a:lnTo>
                    <a:pt x="1609" y="577"/>
                  </a:lnTo>
                  <a:lnTo>
                    <a:pt x="1609" y="594"/>
                  </a:lnTo>
                  <a:close/>
                  <a:moveTo>
                    <a:pt x="1575" y="594"/>
                  </a:moveTo>
                  <a:lnTo>
                    <a:pt x="1558" y="594"/>
                  </a:lnTo>
                  <a:lnTo>
                    <a:pt x="1558" y="577"/>
                  </a:lnTo>
                  <a:lnTo>
                    <a:pt x="1575" y="577"/>
                  </a:lnTo>
                  <a:lnTo>
                    <a:pt x="1575" y="594"/>
                  </a:lnTo>
                  <a:close/>
                  <a:moveTo>
                    <a:pt x="1541" y="594"/>
                  </a:moveTo>
                  <a:lnTo>
                    <a:pt x="1524" y="594"/>
                  </a:lnTo>
                  <a:lnTo>
                    <a:pt x="1524" y="577"/>
                  </a:lnTo>
                  <a:lnTo>
                    <a:pt x="1541" y="577"/>
                  </a:lnTo>
                  <a:lnTo>
                    <a:pt x="1541" y="594"/>
                  </a:lnTo>
                  <a:close/>
                  <a:moveTo>
                    <a:pt x="1507" y="594"/>
                  </a:moveTo>
                  <a:lnTo>
                    <a:pt x="1491" y="594"/>
                  </a:lnTo>
                  <a:lnTo>
                    <a:pt x="1491" y="577"/>
                  </a:lnTo>
                  <a:lnTo>
                    <a:pt x="1507" y="577"/>
                  </a:lnTo>
                  <a:lnTo>
                    <a:pt x="1507" y="594"/>
                  </a:lnTo>
                  <a:close/>
                  <a:moveTo>
                    <a:pt x="1474" y="594"/>
                  </a:moveTo>
                  <a:lnTo>
                    <a:pt x="1457" y="594"/>
                  </a:lnTo>
                  <a:lnTo>
                    <a:pt x="1457" y="577"/>
                  </a:lnTo>
                  <a:lnTo>
                    <a:pt x="1474" y="577"/>
                  </a:lnTo>
                  <a:lnTo>
                    <a:pt x="1474" y="594"/>
                  </a:lnTo>
                  <a:close/>
                  <a:moveTo>
                    <a:pt x="1440" y="594"/>
                  </a:moveTo>
                  <a:lnTo>
                    <a:pt x="1423" y="594"/>
                  </a:lnTo>
                  <a:lnTo>
                    <a:pt x="1423" y="577"/>
                  </a:lnTo>
                  <a:lnTo>
                    <a:pt x="1440" y="577"/>
                  </a:lnTo>
                  <a:lnTo>
                    <a:pt x="1440" y="594"/>
                  </a:lnTo>
                  <a:close/>
                  <a:moveTo>
                    <a:pt x="1406" y="594"/>
                  </a:moveTo>
                  <a:lnTo>
                    <a:pt x="1389" y="594"/>
                  </a:lnTo>
                  <a:lnTo>
                    <a:pt x="1389" y="577"/>
                  </a:lnTo>
                  <a:lnTo>
                    <a:pt x="1406" y="577"/>
                  </a:lnTo>
                  <a:lnTo>
                    <a:pt x="1406" y="594"/>
                  </a:lnTo>
                  <a:close/>
                  <a:moveTo>
                    <a:pt x="1372" y="594"/>
                  </a:moveTo>
                  <a:lnTo>
                    <a:pt x="1355" y="594"/>
                  </a:lnTo>
                  <a:lnTo>
                    <a:pt x="1355" y="577"/>
                  </a:lnTo>
                  <a:lnTo>
                    <a:pt x="1372" y="577"/>
                  </a:lnTo>
                  <a:lnTo>
                    <a:pt x="1372" y="594"/>
                  </a:lnTo>
                  <a:close/>
                  <a:moveTo>
                    <a:pt x="1338" y="594"/>
                  </a:moveTo>
                  <a:lnTo>
                    <a:pt x="1321" y="594"/>
                  </a:lnTo>
                  <a:lnTo>
                    <a:pt x="1321" y="577"/>
                  </a:lnTo>
                  <a:lnTo>
                    <a:pt x="1338" y="577"/>
                  </a:lnTo>
                  <a:lnTo>
                    <a:pt x="1338" y="594"/>
                  </a:lnTo>
                  <a:close/>
                  <a:moveTo>
                    <a:pt x="1304" y="594"/>
                  </a:moveTo>
                  <a:lnTo>
                    <a:pt x="1287" y="594"/>
                  </a:lnTo>
                  <a:lnTo>
                    <a:pt x="1287" y="577"/>
                  </a:lnTo>
                  <a:lnTo>
                    <a:pt x="1304" y="577"/>
                  </a:lnTo>
                  <a:lnTo>
                    <a:pt x="1304" y="594"/>
                  </a:lnTo>
                  <a:close/>
                  <a:moveTo>
                    <a:pt x="1271" y="594"/>
                  </a:moveTo>
                  <a:lnTo>
                    <a:pt x="1254" y="594"/>
                  </a:lnTo>
                  <a:lnTo>
                    <a:pt x="1254" y="577"/>
                  </a:lnTo>
                  <a:lnTo>
                    <a:pt x="1271" y="577"/>
                  </a:lnTo>
                  <a:lnTo>
                    <a:pt x="1271" y="594"/>
                  </a:lnTo>
                  <a:close/>
                  <a:moveTo>
                    <a:pt x="1237" y="594"/>
                  </a:moveTo>
                  <a:lnTo>
                    <a:pt x="1220" y="594"/>
                  </a:lnTo>
                  <a:lnTo>
                    <a:pt x="1220" y="577"/>
                  </a:lnTo>
                  <a:lnTo>
                    <a:pt x="1237" y="577"/>
                  </a:lnTo>
                  <a:lnTo>
                    <a:pt x="1237" y="594"/>
                  </a:lnTo>
                  <a:close/>
                  <a:moveTo>
                    <a:pt x="1203" y="594"/>
                  </a:moveTo>
                  <a:lnTo>
                    <a:pt x="1186" y="594"/>
                  </a:lnTo>
                  <a:lnTo>
                    <a:pt x="1186" y="577"/>
                  </a:lnTo>
                  <a:lnTo>
                    <a:pt x="1203" y="577"/>
                  </a:lnTo>
                  <a:lnTo>
                    <a:pt x="1203" y="594"/>
                  </a:lnTo>
                  <a:close/>
                  <a:moveTo>
                    <a:pt x="1169" y="594"/>
                  </a:moveTo>
                  <a:lnTo>
                    <a:pt x="1152" y="594"/>
                  </a:lnTo>
                  <a:lnTo>
                    <a:pt x="1152" y="577"/>
                  </a:lnTo>
                  <a:lnTo>
                    <a:pt x="1169" y="577"/>
                  </a:lnTo>
                  <a:lnTo>
                    <a:pt x="1169" y="594"/>
                  </a:lnTo>
                  <a:close/>
                  <a:moveTo>
                    <a:pt x="1135" y="594"/>
                  </a:moveTo>
                  <a:lnTo>
                    <a:pt x="1118" y="594"/>
                  </a:lnTo>
                  <a:lnTo>
                    <a:pt x="1118" y="577"/>
                  </a:lnTo>
                  <a:lnTo>
                    <a:pt x="1135" y="577"/>
                  </a:lnTo>
                  <a:lnTo>
                    <a:pt x="1135" y="594"/>
                  </a:lnTo>
                  <a:close/>
                  <a:moveTo>
                    <a:pt x="1101" y="594"/>
                  </a:moveTo>
                  <a:lnTo>
                    <a:pt x="1084" y="594"/>
                  </a:lnTo>
                  <a:lnTo>
                    <a:pt x="1084" y="577"/>
                  </a:lnTo>
                  <a:lnTo>
                    <a:pt x="1101" y="577"/>
                  </a:lnTo>
                  <a:lnTo>
                    <a:pt x="1101" y="594"/>
                  </a:lnTo>
                  <a:close/>
                  <a:moveTo>
                    <a:pt x="1067" y="594"/>
                  </a:moveTo>
                  <a:lnTo>
                    <a:pt x="1050" y="594"/>
                  </a:lnTo>
                  <a:lnTo>
                    <a:pt x="1050" y="577"/>
                  </a:lnTo>
                  <a:lnTo>
                    <a:pt x="1067" y="577"/>
                  </a:lnTo>
                  <a:lnTo>
                    <a:pt x="1067" y="594"/>
                  </a:lnTo>
                  <a:close/>
                  <a:moveTo>
                    <a:pt x="1034" y="594"/>
                  </a:moveTo>
                  <a:lnTo>
                    <a:pt x="1017" y="594"/>
                  </a:lnTo>
                  <a:lnTo>
                    <a:pt x="1017" y="577"/>
                  </a:lnTo>
                  <a:lnTo>
                    <a:pt x="1034" y="577"/>
                  </a:lnTo>
                  <a:lnTo>
                    <a:pt x="1034" y="594"/>
                  </a:lnTo>
                  <a:close/>
                  <a:moveTo>
                    <a:pt x="1000" y="594"/>
                  </a:moveTo>
                  <a:lnTo>
                    <a:pt x="983" y="594"/>
                  </a:lnTo>
                  <a:lnTo>
                    <a:pt x="983" y="577"/>
                  </a:lnTo>
                  <a:lnTo>
                    <a:pt x="1000" y="577"/>
                  </a:lnTo>
                  <a:lnTo>
                    <a:pt x="1000" y="594"/>
                  </a:lnTo>
                  <a:close/>
                  <a:moveTo>
                    <a:pt x="966" y="594"/>
                  </a:moveTo>
                  <a:lnTo>
                    <a:pt x="949" y="594"/>
                  </a:lnTo>
                  <a:lnTo>
                    <a:pt x="949" y="577"/>
                  </a:lnTo>
                  <a:lnTo>
                    <a:pt x="966" y="577"/>
                  </a:lnTo>
                  <a:lnTo>
                    <a:pt x="966" y="594"/>
                  </a:lnTo>
                  <a:close/>
                  <a:moveTo>
                    <a:pt x="932" y="594"/>
                  </a:moveTo>
                  <a:lnTo>
                    <a:pt x="915" y="594"/>
                  </a:lnTo>
                  <a:lnTo>
                    <a:pt x="915" y="577"/>
                  </a:lnTo>
                  <a:lnTo>
                    <a:pt x="932" y="577"/>
                  </a:lnTo>
                  <a:lnTo>
                    <a:pt x="932" y="594"/>
                  </a:lnTo>
                  <a:close/>
                  <a:moveTo>
                    <a:pt x="898" y="594"/>
                  </a:moveTo>
                  <a:lnTo>
                    <a:pt x="881" y="594"/>
                  </a:lnTo>
                  <a:lnTo>
                    <a:pt x="881" y="577"/>
                  </a:lnTo>
                  <a:lnTo>
                    <a:pt x="898" y="577"/>
                  </a:lnTo>
                  <a:lnTo>
                    <a:pt x="898" y="594"/>
                  </a:lnTo>
                  <a:close/>
                  <a:moveTo>
                    <a:pt x="864" y="594"/>
                  </a:moveTo>
                  <a:lnTo>
                    <a:pt x="847" y="594"/>
                  </a:lnTo>
                  <a:lnTo>
                    <a:pt x="847" y="577"/>
                  </a:lnTo>
                  <a:lnTo>
                    <a:pt x="864" y="577"/>
                  </a:lnTo>
                  <a:lnTo>
                    <a:pt x="864" y="594"/>
                  </a:lnTo>
                  <a:close/>
                  <a:moveTo>
                    <a:pt x="830" y="594"/>
                  </a:moveTo>
                  <a:lnTo>
                    <a:pt x="813" y="594"/>
                  </a:lnTo>
                  <a:lnTo>
                    <a:pt x="813" y="577"/>
                  </a:lnTo>
                  <a:lnTo>
                    <a:pt x="830" y="577"/>
                  </a:lnTo>
                  <a:lnTo>
                    <a:pt x="830" y="594"/>
                  </a:lnTo>
                  <a:close/>
                  <a:moveTo>
                    <a:pt x="797" y="594"/>
                  </a:moveTo>
                  <a:lnTo>
                    <a:pt x="780" y="594"/>
                  </a:lnTo>
                  <a:lnTo>
                    <a:pt x="780" y="577"/>
                  </a:lnTo>
                  <a:lnTo>
                    <a:pt x="797" y="577"/>
                  </a:lnTo>
                  <a:lnTo>
                    <a:pt x="797" y="594"/>
                  </a:lnTo>
                  <a:close/>
                  <a:moveTo>
                    <a:pt x="763" y="594"/>
                  </a:moveTo>
                  <a:lnTo>
                    <a:pt x="746" y="594"/>
                  </a:lnTo>
                  <a:lnTo>
                    <a:pt x="746" y="577"/>
                  </a:lnTo>
                  <a:lnTo>
                    <a:pt x="763" y="577"/>
                  </a:lnTo>
                  <a:lnTo>
                    <a:pt x="763" y="594"/>
                  </a:lnTo>
                  <a:close/>
                  <a:moveTo>
                    <a:pt x="729" y="594"/>
                  </a:moveTo>
                  <a:lnTo>
                    <a:pt x="712" y="594"/>
                  </a:lnTo>
                  <a:lnTo>
                    <a:pt x="712" y="577"/>
                  </a:lnTo>
                  <a:lnTo>
                    <a:pt x="729" y="577"/>
                  </a:lnTo>
                  <a:lnTo>
                    <a:pt x="729" y="594"/>
                  </a:lnTo>
                  <a:close/>
                  <a:moveTo>
                    <a:pt x="695" y="594"/>
                  </a:moveTo>
                  <a:lnTo>
                    <a:pt x="678" y="594"/>
                  </a:lnTo>
                  <a:lnTo>
                    <a:pt x="678" y="577"/>
                  </a:lnTo>
                  <a:lnTo>
                    <a:pt x="695" y="577"/>
                  </a:lnTo>
                  <a:lnTo>
                    <a:pt x="695" y="594"/>
                  </a:lnTo>
                  <a:close/>
                  <a:moveTo>
                    <a:pt x="661" y="594"/>
                  </a:moveTo>
                  <a:lnTo>
                    <a:pt x="644" y="594"/>
                  </a:lnTo>
                  <a:lnTo>
                    <a:pt x="644" y="577"/>
                  </a:lnTo>
                  <a:lnTo>
                    <a:pt x="661" y="577"/>
                  </a:lnTo>
                  <a:lnTo>
                    <a:pt x="661" y="594"/>
                  </a:lnTo>
                  <a:close/>
                  <a:moveTo>
                    <a:pt x="627" y="594"/>
                  </a:moveTo>
                  <a:lnTo>
                    <a:pt x="610" y="594"/>
                  </a:lnTo>
                  <a:lnTo>
                    <a:pt x="610" y="577"/>
                  </a:lnTo>
                  <a:lnTo>
                    <a:pt x="627" y="577"/>
                  </a:lnTo>
                  <a:lnTo>
                    <a:pt x="627" y="594"/>
                  </a:lnTo>
                  <a:close/>
                  <a:moveTo>
                    <a:pt x="593" y="594"/>
                  </a:moveTo>
                  <a:lnTo>
                    <a:pt x="577" y="594"/>
                  </a:lnTo>
                  <a:lnTo>
                    <a:pt x="577" y="577"/>
                  </a:lnTo>
                  <a:lnTo>
                    <a:pt x="593" y="577"/>
                  </a:lnTo>
                  <a:lnTo>
                    <a:pt x="593" y="594"/>
                  </a:lnTo>
                  <a:close/>
                  <a:moveTo>
                    <a:pt x="560" y="594"/>
                  </a:moveTo>
                  <a:lnTo>
                    <a:pt x="543" y="594"/>
                  </a:lnTo>
                  <a:lnTo>
                    <a:pt x="543" y="577"/>
                  </a:lnTo>
                  <a:lnTo>
                    <a:pt x="560" y="577"/>
                  </a:lnTo>
                  <a:lnTo>
                    <a:pt x="560" y="594"/>
                  </a:lnTo>
                  <a:close/>
                  <a:moveTo>
                    <a:pt x="526" y="594"/>
                  </a:moveTo>
                  <a:lnTo>
                    <a:pt x="509" y="594"/>
                  </a:lnTo>
                  <a:lnTo>
                    <a:pt x="509" y="577"/>
                  </a:lnTo>
                  <a:lnTo>
                    <a:pt x="526" y="577"/>
                  </a:lnTo>
                  <a:lnTo>
                    <a:pt x="526" y="594"/>
                  </a:lnTo>
                  <a:close/>
                  <a:moveTo>
                    <a:pt x="492" y="594"/>
                  </a:moveTo>
                  <a:lnTo>
                    <a:pt x="475" y="594"/>
                  </a:lnTo>
                  <a:lnTo>
                    <a:pt x="475" y="577"/>
                  </a:lnTo>
                  <a:lnTo>
                    <a:pt x="492" y="577"/>
                  </a:lnTo>
                  <a:lnTo>
                    <a:pt x="492" y="594"/>
                  </a:lnTo>
                  <a:close/>
                  <a:moveTo>
                    <a:pt x="458" y="594"/>
                  </a:moveTo>
                  <a:lnTo>
                    <a:pt x="441" y="594"/>
                  </a:lnTo>
                  <a:lnTo>
                    <a:pt x="441" y="577"/>
                  </a:lnTo>
                  <a:lnTo>
                    <a:pt x="458" y="577"/>
                  </a:lnTo>
                  <a:lnTo>
                    <a:pt x="458" y="594"/>
                  </a:lnTo>
                  <a:close/>
                  <a:moveTo>
                    <a:pt x="424" y="594"/>
                  </a:moveTo>
                  <a:lnTo>
                    <a:pt x="407" y="594"/>
                  </a:lnTo>
                  <a:lnTo>
                    <a:pt x="407" y="577"/>
                  </a:lnTo>
                  <a:lnTo>
                    <a:pt x="424" y="577"/>
                  </a:lnTo>
                  <a:lnTo>
                    <a:pt x="424" y="594"/>
                  </a:lnTo>
                  <a:close/>
                  <a:moveTo>
                    <a:pt x="390" y="594"/>
                  </a:moveTo>
                  <a:lnTo>
                    <a:pt x="373" y="594"/>
                  </a:lnTo>
                  <a:lnTo>
                    <a:pt x="373" y="577"/>
                  </a:lnTo>
                  <a:lnTo>
                    <a:pt x="390" y="577"/>
                  </a:lnTo>
                  <a:lnTo>
                    <a:pt x="390" y="594"/>
                  </a:lnTo>
                  <a:close/>
                  <a:moveTo>
                    <a:pt x="356" y="594"/>
                  </a:moveTo>
                  <a:lnTo>
                    <a:pt x="340" y="594"/>
                  </a:lnTo>
                  <a:lnTo>
                    <a:pt x="340" y="577"/>
                  </a:lnTo>
                  <a:lnTo>
                    <a:pt x="356" y="577"/>
                  </a:lnTo>
                  <a:lnTo>
                    <a:pt x="356" y="594"/>
                  </a:lnTo>
                  <a:close/>
                  <a:moveTo>
                    <a:pt x="323" y="594"/>
                  </a:moveTo>
                  <a:lnTo>
                    <a:pt x="306" y="594"/>
                  </a:lnTo>
                  <a:lnTo>
                    <a:pt x="306" y="577"/>
                  </a:lnTo>
                  <a:lnTo>
                    <a:pt x="323" y="577"/>
                  </a:lnTo>
                  <a:lnTo>
                    <a:pt x="323" y="594"/>
                  </a:lnTo>
                  <a:close/>
                  <a:moveTo>
                    <a:pt x="289" y="594"/>
                  </a:moveTo>
                  <a:lnTo>
                    <a:pt x="272" y="594"/>
                  </a:lnTo>
                  <a:lnTo>
                    <a:pt x="272" y="577"/>
                  </a:lnTo>
                  <a:lnTo>
                    <a:pt x="289" y="577"/>
                  </a:lnTo>
                  <a:lnTo>
                    <a:pt x="289" y="594"/>
                  </a:lnTo>
                  <a:close/>
                  <a:moveTo>
                    <a:pt x="255" y="594"/>
                  </a:moveTo>
                  <a:lnTo>
                    <a:pt x="238" y="594"/>
                  </a:lnTo>
                  <a:lnTo>
                    <a:pt x="238" y="577"/>
                  </a:lnTo>
                  <a:lnTo>
                    <a:pt x="255" y="577"/>
                  </a:lnTo>
                  <a:lnTo>
                    <a:pt x="255" y="594"/>
                  </a:lnTo>
                  <a:close/>
                  <a:moveTo>
                    <a:pt x="221" y="594"/>
                  </a:moveTo>
                  <a:lnTo>
                    <a:pt x="204" y="594"/>
                  </a:lnTo>
                  <a:lnTo>
                    <a:pt x="204" y="577"/>
                  </a:lnTo>
                  <a:lnTo>
                    <a:pt x="221" y="577"/>
                  </a:lnTo>
                  <a:lnTo>
                    <a:pt x="221" y="594"/>
                  </a:lnTo>
                  <a:close/>
                  <a:moveTo>
                    <a:pt x="187" y="594"/>
                  </a:moveTo>
                  <a:lnTo>
                    <a:pt x="170" y="594"/>
                  </a:lnTo>
                  <a:lnTo>
                    <a:pt x="170" y="577"/>
                  </a:lnTo>
                  <a:lnTo>
                    <a:pt x="187" y="577"/>
                  </a:lnTo>
                  <a:lnTo>
                    <a:pt x="187" y="594"/>
                  </a:lnTo>
                  <a:close/>
                  <a:moveTo>
                    <a:pt x="153" y="594"/>
                  </a:moveTo>
                  <a:lnTo>
                    <a:pt x="136" y="594"/>
                  </a:lnTo>
                  <a:lnTo>
                    <a:pt x="136" y="577"/>
                  </a:lnTo>
                  <a:lnTo>
                    <a:pt x="153" y="577"/>
                  </a:lnTo>
                  <a:lnTo>
                    <a:pt x="153" y="594"/>
                  </a:lnTo>
                  <a:close/>
                  <a:moveTo>
                    <a:pt x="119" y="594"/>
                  </a:moveTo>
                  <a:lnTo>
                    <a:pt x="103" y="594"/>
                  </a:lnTo>
                  <a:lnTo>
                    <a:pt x="103" y="577"/>
                  </a:lnTo>
                  <a:lnTo>
                    <a:pt x="119" y="577"/>
                  </a:lnTo>
                  <a:lnTo>
                    <a:pt x="119" y="594"/>
                  </a:lnTo>
                  <a:close/>
                  <a:moveTo>
                    <a:pt x="86" y="594"/>
                  </a:moveTo>
                  <a:lnTo>
                    <a:pt x="69" y="594"/>
                  </a:lnTo>
                  <a:lnTo>
                    <a:pt x="69" y="577"/>
                  </a:lnTo>
                  <a:lnTo>
                    <a:pt x="86" y="577"/>
                  </a:lnTo>
                  <a:lnTo>
                    <a:pt x="86" y="594"/>
                  </a:lnTo>
                  <a:close/>
                  <a:moveTo>
                    <a:pt x="52" y="594"/>
                  </a:moveTo>
                  <a:lnTo>
                    <a:pt x="35" y="594"/>
                  </a:lnTo>
                  <a:lnTo>
                    <a:pt x="35" y="577"/>
                  </a:lnTo>
                  <a:lnTo>
                    <a:pt x="52" y="577"/>
                  </a:lnTo>
                  <a:lnTo>
                    <a:pt x="52" y="594"/>
                  </a:lnTo>
                  <a:close/>
                  <a:moveTo>
                    <a:pt x="14" y="590"/>
                  </a:moveTo>
                  <a:lnTo>
                    <a:pt x="12" y="589"/>
                  </a:lnTo>
                  <a:lnTo>
                    <a:pt x="8" y="586"/>
                  </a:lnTo>
                  <a:lnTo>
                    <a:pt x="4" y="582"/>
                  </a:lnTo>
                  <a:lnTo>
                    <a:pt x="2" y="577"/>
                  </a:lnTo>
                  <a:lnTo>
                    <a:pt x="0" y="572"/>
                  </a:lnTo>
                  <a:lnTo>
                    <a:pt x="0" y="571"/>
                  </a:lnTo>
                  <a:lnTo>
                    <a:pt x="17" y="569"/>
                  </a:lnTo>
                  <a:lnTo>
                    <a:pt x="17" y="570"/>
                  </a:lnTo>
                  <a:lnTo>
                    <a:pt x="17" y="568"/>
                  </a:lnTo>
                  <a:lnTo>
                    <a:pt x="18" y="571"/>
                  </a:lnTo>
                  <a:lnTo>
                    <a:pt x="17" y="570"/>
                  </a:lnTo>
                  <a:lnTo>
                    <a:pt x="19" y="573"/>
                  </a:lnTo>
                  <a:lnTo>
                    <a:pt x="18" y="572"/>
                  </a:lnTo>
                  <a:lnTo>
                    <a:pt x="20" y="575"/>
                  </a:lnTo>
                  <a:lnTo>
                    <a:pt x="19" y="573"/>
                  </a:lnTo>
                  <a:lnTo>
                    <a:pt x="22" y="576"/>
                  </a:lnTo>
                  <a:lnTo>
                    <a:pt x="21" y="575"/>
                  </a:lnTo>
                  <a:lnTo>
                    <a:pt x="22" y="576"/>
                  </a:lnTo>
                  <a:lnTo>
                    <a:pt x="14" y="590"/>
                  </a:lnTo>
                  <a:close/>
                </a:path>
              </a:pathLst>
            </a:custGeom>
            <a:solidFill>
              <a:srgbClr val="ED7D31"/>
            </a:solidFill>
            <a:ln w="0" cap="flat">
              <a:solidFill>
                <a:srgbClr val="ED7D31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05C03A6-E5FF-4E70-AF6D-4C2929051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5987" y="2648585"/>
              <a:ext cx="1041020" cy="9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Notification of successful 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054FE5C-F73B-4A00-9A4C-604D47E3D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2228" y="2787015"/>
              <a:ext cx="413620" cy="9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applicants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6DDA96DB-E01E-4B37-9A0A-B0B841036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9770" y="1608455"/>
              <a:ext cx="1500505" cy="1177290"/>
            </a:xfrm>
            <a:custGeom>
              <a:avLst/>
              <a:gdLst>
                <a:gd name="T0" fmla="*/ 34 w 2363"/>
                <a:gd name="T1" fmla="*/ 1854 h 1854"/>
                <a:gd name="T2" fmla="*/ 102 w 2363"/>
                <a:gd name="T3" fmla="*/ 1854 h 1854"/>
                <a:gd name="T4" fmla="*/ 169 w 2363"/>
                <a:gd name="T5" fmla="*/ 1854 h 1854"/>
                <a:gd name="T6" fmla="*/ 237 w 2363"/>
                <a:gd name="T7" fmla="*/ 1854 h 1854"/>
                <a:gd name="T8" fmla="*/ 305 w 2363"/>
                <a:gd name="T9" fmla="*/ 1854 h 1854"/>
                <a:gd name="T10" fmla="*/ 373 w 2363"/>
                <a:gd name="T11" fmla="*/ 1854 h 1854"/>
                <a:gd name="T12" fmla="*/ 440 w 2363"/>
                <a:gd name="T13" fmla="*/ 1854 h 1854"/>
                <a:gd name="T14" fmla="*/ 508 w 2363"/>
                <a:gd name="T15" fmla="*/ 1854 h 1854"/>
                <a:gd name="T16" fmla="*/ 576 w 2363"/>
                <a:gd name="T17" fmla="*/ 1854 h 1854"/>
                <a:gd name="T18" fmla="*/ 643 w 2363"/>
                <a:gd name="T19" fmla="*/ 1854 h 1854"/>
                <a:gd name="T20" fmla="*/ 711 w 2363"/>
                <a:gd name="T21" fmla="*/ 1854 h 1854"/>
                <a:gd name="T22" fmla="*/ 779 w 2363"/>
                <a:gd name="T23" fmla="*/ 1854 h 1854"/>
                <a:gd name="T24" fmla="*/ 847 w 2363"/>
                <a:gd name="T25" fmla="*/ 1854 h 1854"/>
                <a:gd name="T26" fmla="*/ 914 w 2363"/>
                <a:gd name="T27" fmla="*/ 1854 h 1854"/>
                <a:gd name="T28" fmla="*/ 982 w 2363"/>
                <a:gd name="T29" fmla="*/ 1854 h 1854"/>
                <a:gd name="T30" fmla="*/ 1050 w 2363"/>
                <a:gd name="T31" fmla="*/ 1854 h 1854"/>
                <a:gd name="T32" fmla="*/ 1117 w 2363"/>
                <a:gd name="T33" fmla="*/ 1854 h 1854"/>
                <a:gd name="T34" fmla="*/ 1185 w 2363"/>
                <a:gd name="T35" fmla="*/ 1854 h 1854"/>
                <a:gd name="T36" fmla="*/ 1253 w 2363"/>
                <a:gd name="T37" fmla="*/ 1854 h 1854"/>
                <a:gd name="T38" fmla="*/ 1320 w 2363"/>
                <a:gd name="T39" fmla="*/ 1854 h 1854"/>
                <a:gd name="T40" fmla="*/ 1388 w 2363"/>
                <a:gd name="T41" fmla="*/ 1854 h 1854"/>
                <a:gd name="T42" fmla="*/ 1456 w 2363"/>
                <a:gd name="T43" fmla="*/ 1854 h 1854"/>
                <a:gd name="T44" fmla="*/ 1524 w 2363"/>
                <a:gd name="T45" fmla="*/ 1854 h 1854"/>
                <a:gd name="T46" fmla="*/ 1591 w 2363"/>
                <a:gd name="T47" fmla="*/ 1854 h 1854"/>
                <a:gd name="T48" fmla="*/ 1659 w 2363"/>
                <a:gd name="T49" fmla="*/ 1854 h 1854"/>
                <a:gd name="T50" fmla="*/ 1727 w 2363"/>
                <a:gd name="T51" fmla="*/ 1854 h 1854"/>
                <a:gd name="T52" fmla="*/ 1794 w 2363"/>
                <a:gd name="T53" fmla="*/ 1854 h 1854"/>
                <a:gd name="T54" fmla="*/ 1862 w 2363"/>
                <a:gd name="T55" fmla="*/ 1854 h 1854"/>
                <a:gd name="T56" fmla="*/ 1930 w 2363"/>
                <a:gd name="T57" fmla="*/ 1854 h 1854"/>
                <a:gd name="T58" fmla="*/ 1998 w 2363"/>
                <a:gd name="T59" fmla="*/ 1854 h 1854"/>
                <a:gd name="T60" fmla="*/ 2065 w 2363"/>
                <a:gd name="T61" fmla="*/ 1854 h 1854"/>
                <a:gd name="T62" fmla="*/ 2133 w 2363"/>
                <a:gd name="T63" fmla="*/ 1854 h 1854"/>
                <a:gd name="T64" fmla="*/ 2201 w 2363"/>
                <a:gd name="T65" fmla="*/ 1854 h 1854"/>
                <a:gd name="T66" fmla="*/ 2268 w 2363"/>
                <a:gd name="T67" fmla="*/ 1854 h 1854"/>
                <a:gd name="T68" fmla="*/ 2337 w 2363"/>
                <a:gd name="T69" fmla="*/ 1838 h 1854"/>
                <a:gd name="T70" fmla="*/ 2337 w 2363"/>
                <a:gd name="T71" fmla="*/ 1771 h 1854"/>
                <a:gd name="T72" fmla="*/ 2337 w 2363"/>
                <a:gd name="T73" fmla="*/ 1703 h 1854"/>
                <a:gd name="T74" fmla="*/ 2337 w 2363"/>
                <a:gd name="T75" fmla="*/ 1635 h 1854"/>
                <a:gd name="T76" fmla="*/ 2337 w 2363"/>
                <a:gd name="T77" fmla="*/ 1567 h 1854"/>
                <a:gd name="T78" fmla="*/ 2337 w 2363"/>
                <a:gd name="T79" fmla="*/ 1500 h 1854"/>
                <a:gd name="T80" fmla="*/ 2337 w 2363"/>
                <a:gd name="T81" fmla="*/ 1432 h 1854"/>
                <a:gd name="T82" fmla="*/ 2337 w 2363"/>
                <a:gd name="T83" fmla="*/ 1364 h 1854"/>
                <a:gd name="T84" fmla="*/ 2337 w 2363"/>
                <a:gd name="T85" fmla="*/ 1297 h 1854"/>
                <a:gd name="T86" fmla="*/ 2337 w 2363"/>
                <a:gd name="T87" fmla="*/ 1229 h 1854"/>
                <a:gd name="T88" fmla="*/ 2337 w 2363"/>
                <a:gd name="T89" fmla="*/ 1161 h 1854"/>
                <a:gd name="T90" fmla="*/ 2337 w 2363"/>
                <a:gd name="T91" fmla="*/ 1094 h 1854"/>
                <a:gd name="T92" fmla="*/ 2337 w 2363"/>
                <a:gd name="T93" fmla="*/ 1026 h 1854"/>
                <a:gd name="T94" fmla="*/ 2337 w 2363"/>
                <a:gd name="T95" fmla="*/ 958 h 1854"/>
                <a:gd name="T96" fmla="*/ 2337 w 2363"/>
                <a:gd name="T97" fmla="*/ 890 h 1854"/>
                <a:gd name="T98" fmla="*/ 2337 w 2363"/>
                <a:gd name="T99" fmla="*/ 823 h 1854"/>
                <a:gd name="T100" fmla="*/ 2337 w 2363"/>
                <a:gd name="T101" fmla="*/ 755 h 1854"/>
                <a:gd name="T102" fmla="*/ 2337 w 2363"/>
                <a:gd name="T103" fmla="*/ 687 h 1854"/>
                <a:gd name="T104" fmla="*/ 2337 w 2363"/>
                <a:gd name="T105" fmla="*/ 620 h 1854"/>
                <a:gd name="T106" fmla="*/ 2337 w 2363"/>
                <a:gd name="T107" fmla="*/ 552 h 1854"/>
                <a:gd name="T108" fmla="*/ 2337 w 2363"/>
                <a:gd name="T109" fmla="*/ 484 h 1854"/>
                <a:gd name="T110" fmla="*/ 2337 w 2363"/>
                <a:gd name="T111" fmla="*/ 417 h 1854"/>
                <a:gd name="T112" fmla="*/ 2337 w 2363"/>
                <a:gd name="T113" fmla="*/ 349 h 1854"/>
                <a:gd name="T114" fmla="*/ 2337 w 2363"/>
                <a:gd name="T115" fmla="*/ 281 h 1854"/>
                <a:gd name="T116" fmla="*/ 2337 w 2363"/>
                <a:gd name="T117" fmla="*/ 213 h 1854"/>
                <a:gd name="T118" fmla="*/ 2337 w 2363"/>
                <a:gd name="T119" fmla="*/ 146 h 1854"/>
                <a:gd name="T120" fmla="*/ 2337 w 2363"/>
                <a:gd name="T121" fmla="*/ 78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3" h="1854">
                  <a:moveTo>
                    <a:pt x="0" y="1854"/>
                  </a:moveTo>
                  <a:lnTo>
                    <a:pt x="17" y="1854"/>
                  </a:lnTo>
                  <a:lnTo>
                    <a:pt x="17" y="1837"/>
                  </a:lnTo>
                  <a:lnTo>
                    <a:pt x="0" y="1837"/>
                  </a:lnTo>
                  <a:lnTo>
                    <a:pt x="0" y="1854"/>
                  </a:lnTo>
                  <a:close/>
                  <a:moveTo>
                    <a:pt x="34" y="1854"/>
                  </a:moveTo>
                  <a:lnTo>
                    <a:pt x="51" y="1854"/>
                  </a:lnTo>
                  <a:lnTo>
                    <a:pt x="51" y="1837"/>
                  </a:lnTo>
                  <a:lnTo>
                    <a:pt x="34" y="1837"/>
                  </a:lnTo>
                  <a:lnTo>
                    <a:pt x="34" y="1854"/>
                  </a:lnTo>
                  <a:close/>
                  <a:moveTo>
                    <a:pt x="68" y="1854"/>
                  </a:moveTo>
                  <a:lnTo>
                    <a:pt x="85" y="1854"/>
                  </a:lnTo>
                  <a:lnTo>
                    <a:pt x="85" y="1837"/>
                  </a:lnTo>
                  <a:lnTo>
                    <a:pt x="68" y="1837"/>
                  </a:lnTo>
                  <a:lnTo>
                    <a:pt x="68" y="1854"/>
                  </a:lnTo>
                  <a:close/>
                  <a:moveTo>
                    <a:pt x="102" y="1854"/>
                  </a:moveTo>
                  <a:lnTo>
                    <a:pt x="119" y="1854"/>
                  </a:lnTo>
                  <a:lnTo>
                    <a:pt x="119" y="1837"/>
                  </a:lnTo>
                  <a:lnTo>
                    <a:pt x="102" y="1837"/>
                  </a:lnTo>
                  <a:lnTo>
                    <a:pt x="102" y="1854"/>
                  </a:lnTo>
                  <a:close/>
                  <a:moveTo>
                    <a:pt x="136" y="1854"/>
                  </a:moveTo>
                  <a:lnTo>
                    <a:pt x="152" y="1854"/>
                  </a:lnTo>
                  <a:lnTo>
                    <a:pt x="152" y="1837"/>
                  </a:lnTo>
                  <a:lnTo>
                    <a:pt x="136" y="1837"/>
                  </a:lnTo>
                  <a:lnTo>
                    <a:pt x="136" y="1854"/>
                  </a:lnTo>
                  <a:close/>
                  <a:moveTo>
                    <a:pt x="169" y="1854"/>
                  </a:moveTo>
                  <a:lnTo>
                    <a:pt x="186" y="1854"/>
                  </a:lnTo>
                  <a:lnTo>
                    <a:pt x="186" y="1837"/>
                  </a:lnTo>
                  <a:lnTo>
                    <a:pt x="169" y="1837"/>
                  </a:lnTo>
                  <a:lnTo>
                    <a:pt x="169" y="1854"/>
                  </a:lnTo>
                  <a:close/>
                  <a:moveTo>
                    <a:pt x="203" y="1854"/>
                  </a:moveTo>
                  <a:lnTo>
                    <a:pt x="220" y="1854"/>
                  </a:lnTo>
                  <a:lnTo>
                    <a:pt x="220" y="1837"/>
                  </a:lnTo>
                  <a:lnTo>
                    <a:pt x="203" y="1837"/>
                  </a:lnTo>
                  <a:lnTo>
                    <a:pt x="203" y="1854"/>
                  </a:lnTo>
                  <a:close/>
                  <a:moveTo>
                    <a:pt x="237" y="1854"/>
                  </a:moveTo>
                  <a:lnTo>
                    <a:pt x="254" y="1854"/>
                  </a:lnTo>
                  <a:lnTo>
                    <a:pt x="254" y="1837"/>
                  </a:lnTo>
                  <a:lnTo>
                    <a:pt x="237" y="1837"/>
                  </a:lnTo>
                  <a:lnTo>
                    <a:pt x="237" y="1854"/>
                  </a:lnTo>
                  <a:close/>
                  <a:moveTo>
                    <a:pt x="271" y="1854"/>
                  </a:moveTo>
                  <a:lnTo>
                    <a:pt x="288" y="1854"/>
                  </a:lnTo>
                  <a:lnTo>
                    <a:pt x="288" y="1837"/>
                  </a:lnTo>
                  <a:lnTo>
                    <a:pt x="271" y="1837"/>
                  </a:lnTo>
                  <a:lnTo>
                    <a:pt x="271" y="1854"/>
                  </a:lnTo>
                  <a:close/>
                  <a:moveTo>
                    <a:pt x="305" y="1854"/>
                  </a:moveTo>
                  <a:lnTo>
                    <a:pt x="322" y="1854"/>
                  </a:lnTo>
                  <a:lnTo>
                    <a:pt x="322" y="1837"/>
                  </a:lnTo>
                  <a:lnTo>
                    <a:pt x="305" y="1837"/>
                  </a:lnTo>
                  <a:lnTo>
                    <a:pt x="305" y="1854"/>
                  </a:lnTo>
                  <a:close/>
                  <a:moveTo>
                    <a:pt x="339" y="1854"/>
                  </a:moveTo>
                  <a:lnTo>
                    <a:pt x="356" y="1854"/>
                  </a:lnTo>
                  <a:lnTo>
                    <a:pt x="356" y="1837"/>
                  </a:lnTo>
                  <a:lnTo>
                    <a:pt x="339" y="1837"/>
                  </a:lnTo>
                  <a:lnTo>
                    <a:pt x="339" y="1854"/>
                  </a:lnTo>
                  <a:close/>
                  <a:moveTo>
                    <a:pt x="373" y="1854"/>
                  </a:moveTo>
                  <a:lnTo>
                    <a:pt x="389" y="1854"/>
                  </a:lnTo>
                  <a:lnTo>
                    <a:pt x="389" y="1837"/>
                  </a:lnTo>
                  <a:lnTo>
                    <a:pt x="373" y="1837"/>
                  </a:lnTo>
                  <a:lnTo>
                    <a:pt x="373" y="1854"/>
                  </a:lnTo>
                  <a:close/>
                  <a:moveTo>
                    <a:pt x="406" y="1854"/>
                  </a:moveTo>
                  <a:lnTo>
                    <a:pt x="423" y="1854"/>
                  </a:lnTo>
                  <a:lnTo>
                    <a:pt x="423" y="1837"/>
                  </a:lnTo>
                  <a:lnTo>
                    <a:pt x="406" y="1837"/>
                  </a:lnTo>
                  <a:lnTo>
                    <a:pt x="406" y="1854"/>
                  </a:lnTo>
                  <a:close/>
                  <a:moveTo>
                    <a:pt x="440" y="1854"/>
                  </a:moveTo>
                  <a:lnTo>
                    <a:pt x="457" y="1854"/>
                  </a:lnTo>
                  <a:lnTo>
                    <a:pt x="457" y="1837"/>
                  </a:lnTo>
                  <a:lnTo>
                    <a:pt x="440" y="1837"/>
                  </a:lnTo>
                  <a:lnTo>
                    <a:pt x="440" y="1854"/>
                  </a:lnTo>
                  <a:close/>
                  <a:moveTo>
                    <a:pt x="474" y="1854"/>
                  </a:moveTo>
                  <a:lnTo>
                    <a:pt x="491" y="1854"/>
                  </a:lnTo>
                  <a:lnTo>
                    <a:pt x="491" y="1837"/>
                  </a:lnTo>
                  <a:lnTo>
                    <a:pt x="474" y="1837"/>
                  </a:lnTo>
                  <a:lnTo>
                    <a:pt x="474" y="1854"/>
                  </a:lnTo>
                  <a:close/>
                  <a:moveTo>
                    <a:pt x="508" y="1854"/>
                  </a:moveTo>
                  <a:lnTo>
                    <a:pt x="525" y="1854"/>
                  </a:lnTo>
                  <a:lnTo>
                    <a:pt x="525" y="1837"/>
                  </a:lnTo>
                  <a:lnTo>
                    <a:pt x="508" y="1837"/>
                  </a:lnTo>
                  <a:lnTo>
                    <a:pt x="508" y="1854"/>
                  </a:lnTo>
                  <a:close/>
                  <a:moveTo>
                    <a:pt x="542" y="1854"/>
                  </a:moveTo>
                  <a:lnTo>
                    <a:pt x="559" y="1854"/>
                  </a:lnTo>
                  <a:lnTo>
                    <a:pt x="559" y="1837"/>
                  </a:lnTo>
                  <a:lnTo>
                    <a:pt x="542" y="1837"/>
                  </a:lnTo>
                  <a:lnTo>
                    <a:pt x="542" y="1854"/>
                  </a:lnTo>
                  <a:close/>
                  <a:moveTo>
                    <a:pt x="576" y="1854"/>
                  </a:moveTo>
                  <a:lnTo>
                    <a:pt x="593" y="1854"/>
                  </a:lnTo>
                  <a:lnTo>
                    <a:pt x="593" y="1837"/>
                  </a:lnTo>
                  <a:lnTo>
                    <a:pt x="576" y="1837"/>
                  </a:lnTo>
                  <a:lnTo>
                    <a:pt x="576" y="1854"/>
                  </a:lnTo>
                  <a:close/>
                  <a:moveTo>
                    <a:pt x="610" y="1854"/>
                  </a:moveTo>
                  <a:lnTo>
                    <a:pt x="626" y="1854"/>
                  </a:lnTo>
                  <a:lnTo>
                    <a:pt x="626" y="1837"/>
                  </a:lnTo>
                  <a:lnTo>
                    <a:pt x="610" y="1837"/>
                  </a:lnTo>
                  <a:lnTo>
                    <a:pt x="610" y="1854"/>
                  </a:lnTo>
                  <a:close/>
                  <a:moveTo>
                    <a:pt x="643" y="1854"/>
                  </a:moveTo>
                  <a:lnTo>
                    <a:pt x="660" y="1854"/>
                  </a:lnTo>
                  <a:lnTo>
                    <a:pt x="660" y="1837"/>
                  </a:lnTo>
                  <a:lnTo>
                    <a:pt x="643" y="1837"/>
                  </a:lnTo>
                  <a:lnTo>
                    <a:pt x="643" y="1854"/>
                  </a:lnTo>
                  <a:close/>
                  <a:moveTo>
                    <a:pt x="677" y="1854"/>
                  </a:moveTo>
                  <a:lnTo>
                    <a:pt x="694" y="1854"/>
                  </a:lnTo>
                  <a:lnTo>
                    <a:pt x="694" y="1837"/>
                  </a:lnTo>
                  <a:lnTo>
                    <a:pt x="677" y="1837"/>
                  </a:lnTo>
                  <a:lnTo>
                    <a:pt x="677" y="1854"/>
                  </a:lnTo>
                  <a:close/>
                  <a:moveTo>
                    <a:pt x="711" y="1854"/>
                  </a:moveTo>
                  <a:lnTo>
                    <a:pt x="728" y="1854"/>
                  </a:lnTo>
                  <a:lnTo>
                    <a:pt x="728" y="1837"/>
                  </a:lnTo>
                  <a:lnTo>
                    <a:pt x="711" y="1837"/>
                  </a:lnTo>
                  <a:lnTo>
                    <a:pt x="711" y="1854"/>
                  </a:lnTo>
                  <a:close/>
                  <a:moveTo>
                    <a:pt x="745" y="1854"/>
                  </a:moveTo>
                  <a:lnTo>
                    <a:pt x="762" y="1854"/>
                  </a:lnTo>
                  <a:lnTo>
                    <a:pt x="762" y="1837"/>
                  </a:lnTo>
                  <a:lnTo>
                    <a:pt x="745" y="1837"/>
                  </a:lnTo>
                  <a:lnTo>
                    <a:pt x="745" y="1854"/>
                  </a:lnTo>
                  <a:close/>
                  <a:moveTo>
                    <a:pt x="779" y="1854"/>
                  </a:moveTo>
                  <a:lnTo>
                    <a:pt x="796" y="1854"/>
                  </a:lnTo>
                  <a:lnTo>
                    <a:pt x="796" y="1837"/>
                  </a:lnTo>
                  <a:lnTo>
                    <a:pt x="779" y="1837"/>
                  </a:lnTo>
                  <a:lnTo>
                    <a:pt x="779" y="1854"/>
                  </a:lnTo>
                  <a:close/>
                  <a:moveTo>
                    <a:pt x="813" y="1854"/>
                  </a:moveTo>
                  <a:lnTo>
                    <a:pt x="830" y="1854"/>
                  </a:lnTo>
                  <a:lnTo>
                    <a:pt x="830" y="1837"/>
                  </a:lnTo>
                  <a:lnTo>
                    <a:pt x="813" y="1837"/>
                  </a:lnTo>
                  <a:lnTo>
                    <a:pt x="813" y="1854"/>
                  </a:lnTo>
                  <a:close/>
                  <a:moveTo>
                    <a:pt x="847" y="1854"/>
                  </a:moveTo>
                  <a:lnTo>
                    <a:pt x="863" y="1854"/>
                  </a:lnTo>
                  <a:lnTo>
                    <a:pt x="863" y="1837"/>
                  </a:lnTo>
                  <a:lnTo>
                    <a:pt x="847" y="1837"/>
                  </a:lnTo>
                  <a:lnTo>
                    <a:pt x="847" y="1854"/>
                  </a:lnTo>
                  <a:close/>
                  <a:moveTo>
                    <a:pt x="880" y="1854"/>
                  </a:moveTo>
                  <a:lnTo>
                    <a:pt x="897" y="1854"/>
                  </a:lnTo>
                  <a:lnTo>
                    <a:pt x="897" y="1837"/>
                  </a:lnTo>
                  <a:lnTo>
                    <a:pt x="880" y="1837"/>
                  </a:lnTo>
                  <a:lnTo>
                    <a:pt x="880" y="1854"/>
                  </a:lnTo>
                  <a:close/>
                  <a:moveTo>
                    <a:pt x="914" y="1854"/>
                  </a:moveTo>
                  <a:lnTo>
                    <a:pt x="931" y="1854"/>
                  </a:lnTo>
                  <a:lnTo>
                    <a:pt x="931" y="1837"/>
                  </a:lnTo>
                  <a:lnTo>
                    <a:pt x="914" y="1837"/>
                  </a:lnTo>
                  <a:lnTo>
                    <a:pt x="914" y="1854"/>
                  </a:lnTo>
                  <a:close/>
                  <a:moveTo>
                    <a:pt x="948" y="1854"/>
                  </a:moveTo>
                  <a:lnTo>
                    <a:pt x="965" y="1854"/>
                  </a:lnTo>
                  <a:lnTo>
                    <a:pt x="965" y="1837"/>
                  </a:lnTo>
                  <a:lnTo>
                    <a:pt x="948" y="1837"/>
                  </a:lnTo>
                  <a:lnTo>
                    <a:pt x="948" y="1854"/>
                  </a:lnTo>
                  <a:close/>
                  <a:moveTo>
                    <a:pt x="982" y="1854"/>
                  </a:moveTo>
                  <a:lnTo>
                    <a:pt x="999" y="1854"/>
                  </a:lnTo>
                  <a:lnTo>
                    <a:pt x="999" y="1837"/>
                  </a:lnTo>
                  <a:lnTo>
                    <a:pt x="982" y="1837"/>
                  </a:lnTo>
                  <a:lnTo>
                    <a:pt x="982" y="1854"/>
                  </a:lnTo>
                  <a:close/>
                  <a:moveTo>
                    <a:pt x="1016" y="1854"/>
                  </a:moveTo>
                  <a:lnTo>
                    <a:pt x="1033" y="1854"/>
                  </a:lnTo>
                  <a:lnTo>
                    <a:pt x="1033" y="1837"/>
                  </a:lnTo>
                  <a:lnTo>
                    <a:pt x="1016" y="1837"/>
                  </a:lnTo>
                  <a:lnTo>
                    <a:pt x="1016" y="1854"/>
                  </a:lnTo>
                  <a:close/>
                  <a:moveTo>
                    <a:pt x="1050" y="1854"/>
                  </a:moveTo>
                  <a:lnTo>
                    <a:pt x="1067" y="1854"/>
                  </a:lnTo>
                  <a:lnTo>
                    <a:pt x="1067" y="1837"/>
                  </a:lnTo>
                  <a:lnTo>
                    <a:pt x="1050" y="1837"/>
                  </a:lnTo>
                  <a:lnTo>
                    <a:pt x="1050" y="1854"/>
                  </a:lnTo>
                  <a:close/>
                  <a:moveTo>
                    <a:pt x="1083" y="1854"/>
                  </a:moveTo>
                  <a:lnTo>
                    <a:pt x="1100" y="1854"/>
                  </a:lnTo>
                  <a:lnTo>
                    <a:pt x="1100" y="1837"/>
                  </a:lnTo>
                  <a:lnTo>
                    <a:pt x="1083" y="1837"/>
                  </a:lnTo>
                  <a:lnTo>
                    <a:pt x="1083" y="1854"/>
                  </a:lnTo>
                  <a:close/>
                  <a:moveTo>
                    <a:pt x="1117" y="1854"/>
                  </a:moveTo>
                  <a:lnTo>
                    <a:pt x="1134" y="1854"/>
                  </a:lnTo>
                  <a:lnTo>
                    <a:pt x="1134" y="1837"/>
                  </a:lnTo>
                  <a:lnTo>
                    <a:pt x="1117" y="1837"/>
                  </a:lnTo>
                  <a:lnTo>
                    <a:pt x="1117" y="1854"/>
                  </a:lnTo>
                  <a:close/>
                  <a:moveTo>
                    <a:pt x="1151" y="1854"/>
                  </a:moveTo>
                  <a:lnTo>
                    <a:pt x="1168" y="1854"/>
                  </a:lnTo>
                  <a:lnTo>
                    <a:pt x="1168" y="1837"/>
                  </a:lnTo>
                  <a:lnTo>
                    <a:pt x="1151" y="1837"/>
                  </a:lnTo>
                  <a:lnTo>
                    <a:pt x="1151" y="1854"/>
                  </a:lnTo>
                  <a:close/>
                  <a:moveTo>
                    <a:pt x="1185" y="1854"/>
                  </a:moveTo>
                  <a:lnTo>
                    <a:pt x="1202" y="1854"/>
                  </a:lnTo>
                  <a:lnTo>
                    <a:pt x="1202" y="1837"/>
                  </a:lnTo>
                  <a:lnTo>
                    <a:pt x="1185" y="1837"/>
                  </a:lnTo>
                  <a:lnTo>
                    <a:pt x="1185" y="1854"/>
                  </a:lnTo>
                  <a:close/>
                  <a:moveTo>
                    <a:pt x="1219" y="1854"/>
                  </a:moveTo>
                  <a:lnTo>
                    <a:pt x="1236" y="1854"/>
                  </a:lnTo>
                  <a:lnTo>
                    <a:pt x="1236" y="1837"/>
                  </a:lnTo>
                  <a:lnTo>
                    <a:pt x="1219" y="1837"/>
                  </a:lnTo>
                  <a:lnTo>
                    <a:pt x="1219" y="1854"/>
                  </a:lnTo>
                  <a:close/>
                  <a:moveTo>
                    <a:pt x="1253" y="1854"/>
                  </a:moveTo>
                  <a:lnTo>
                    <a:pt x="1270" y="1854"/>
                  </a:lnTo>
                  <a:lnTo>
                    <a:pt x="1270" y="1837"/>
                  </a:lnTo>
                  <a:lnTo>
                    <a:pt x="1253" y="1837"/>
                  </a:lnTo>
                  <a:lnTo>
                    <a:pt x="1253" y="1854"/>
                  </a:lnTo>
                  <a:close/>
                  <a:moveTo>
                    <a:pt x="1287" y="1854"/>
                  </a:moveTo>
                  <a:lnTo>
                    <a:pt x="1304" y="1854"/>
                  </a:lnTo>
                  <a:lnTo>
                    <a:pt x="1304" y="1837"/>
                  </a:lnTo>
                  <a:lnTo>
                    <a:pt x="1287" y="1837"/>
                  </a:lnTo>
                  <a:lnTo>
                    <a:pt x="1287" y="1854"/>
                  </a:lnTo>
                  <a:close/>
                  <a:moveTo>
                    <a:pt x="1320" y="1854"/>
                  </a:moveTo>
                  <a:lnTo>
                    <a:pt x="1337" y="1854"/>
                  </a:lnTo>
                  <a:lnTo>
                    <a:pt x="1337" y="1837"/>
                  </a:lnTo>
                  <a:lnTo>
                    <a:pt x="1320" y="1837"/>
                  </a:lnTo>
                  <a:lnTo>
                    <a:pt x="1320" y="1854"/>
                  </a:lnTo>
                  <a:close/>
                  <a:moveTo>
                    <a:pt x="1354" y="1854"/>
                  </a:moveTo>
                  <a:lnTo>
                    <a:pt x="1371" y="1854"/>
                  </a:lnTo>
                  <a:lnTo>
                    <a:pt x="1371" y="1837"/>
                  </a:lnTo>
                  <a:lnTo>
                    <a:pt x="1354" y="1837"/>
                  </a:lnTo>
                  <a:lnTo>
                    <a:pt x="1354" y="1854"/>
                  </a:lnTo>
                  <a:close/>
                  <a:moveTo>
                    <a:pt x="1388" y="1854"/>
                  </a:moveTo>
                  <a:lnTo>
                    <a:pt x="1405" y="1854"/>
                  </a:lnTo>
                  <a:lnTo>
                    <a:pt x="1405" y="1837"/>
                  </a:lnTo>
                  <a:lnTo>
                    <a:pt x="1388" y="1837"/>
                  </a:lnTo>
                  <a:lnTo>
                    <a:pt x="1388" y="1854"/>
                  </a:lnTo>
                  <a:close/>
                  <a:moveTo>
                    <a:pt x="1422" y="1854"/>
                  </a:moveTo>
                  <a:lnTo>
                    <a:pt x="1439" y="1854"/>
                  </a:lnTo>
                  <a:lnTo>
                    <a:pt x="1439" y="1837"/>
                  </a:lnTo>
                  <a:lnTo>
                    <a:pt x="1422" y="1837"/>
                  </a:lnTo>
                  <a:lnTo>
                    <a:pt x="1422" y="1854"/>
                  </a:lnTo>
                  <a:close/>
                  <a:moveTo>
                    <a:pt x="1456" y="1854"/>
                  </a:moveTo>
                  <a:lnTo>
                    <a:pt x="1473" y="1854"/>
                  </a:lnTo>
                  <a:lnTo>
                    <a:pt x="1473" y="1837"/>
                  </a:lnTo>
                  <a:lnTo>
                    <a:pt x="1456" y="1837"/>
                  </a:lnTo>
                  <a:lnTo>
                    <a:pt x="1456" y="1854"/>
                  </a:lnTo>
                  <a:close/>
                  <a:moveTo>
                    <a:pt x="1490" y="1854"/>
                  </a:moveTo>
                  <a:lnTo>
                    <a:pt x="1507" y="1854"/>
                  </a:lnTo>
                  <a:lnTo>
                    <a:pt x="1507" y="1837"/>
                  </a:lnTo>
                  <a:lnTo>
                    <a:pt x="1490" y="1837"/>
                  </a:lnTo>
                  <a:lnTo>
                    <a:pt x="1490" y="1854"/>
                  </a:lnTo>
                  <a:close/>
                  <a:moveTo>
                    <a:pt x="1524" y="1854"/>
                  </a:moveTo>
                  <a:lnTo>
                    <a:pt x="1541" y="1854"/>
                  </a:lnTo>
                  <a:lnTo>
                    <a:pt x="1541" y="1837"/>
                  </a:lnTo>
                  <a:lnTo>
                    <a:pt x="1524" y="1837"/>
                  </a:lnTo>
                  <a:lnTo>
                    <a:pt x="1524" y="1854"/>
                  </a:lnTo>
                  <a:close/>
                  <a:moveTo>
                    <a:pt x="1557" y="1854"/>
                  </a:moveTo>
                  <a:lnTo>
                    <a:pt x="1574" y="1854"/>
                  </a:lnTo>
                  <a:lnTo>
                    <a:pt x="1574" y="1837"/>
                  </a:lnTo>
                  <a:lnTo>
                    <a:pt x="1557" y="1837"/>
                  </a:lnTo>
                  <a:lnTo>
                    <a:pt x="1557" y="1854"/>
                  </a:lnTo>
                  <a:close/>
                  <a:moveTo>
                    <a:pt x="1591" y="1854"/>
                  </a:moveTo>
                  <a:lnTo>
                    <a:pt x="1608" y="1854"/>
                  </a:lnTo>
                  <a:lnTo>
                    <a:pt x="1608" y="1837"/>
                  </a:lnTo>
                  <a:lnTo>
                    <a:pt x="1591" y="1837"/>
                  </a:lnTo>
                  <a:lnTo>
                    <a:pt x="1591" y="1854"/>
                  </a:lnTo>
                  <a:close/>
                  <a:moveTo>
                    <a:pt x="1625" y="1854"/>
                  </a:moveTo>
                  <a:lnTo>
                    <a:pt x="1642" y="1854"/>
                  </a:lnTo>
                  <a:lnTo>
                    <a:pt x="1642" y="1837"/>
                  </a:lnTo>
                  <a:lnTo>
                    <a:pt x="1625" y="1837"/>
                  </a:lnTo>
                  <a:lnTo>
                    <a:pt x="1625" y="1854"/>
                  </a:lnTo>
                  <a:close/>
                  <a:moveTo>
                    <a:pt x="1659" y="1854"/>
                  </a:moveTo>
                  <a:lnTo>
                    <a:pt x="1676" y="1854"/>
                  </a:lnTo>
                  <a:lnTo>
                    <a:pt x="1676" y="1837"/>
                  </a:lnTo>
                  <a:lnTo>
                    <a:pt x="1659" y="1837"/>
                  </a:lnTo>
                  <a:lnTo>
                    <a:pt x="1659" y="1854"/>
                  </a:lnTo>
                  <a:close/>
                  <a:moveTo>
                    <a:pt x="1693" y="1854"/>
                  </a:moveTo>
                  <a:lnTo>
                    <a:pt x="1710" y="1854"/>
                  </a:lnTo>
                  <a:lnTo>
                    <a:pt x="1710" y="1837"/>
                  </a:lnTo>
                  <a:lnTo>
                    <a:pt x="1693" y="1837"/>
                  </a:lnTo>
                  <a:lnTo>
                    <a:pt x="1693" y="1854"/>
                  </a:lnTo>
                  <a:close/>
                  <a:moveTo>
                    <a:pt x="1727" y="1854"/>
                  </a:moveTo>
                  <a:lnTo>
                    <a:pt x="1744" y="1854"/>
                  </a:lnTo>
                  <a:lnTo>
                    <a:pt x="1744" y="1837"/>
                  </a:lnTo>
                  <a:lnTo>
                    <a:pt x="1727" y="1837"/>
                  </a:lnTo>
                  <a:lnTo>
                    <a:pt x="1727" y="1854"/>
                  </a:lnTo>
                  <a:close/>
                  <a:moveTo>
                    <a:pt x="1761" y="1854"/>
                  </a:moveTo>
                  <a:lnTo>
                    <a:pt x="1777" y="1854"/>
                  </a:lnTo>
                  <a:lnTo>
                    <a:pt x="1777" y="1837"/>
                  </a:lnTo>
                  <a:lnTo>
                    <a:pt x="1761" y="1837"/>
                  </a:lnTo>
                  <a:lnTo>
                    <a:pt x="1761" y="1854"/>
                  </a:lnTo>
                  <a:close/>
                  <a:moveTo>
                    <a:pt x="1794" y="1854"/>
                  </a:moveTo>
                  <a:lnTo>
                    <a:pt x="1811" y="1854"/>
                  </a:lnTo>
                  <a:lnTo>
                    <a:pt x="1811" y="1837"/>
                  </a:lnTo>
                  <a:lnTo>
                    <a:pt x="1794" y="1837"/>
                  </a:lnTo>
                  <a:lnTo>
                    <a:pt x="1794" y="1854"/>
                  </a:lnTo>
                  <a:close/>
                  <a:moveTo>
                    <a:pt x="1828" y="1854"/>
                  </a:moveTo>
                  <a:lnTo>
                    <a:pt x="1845" y="1854"/>
                  </a:lnTo>
                  <a:lnTo>
                    <a:pt x="1845" y="1837"/>
                  </a:lnTo>
                  <a:lnTo>
                    <a:pt x="1828" y="1837"/>
                  </a:lnTo>
                  <a:lnTo>
                    <a:pt x="1828" y="1854"/>
                  </a:lnTo>
                  <a:close/>
                  <a:moveTo>
                    <a:pt x="1862" y="1854"/>
                  </a:moveTo>
                  <a:lnTo>
                    <a:pt x="1879" y="1854"/>
                  </a:lnTo>
                  <a:lnTo>
                    <a:pt x="1879" y="1837"/>
                  </a:lnTo>
                  <a:lnTo>
                    <a:pt x="1862" y="1837"/>
                  </a:lnTo>
                  <a:lnTo>
                    <a:pt x="1862" y="1854"/>
                  </a:lnTo>
                  <a:close/>
                  <a:moveTo>
                    <a:pt x="1896" y="1854"/>
                  </a:moveTo>
                  <a:lnTo>
                    <a:pt x="1913" y="1854"/>
                  </a:lnTo>
                  <a:lnTo>
                    <a:pt x="1913" y="1837"/>
                  </a:lnTo>
                  <a:lnTo>
                    <a:pt x="1896" y="1837"/>
                  </a:lnTo>
                  <a:lnTo>
                    <a:pt x="1896" y="1854"/>
                  </a:lnTo>
                  <a:close/>
                  <a:moveTo>
                    <a:pt x="1930" y="1854"/>
                  </a:moveTo>
                  <a:lnTo>
                    <a:pt x="1947" y="1854"/>
                  </a:lnTo>
                  <a:lnTo>
                    <a:pt x="1947" y="1837"/>
                  </a:lnTo>
                  <a:lnTo>
                    <a:pt x="1930" y="1837"/>
                  </a:lnTo>
                  <a:lnTo>
                    <a:pt x="1930" y="1854"/>
                  </a:lnTo>
                  <a:close/>
                  <a:moveTo>
                    <a:pt x="1964" y="1854"/>
                  </a:moveTo>
                  <a:lnTo>
                    <a:pt x="1981" y="1854"/>
                  </a:lnTo>
                  <a:lnTo>
                    <a:pt x="1981" y="1837"/>
                  </a:lnTo>
                  <a:lnTo>
                    <a:pt x="1964" y="1837"/>
                  </a:lnTo>
                  <a:lnTo>
                    <a:pt x="1964" y="1854"/>
                  </a:lnTo>
                  <a:close/>
                  <a:moveTo>
                    <a:pt x="1998" y="1854"/>
                  </a:moveTo>
                  <a:lnTo>
                    <a:pt x="2014" y="1854"/>
                  </a:lnTo>
                  <a:lnTo>
                    <a:pt x="2014" y="1837"/>
                  </a:lnTo>
                  <a:lnTo>
                    <a:pt x="1998" y="1837"/>
                  </a:lnTo>
                  <a:lnTo>
                    <a:pt x="1998" y="1854"/>
                  </a:lnTo>
                  <a:close/>
                  <a:moveTo>
                    <a:pt x="2031" y="1854"/>
                  </a:moveTo>
                  <a:lnTo>
                    <a:pt x="2048" y="1854"/>
                  </a:lnTo>
                  <a:lnTo>
                    <a:pt x="2048" y="1837"/>
                  </a:lnTo>
                  <a:lnTo>
                    <a:pt x="2031" y="1837"/>
                  </a:lnTo>
                  <a:lnTo>
                    <a:pt x="2031" y="1854"/>
                  </a:lnTo>
                  <a:close/>
                  <a:moveTo>
                    <a:pt x="2065" y="1854"/>
                  </a:moveTo>
                  <a:lnTo>
                    <a:pt x="2082" y="1854"/>
                  </a:lnTo>
                  <a:lnTo>
                    <a:pt x="2082" y="1837"/>
                  </a:lnTo>
                  <a:lnTo>
                    <a:pt x="2065" y="1837"/>
                  </a:lnTo>
                  <a:lnTo>
                    <a:pt x="2065" y="1854"/>
                  </a:lnTo>
                  <a:close/>
                  <a:moveTo>
                    <a:pt x="2099" y="1854"/>
                  </a:moveTo>
                  <a:lnTo>
                    <a:pt x="2116" y="1854"/>
                  </a:lnTo>
                  <a:lnTo>
                    <a:pt x="2116" y="1837"/>
                  </a:lnTo>
                  <a:lnTo>
                    <a:pt x="2099" y="1837"/>
                  </a:lnTo>
                  <a:lnTo>
                    <a:pt x="2099" y="1854"/>
                  </a:lnTo>
                  <a:close/>
                  <a:moveTo>
                    <a:pt x="2133" y="1854"/>
                  </a:moveTo>
                  <a:lnTo>
                    <a:pt x="2150" y="1854"/>
                  </a:lnTo>
                  <a:lnTo>
                    <a:pt x="2150" y="1837"/>
                  </a:lnTo>
                  <a:lnTo>
                    <a:pt x="2133" y="1837"/>
                  </a:lnTo>
                  <a:lnTo>
                    <a:pt x="2133" y="1854"/>
                  </a:lnTo>
                  <a:close/>
                  <a:moveTo>
                    <a:pt x="2167" y="1854"/>
                  </a:moveTo>
                  <a:lnTo>
                    <a:pt x="2184" y="1854"/>
                  </a:lnTo>
                  <a:lnTo>
                    <a:pt x="2184" y="1837"/>
                  </a:lnTo>
                  <a:lnTo>
                    <a:pt x="2167" y="1837"/>
                  </a:lnTo>
                  <a:lnTo>
                    <a:pt x="2167" y="1854"/>
                  </a:lnTo>
                  <a:close/>
                  <a:moveTo>
                    <a:pt x="2201" y="1854"/>
                  </a:moveTo>
                  <a:lnTo>
                    <a:pt x="2218" y="1854"/>
                  </a:lnTo>
                  <a:lnTo>
                    <a:pt x="2218" y="1837"/>
                  </a:lnTo>
                  <a:lnTo>
                    <a:pt x="2201" y="1837"/>
                  </a:lnTo>
                  <a:lnTo>
                    <a:pt x="2201" y="1854"/>
                  </a:lnTo>
                  <a:close/>
                  <a:moveTo>
                    <a:pt x="2235" y="1854"/>
                  </a:moveTo>
                  <a:lnTo>
                    <a:pt x="2251" y="1854"/>
                  </a:lnTo>
                  <a:lnTo>
                    <a:pt x="2251" y="1837"/>
                  </a:lnTo>
                  <a:lnTo>
                    <a:pt x="2235" y="1837"/>
                  </a:lnTo>
                  <a:lnTo>
                    <a:pt x="2235" y="1854"/>
                  </a:lnTo>
                  <a:close/>
                  <a:moveTo>
                    <a:pt x="2268" y="1854"/>
                  </a:moveTo>
                  <a:lnTo>
                    <a:pt x="2285" y="1854"/>
                  </a:lnTo>
                  <a:lnTo>
                    <a:pt x="2285" y="1837"/>
                  </a:lnTo>
                  <a:lnTo>
                    <a:pt x="2268" y="1837"/>
                  </a:lnTo>
                  <a:lnTo>
                    <a:pt x="2268" y="1854"/>
                  </a:lnTo>
                  <a:close/>
                  <a:moveTo>
                    <a:pt x="2302" y="1854"/>
                  </a:moveTo>
                  <a:lnTo>
                    <a:pt x="2319" y="1854"/>
                  </a:lnTo>
                  <a:lnTo>
                    <a:pt x="2319" y="1837"/>
                  </a:lnTo>
                  <a:lnTo>
                    <a:pt x="2302" y="1837"/>
                  </a:lnTo>
                  <a:lnTo>
                    <a:pt x="2302" y="1854"/>
                  </a:lnTo>
                  <a:close/>
                  <a:moveTo>
                    <a:pt x="2337" y="1838"/>
                  </a:moveTo>
                  <a:lnTo>
                    <a:pt x="2337" y="1821"/>
                  </a:lnTo>
                  <a:lnTo>
                    <a:pt x="2321" y="1821"/>
                  </a:lnTo>
                  <a:lnTo>
                    <a:pt x="2321" y="1838"/>
                  </a:lnTo>
                  <a:lnTo>
                    <a:pt x="2337" y="1838"/>
                  </a:lnTo>
                  <a:close/>
                  <a:moveTo>
                    <a:pt x="2337" y="1804"/>
                  </a:moveTo>
                  <a:lnTo>
                    <a:pt x="2337" y="1788"/>
                  </a:lnTo>
                  <a:lnTo>
                    <a:pt x="2321" y="1788"/>
                  </a:lnTo>
                  <a:lnTo>
                    <a:pt x="2321" y="1804"/>
                  </a:lnTo>
                  <a:lnTo>
                    <a:pt x="2337" y="1804"/>
                  </a:lnTo>
                  <a:close/>
                  <a:moveTo>
                    <a:pt x="2337" y="1771"/>
                  </a:moveTo>
                  <a:lnTo>
                    <a:pt x="2337" y="1754"/>
                  </a:lnTo>
                  <a:lnTo>
                    <a:pt x="2321" y="1754"/>
                  </a:lnTo>
                  <a:lnTo>
                    <a:pt x="2321" y="1771"/>
                  </a:lnTo>
                  <a:lnTo>
                    <a:pt x="2337" y="1771"/>
                  </a:lnTo>
                  <a:close/>
                  <a:moveTo>
                    <a:pt x="2337" y="1737"/>
                  </a:moveTo>
                  <a:lnTo>
                    <a:pt x="2337" y="1720"/>
                  </a:lnTo>
                  <a:lnTo>
                    <a:pt x="2321" y="1720"/>
                  </a:lnTo>
                  <a:lnTo>
                    <a:pt x="2321" y="1737"/>
                  </a:lnTo>
                  <a:lnTo>
                    <a:pt x="2337" y="1737"/>
                  </a:lnTo>
                  <a:close/>
                  <a:moveTo>
                    <a:pt x="2337" y="1703"/>
                  </a:moveTo>
                  <a:lnTo>
                    <a:pt x="2337" y="1686"/>
                  </a:lnTo>
                  <a:lnTo>
                    <a:pt x="2321" y="1686"/>
                  </a:lnTo>
                  <a:lnTo>
                    <a:pt x="2321" y="1703"/>
                  </a:lnTo>
                  <a:lnTo>
                    <a:pt x="2337" y="1703"/>
                  </a:lnTo>
                  <a:close/>
                  <a:moveTo>
                    <a:pt x="2337" y="1669"/>
                  </a:moveTo>
                  <a:lnTo>
                    <a:pt x="2337" y="1652"/>
                  </a:lnTo>
                  <a:lnTo>
                    <a:pt x="2321" y="1652"/>
                  </a:lnTo>
                  <a:lnTo>
                    <a:pt x="2321" y="1669"/>
                  </a:lnTo>
                  <a:lnTo>
                    <a:pt x="2337" y="1669"/>
                  </a:lnTo>
                  <a:close/>
                  <a:moveTo>
                    <a:pt x="2337" y="1635"/>
                  </a:moveTo>
                  <a:lnTo>
                    <a:pt x="2337" y="1618"/>
                  </a:lnTo>
                  <a:lnTo>
                    <a:pt x="2321" y="1618"/>
                  </a:lnTo>
                  <a:lnTo>
                    <a:pt x="2321" y="1635"/>
                  </a:lnTo>
                  <a:lnTo>
                    <a:pt x="2337" y="1635"/>
                  </a:lnTo>
                  <a:close/>
                  <a:moveTo>
                    <a:pt x="2337" y="1601"/>
                  </a:moveTo>
                  <a:lnTo>
                    <a:pt x="2337" y="1584"/>
                  </a:lnTo>
                  <a:lnTo>
                    <a:pt x="2321" y="1584"/>
                  </a:lnTo>
                  <a:lnTo>
                    <a:pt x="2321" y="1601"/>
                  </a:lnTo>
                  <a:lnTo>
                    <a:pt x="2337" y="1601"/>
                  </a:lnTo>
                  <a:close/>
                  <a:moveTo>
                    <a:pt x="2337" y="1567"/>
                  </a:moveTo>
                  <a:lnTo>
                    <a:pt x="2337" y="1551"/>
                  </a:lnTo>
                  <a:lnTo>
                    <a:pt x="2321" y="1551"/>
                  </a:lnTo>
                  <a:lnTo>
                    <a:pt x="2321" y="1567"/>
                  </a:lnTo>
                  <a:lnTo>
                    <a:pt x="2337" y="1567"/>
                  </a:lnTo>
                  <a:close/>
                  <a:moveTo>
                    <a:pt x="2337" y="1534"/>
                  </a:moveTo>
                  <a:lnTo>
                    <a:pt x="2337" y="1517"/>
                  </a:lnTo>
                  <a:lnTo>
                    <a:pt x="2321" y="1517"/>
                  </a:lnTo>
                  <a:lnTo>
                    <a:pt x="2321" y="1534"/>
                  </a:lnTo>
                  <a:lnTo>
                    <a:pt x="2337" y="1534"/>
                  </a:lnTo>
                  <a:close/>
                  <a:moveTo>
                    <a:pt x="2337" y="1500"/>
                  </a:moveTo>
                  <a:lnTo>
                    <a:pt x="2337" y="1483"/>
                  </a:lnTo>
                  <a:lnTo>
                    <a:pt x="2321" y="1483"/>
                  </a:lnTo>
                  <a:lnTo>
                    <a:pt x="2321" y="1500"/>
                  </a:lnTo>
                  <a:lnTo>
                    <a:pt x="2337" y="1500"/>
                  </a:lnTo>
                  <a:close/>
                  <a:moveTo>
                    <a:pt x="2337" y="1466"/>
                  </a:moveTo>
                  <a:lnTo>
                    <a:pt x="2337" y="1449"/>
                  </a:lnTo>
                  <a:lnTo>
                    <a:pt x="2321" y="1449"/>
                  </a:lnTo>
                  <a:lnTo>
                    <a:pt x="2321" y="1466"/>
                  </a:lnTo>
                  <a:lnTo>
                    <a:pt x="2337" y="1466"/>
                  </a:lnTo>
                  <a:close/>
                  <a:moveTo>
                    <a:pt x="2337" y="1432"/>
                  </a:moveTo>
                  <a:lnTo>
                    <a:pt x="2337" y="1415"/>
                  </a:lnTo>
                  <a:lnTo>
                    <a:pt x="2321" y="1415"/>
                  </a:lnTo>
                  <a:lnTo>
                    <a:pt x="2321" y="1432"/>
                  </a:lnTo>
                  <a:lnTo>
                    <a:pt x="2337" y="1432"/>
                  </a:lnTo>
                  <a:close/>
                  <a:moveTo>
                    <a:pt x="2337" y="1398"/>
                  </a:moveTo>
                  <a:lnTo>
                    <a:pt x="2337" y="1381"/>
                  </a:lnTo>
                  <a:lnTo>
                    <a:pt x="2321" y="1381"/>
                  </a:lnTo>
                  <a:lnTo>
                    <a:pt x="2321" y="1398"/>
                  </a:lnTo>
                  <a:lnTo>
                    <a:pt x="2337" y="1398"/>
                  </a:lnTo>
                  <a:close/>
                  <a:moveTo>
                    <a:pt x="2337" y="1364"/>
                  </a:moveTo>
                  <a:lnTo>
                    <a:pt x="2337" y="1347"/>
                  </a:lnTo>
                  <a:lnTo>
                    <a:pt x="2321" y="1347"/>
                  </a:lnTo>
                  <a:lnTo>
                    <a:pt x="2321" y="1364"/>
                  </a:lnTo>
                  <a:lnTo>
                    <a:pt x="2337" y="1364"/>
                  </a:lnTo>
                  <a:close/>
                  <a:moveTo>
                    <a:pt x="2337" y="1331"/>
                  </a:moveTo>
                  <a:lnTo>
                    <a:pt x="2337" y="1314"/>
                  </a:lnTo>
                  <a:lnTo>
                    <a:pt x="2321" y="1314"/>
                  </a:lnTo>
                  <a:lnTo>
                    <a:pt x="2321" y="1331"/>
                  </a:lnTo>
                  <a:lnTo>
                    <a:pt x="2337" y="1331"/>
                  </a:lnTo>
                  <a:close/>
                  <a:moveTo>
                    <a:pt x="2337" y="1297"/>
                  </a:moveTo>
                  <a:lnTo>
                    <a:pt x="2337" y="1280"/>
                  </a:lnTo>
                  <a:lnTo>
                    <a:pt x="2321" y="1280"/>
                  </a:lnTo>
                  <a:lnTo>
                    <a:pt x="2321" y="1297"/>
                  </a:lnTo>
                  <a:lnTo>
                    <a:pt x="2337" y="1297"/>
                  </a:lnTo>
                  <a:close/>
                  <a:moveTo>
                    <a:pt x="2337" y="1263"/>
                  </a:moveTo>
                  <a:lnTo>
                    <a:pt x="2337" y="1246"/>
                  </a:lnTo>
                  <a:lnTo>
                    <a:pt x="2321" y="1246"/>
                  </a:lnTo>
                  <a:lnTo>
                    <a:pt x="2321" y="1263"/>
                  </a:lnTo>
                  <a:lnTo>
                    <a:pt x="2337" y="1263"/>
                  </a:lnTo>
                  <a:close/>
                  <a:moveTo>
                    <a:pt x="2337" y="1229"/>
                  </a:moveTo>
                  <a:lnTo>
                    <a:pt x="2337" y="1212"/>
                  </a:lnTo>
                  <a:lnTo>
                    <a:pt x="2321" y="1212"/>
                  </a:lnTo>
                  <a:lnTo>
                    <a:pt x="2321" y="1229"/>
                  </a:lnTo>
                  <a:lnTo>
                    <a:pt x="2337" y="1229"/>
                  </a:lnTo>
                  <a:close/>
                  <a:moveTo>
                    <a:pt x="2337" y="1195"/>
                  </a:moveTo>
                  <a:lnTo>
                    <a:pt x="2337" y="1178"/>
                  </a:lnTo>
                  <a:lnTo>
                    <a:pt x="2321" y="1178"/>
                  </a:lnTo>
                  <a:lnTo>
                    <a:pt x="2321" y="1195"/>
                  </a:lnTo>
                  <a:lnTo>
                    <a:pt x="2337" y="1195"/>
                  </a:lnTo>
                  <a:close/>
                  <a:moveTo>
                    <a:pt x="2337" y="1161"/>
                  </a:moveTo>
                  <a:lnTo>
                    <a:pt x="2337" y="1144"/>
                  </a:lnTo>
                  <a:lnTo>
                    <a:pt x="2321" y="1144"/>
                  </a:lnTo>
                  <a:lnTo>
                    <a:pt x="2321" y="1161"/>
                  </a:lnTo>
                  <a:lnTo>
                    <a:pt x="2337" y="1161"/>
                  </a:lnTo>
                  <a:close/>
                  <a:moveTo>
                    <a:pt x="2337" y="1127"/>
                  </a:moveTo>
                  <a:lnTo>
                    <a:pt x="2337" y="1110"/>
                  </a:lnTo>
                  <a:lnTo>
                    <a:pt x="2321" y="1110"/>
                  </a:lnTo>
                  <a:lnTo>
                    <a:pt x="2321" y="1127"/>
                  </a:lnTo>
                  <a:lnTo>
                    <a:pt x="2337" y="1127"/>
                  </a:lnTo>
                  <a:close/>
                  <a:moveTo>
                    <a:pt x="2337" y="1094"/>
                  </a:moveTo>
                  <a:lnTo>
                    <a:pt x="2337" y="1077"/>
                  </a:lnTo>
                  <a:lnTo>
                    <a:pt x="2321" y="1077"/>
                  </a:lnTo>
                  <a:lnTo>
                    <a:pt x="2321" y="1094"/>
                  </a:lnTo>
                  <a:lnTo>
                    <a:pt x="2337" y="1094"/>
                  </a:lnTo>
                  <a:close/>
                  <a:moveTo>
                    <a:pt x="2337" y="1060"/>
                  </a:moveTo>
                  <a:lnTo>
                    <a:pt x="2337" y="1043"/>
                  </a:lnTo>
                  <a:lnTo>
                    <a:pt x="2321" y="1043"/>
                  </a:lnTo>
                  <a:lnTo>
                    <a:pt x="2321" y="1060"/>
                  </a:lnTo>
                  <a:lnTo>
                    <a:pt x="2337" y="1060"/>
                  </a:lnTo>
                  <a:close/>
                  <a:moveTo>
                    <a:pt x="2337" y="1026"/>
                  </a:moveTo>
                  <a:lnTo>
                    <a:pt x="2337" y="1009"/>
                  </a:lnTo>
                  <a:lnTo>
                    <a:pt x="2321" y="1009"/>
                  </a:lnTo>
                  <a:lnTo>
                    <a:pt x="2321" y="1026"/>
                  </a:lnTo>
                  <a:lnTo>
                    <a:pt x="2337" y="1026"/>
                  </a:lnTo>
                  <a:close/>
                  <a:moveTo>
                    <a:pt x="2337" y="992"/>
                  </a:moveTo>
                  <a:lnTo>
                    <a:pt x="2337" y="975"/>
                  </a:lnTo>
                  <a:lnTo>
                    <a:pt x="2321" y="975"/>
                  </a:lnTo>
                  <a:lnTo>
                    <a:pt x="2321" y="992"/>
                  </a:lnTo>
                  <a:lnTo>
                    <a:pt x="2337" y="992"/>
                  </a:lnTo>
                  <a:close/>
                  <a:moveTo>
                    <a:pt x="2337" y="958"/>
                  </a:moveTo>
                  <a:lnTo>
                    <a:pt x="2337" y="941"/>
                  </a:lnTo>
                  <a:lnTo>
                    <a:pt x="2321" y="941"/>
                  </a:lnTo>
                  <a:lnTo>
                    <a:pt x="2321" y="958"/>
                  </a:lnTo>
                  <a:lnTo>
                    <a:pt x="2337" y="958"/>
                  </a:lnTo>
                  <a:close/>
                  <a:moveTo>
                    <a:pt x="2337" y="924"/>
                  </a:moveTo>
                  <a:lnTo>
                    <a:pt x="2337" y="907"/>
                  </a:lnTo>
                  <a:lnTo>
                    <a:pt x="2321" y="907"/>
                  </a:lnTo>
                  <a:lnTo>
                    <a:pt x="2321" y="924"/>
                  </a:lnTo>
                  <a:lnTo>
                    <a:pt x="2337" y="924"/>
                  </a:lnTo>
                  <a:close/>
                  <a:moveTo>
                    <a:pt x="2337" y="890"/>
                  </a:moveTo>
                  <a:lnTo>
                    <a:pt x="2337" y="874"/>
                  </a:lnTo>
                  <a:lnTo>
                    <a:pt x="2321" y="874"/>
                  </a:lnTo>
                  <a:lnTo>
                    <a:pt x="2321" y="890"/>
                  </a:lnTo>
                  <a:lnTo>
                    <a:pt x="2337" y="890"/>
                  </a:lnTo>
                  <a:close/>
                  <a:moveTo>
                    <a:pt x="2337" y="857"/>
                  </a:moveTo>
                  <a:lnTo>
                    <a:pt x="2337" y="840"/>
                  </a:lnTo>
                  <a:lnTo>
                    <a:pt x="2321" y="840"/>
                  </a:lnTo>
                  <a:lnTo>
                    <a:pt x="2321" y="857"/>
                  </a:lnTo>
                  <a:lnTo>
                    <a:pt x="2337" y="857"/>
                  </a:lnTo>
                  <a:close/>
                  <a:moveTo>
                    <a:pt x="2337" y="823"/>
                  </a:moveTo>
                  <a:lnTo>
                    <a:pt x="2337" y="806"/>
                  </a:lnTo>
                  <a:lnTo>
                    <a:pt x="2321" y="806"/>
                  </a:lnTo>
                  <a:lnTo>
                    <a:pt x="2321" y="823"/>
                  </a:lnTo>
                  <a:lnTo>
                    <a:pt x="2337" y="823"/>
                  </a:lnTo>
                  <a:close/>
                  <a:moveTo>
                    <a:pt x="2337" y="789"/>
                  </a:moveTo>
                  <a:lnTo>
                    <a:pt x="2337" y="772"/>
                  </a:lnTo>
                  <a:lnTo>
                    <a:pt x="2321" y="772"/>
                  </a:lnTo>
                  <a:lnTo>
                    <a:pt x="2321" y="789"/>
                  </a:lnTo>
                  <a:lnTo>
                    <a:pt x="2337" y="789"/>
                  </a:lnTo>
                  <a:close/>
                  <a:moveTo>
                    <a:pt x="2337" y="755"/>
                  </a:moveTo>
                  <a:lnTo>
                    <a:pt x="2337" y="738"/>
                  </a:lnTo>
                  <a:lnTo>
                    <a:pt x="2321" y="738"/>
                  </a:lnTo>
                  <a:lnTo>
                    <a:pt x="2321" y="755"/>
                  </a:lnTo>
                  <a:lnTo>
                    <a:pt x="2337" y="755"/>
                  </a:lnTo>
                  <a:close/>
                  <a:moveTo>
                    <a:pt x="2337" y="721"/>
                  </a:moveTo>
                  <a:lnTo>
                    <a:pt x="2337" y="704"/>
                  </a:lnTo>
                  <a:lnTo>
                    <a:pt x="2321" y="704"/>
                  </a:lnTo>
                  <a:lnTo>
                    <a:pt x="2321" y="721"/>
                  </a:lnTo>
                  <a:lnTo>
                    <a:pt x="2337" y="721"/>
                  </a:lnTo>
                  <a:close/>
                  <a:moveTo>
                    <a:pt x="2337" y="687"/>
                  </a:moveTo>
                  <a:lnTo>
                    <a:pt x="2337" y="670"/>
                  </a:lnTo>
                  <a:lnTo>
                    <a:pt x="2321" y="670"/>
                  </a:lnTo>
                  <a:lnTo>
                    <a:pt x="2321" y="687"/>
                  </a:lnTo>
                  <a:lnTo>
                    <a:pt x="2337" y="687"/>
                  </a:lnTo>
                  <a:close/>
                  <a:moveTo>
                    <a:pt x="2337" y="653"/>
                  </a:moveTo>
                  <a:lnTo>
                    <a:pt x="2337" y="637"/>
                  </a:lnTo>
                  <a:lnTo>
                    <a:pt x="2321" y="637"/>
                  </a:lnTo>
                  <a:lnTo>
                    <a:pt x="2321" y="653"/>
                  </a:lnTo>
                  <a:lnTo>
                    <a:pt x="2337" y="653"/>
                  </a:lnTo>
                  <a:close/>
                  <a:moveTo>
                    <a:pt x="2337" y="620"/>
                  </a:moveTo>
                  <a:lnTo>
                    <a:pt x="2337" y="603"/>
                  </a:lnTo>
                  <a:lnTo>
                    <a:pt x="2321" y="603"/>
                  </a:lnTo>
                  <a:lnTo>
                    <a:pt x="2321" y="620"/>
                  </a:lnTo>
                  <a:lnTo>
                    <a:pt x="2337" y="620"/>
                  </a:lnTo>
                  <a:close/>
                  <a:moveTo>
                    <a:pt x="2337" y="586"/>
                  </a:moveTo>
                  <a:lnTo>
                    <a:pt x="2337" y="569"/>
                  </a:lnTo>
                  <a:lnTo>
                    <a:pt x="2321" y="569"/>
                  </a:lnTo>
                  <a:lnTo>
                    <a:pt x="2321" y="586"/>
                  </a:lnTo>
                  <a:lnTo>
                    <a:pt x="2337" y="586"/>
                  </a:lnTo>
                  <a:close/>
                  <a:moveTo>
                    <a:pt x="2337" y="552"/>
                  </a:moveTo>
                  <a:lnTo>
                    <a:pt x="2337" y="535"/>
                  </a:lnTo>
                  <a:lnTo>
                    <a:pt x="2321" y="535"/>
                  </a:lnTo>
                  <a:lnTo>
                    <a:pt x="2321" y="552"/>
                  </a:lnTo>
                  <a:lnTo>
                    <a:pt x="2337" y="552"/>
                  </a:lnTo>
                  <a:close/>
                  <a:moveTo>
                    <a:pt x="2337" y="518"/>
                  </a:moveTo>
                  <a:lnTo>
                    <a:pt x="2337" y="501"/>
                  </a:lnTo>
                  <a:lnTo>
                    <a:pt x="2321" y="501"/>
                  </a:lnTo>
                  <a:lnTo>
                    <a:pt x="2321" y="518"/>
                  </a:lnTo>
                  <a:lnTo>
                    <a:pt x="2337" y="518"/>
                  </a:lnTo>
                  <a:close/>
                  <a:moveTo>
                    <a:pt x="2337" y="484"/>
                  </a:moveTo>
                  <a:lnTo>
                    <a:pt x="2337" y="467"/>
                  </a:lnTo>
                  <a:lnTo>
                    <a:pt x="2321" y="467"/>
                  </a:lnTo>
                  <a:lnTo>
                    <a:pt x="2321" y="484"/>
                  </a:lnTo>
                  <a:lnTo>
                    <a:pt x="2337" y="484"/>
                  </a:lnTo>
                  <a:close/>
                  <a:moveTo>
                    <a:pt x="2337" y="450"/>
                  </a:moveTo>
                  <a:lnTo>
                    <a:pt x="2337" y="433"/>
                  </a:lnTo>
                  <a:lnTo>
                    <a:pt x="2321" y="433"/>
                  </a:lnTo>
                  <a:lnTo>
                    <a:pt x="2321" y="450"/>
                  </a:lnTo>
                  <a:lnTo>
                    <a:pt x="2337" y="450"/>
                  </a:lnTo>
                  <a:close/>
                  <a:moveTo>
                    <a:pt x="2337" y="417"/>
                  </a:moveTo>
                  <a:lnTo>
                    <a:pt x="2337" y="400"/>
                  </a:lnTo>
                  <a:lnTo>
                    <a:pt x="2321" y="400"/>
                  </a:lnTo>
                  <a:lnTo>
                    <a:pt x="2321" y="417"/>
                  </a:lnTo>
                  <a:lnTo>
                    <a:pt x="2337" y="417"/>
                  </a:lnTo>
                  <a:close/>
                  <a:moveTo>
                    <a:pt x="2337" y="383"/>
                  </a:moveTo>
                  <a:lnTo>
                    <a:pt x="2337" y="366"/>
                  </a:lnTo>
                  <a:lnTo>
                    <a:pt x="2321" y="366"/>
                  </a:lnTo>
                  <a:lnTo>
                    <a:pt x="2321" y="383"/>
                  </a:lnTo>
                  <a:lnTo>
                    <a:pt x="2337" y="383"/>
                  </a:lnTo>
                  <a:close/>
                  <a:moveTo>
                    <a:pt x="2337" y="349"/>
                  </a:moveTo>
                  <a:lnTo>
                    <a:pt x="2337" y="332"/>
                  </a:lnTo>
                  <a:lnTo>
                    <a:pt x="2321" y="332"/>
                  </a:lnTo>
                  <a:lnTo>
                    <a:pt x="2321" y="349"/>
                  </a:lnTo>
                  <a:lnTo>
                    <a:pt x="2337" y="349"/>
                  </a:lnTo>
                  <a:close/>
                  <a:moveTo>
                    <a:pt x="2337" y="315"/>
                  </a:moveTo>
                  <a:lnTo>
                    <a:pt x="2337" y="298"/>
                  </a:lnTo>
                  <a:lnTo>
                    <a:pt x="2321" y="298"/>
                  </a:lnTo>
                  <a:lnTo>
                    <a:pt x="2321" y="315"/>
                  </a:lnTo>
                  <a:lnTo>
                    <a:pt x="2337" y="315"/>
                  </a:lnTo>
                  <a:close/>
                  <a:moveTo>
                    <a:pt x="2337" y="281"/>
                  </a:moveTo>
                  <a:lnTo>
                    <a:pt x="2337" y="264"/>
                  </a:lnTo>
                  <a:lnTo>
                    <a:pt x="2321" y="264"/>
                  </a:lnTo>
                  <a:lnTo>
                    <a:pt x="2321" y="281"/>
                  </a:lnTo>
                  <a:lnTo>
                    <a:pt x="2337" y="281"/>
                  </a:lnTo>
                  <a:close/>
                  <a:moveTo>
                    <a:pt x="2337" y="247"/>
                  </a:moveTo>
                  <a:lnTo>
                    <a:pt x="2337" y="230"/>
                  </a:lnTo>
                  <a:lnTo>
                    <a:pt x="2321" y="230"/>
                  </a:lnTo>
                  <a:lnTo>
                    <a:pt x="2321" y="247"/>
                  </a:lnTo>
                  <a:lnTo>
                    <a:pt x="2337" y="247"/>
                  </a:lnTo>
                  <a:close/>
                  <a:moveTo>
                    <a:pt x="2337" y="213"/>
                  </a:moveTo>
                  <a:lnTo>
                    <a:pt x="2337" y="196"/>
                  </a:lnTo>
                  <a:lnTo>
                    <a:pt x="2321" y="196"/>
                  </a:lnTo>
                  <a:lnTo>
                    <a:pt x="2321" y="213"/>
                  </a:lnTo>
                  <a:lnTo>
                    <a:pt x="2337" y="213"/>
                  </a:lnTo>
                  <a:close/>
                  <a:moveTo>
                    <a:pt x="2337" y="180"/>
                  </a:moveTo>
                  <a:lnTo>
                    <a:pt x="2337" y="163"/>
                  </a:lnTo>
                  <a:lnTo>
                    <a:pt x="2321" y="163"/>
                  </a:lnTo>
                  <a:lnTo>
                    <a:pt x="2321" y="180"/>
                  </a:lnTo>
                  <a:lnTo>
                    <a:pt x="2337" y="180"/>
                  </a:lnTo>
                  <a:close/>
                  <a:moveTo>
                    <a:pt x="2337" y="146"/>
                  </a:moveTo>
                  <a:lnTo>
                    <a:pt x="2337" y="129"/>
                  </a:lnTo>
                  <a:lnTo>
                    <a:pt x="2321" y="129"/>
                  </a:lnTo>
                  <a:lnTo>
                    <a:pt x="2321" y="146"/>
                  </a:lnTo>
                  <a:lnTo>
                    <a:pt x="2337" y="146"/>
                  </a:lnTo>
                  <a:close/>
                  <a:moveTo>
                    <a:pt x="2337" y="112"/>
                  </a:moveTo>
                  <a:lnTo>
                    <a:pt x="2337" y="95"/>
                  </a:lnTo>
                  <a:lnTo>
                    <a:pt x="2321" y="95"/>
                  </a:lnTo>
                  <a:lnTo>
                    <a:pt x="2321" y="112"/>
                  </a:lnTo>
                  <a:lnTo>
                    <a:pt x="2337" y="112"/>
                  </a:lnTo>
                  <a:close/>
                  <a:moveTo>
                    <a:pt x="2337" y="78"/>
                  </a:moveTo>
                  <a:lnTo>
                    <a:pt x="2337" y="61"/>
                  </a:lnTo>
                  <a:lnTo>
                    <a:pt x="2321" y="61"/>
                  </a:lnTo>
                  <a:lnTo>
                    <a:pt x="2321" y="78"/>
                  </a:lnTo>
                  <a:lnTo>
                    <a:pt x="2337" y="78"/>
                  </a:lnTo>
                  <a:close/>
                  <a:moveTo>
                    <a:pt x="2363" y="68"/>
                  </a:moveTo>
                  <a:lnTo>
                    <a:pt x="2329" y="0"/>
                  </a:lnTo>
                  <a:lnTo>
                    <a:pt x="2295" y="68"/>
                  </a:lnTo>
                  <a:lnTo>
                    <a:pt x="2363" y="68"/>
                  </a:lnTo>
                  <a:close/>
                </a:path>
              </a:pathLst>
            </a:custGeom>
            <a:solidFill>
              <a:srgbClr val="ED7D31"/>
            </a:solidFill>
            <a:ln w="0" cap="flat">
              <a:solidFill>
                <a:srgbClr val="ED7D31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7089752E-E4B0-4F8D-BD5A-15B575A4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330" y="1243330"/>
              <a:ext cx="1109345" cy="365125"/>
            </a:xfrm>
            <a:custGeom>
              <a:avLst/>
              <a:gdLst>
                <a:gd name="T0" fmla="*/ 0 w 5160"/>
                <a:gd name="T1" fmla="*/ 54 h 1700"/>
                <a:gd name="T2" fmla="*/ 54 w 5160"/>
                <a:gd name="T3" fmla="*/ 0 h 1700"/>
                <a:gd name="T4" fmla="*/ 5107 w 5160"/>
                <a:gd name="T5" fmla="*/ 0 h 1700"/>
                <a:gd name="T6" fmla="*/ 5160 w 5160"/>
                <a:gd name="T7" fmla="*/ 54 h 1700"/>
                <a:gd name="T8" fmla="*/ 5160 w 5160"/>
                <a:gd name="T9" fmla="*/ 1647 h 1700"/>
                <a:gd name="T10" fmla="*/ 5107 w 5160"/>
                <a:gd name="T11" fmla="*/ 1700 h 1700"/>
                <a:gd name="T12" fmla="*/ 54 w 5160"/>
                <a:gd name="T13" fmla="*/ 1700 h 1700"/>
                <a:gd name="T14" fmla="*/ 0 w 5160"/>
                <a:gd name="T15" fmla="*/ 1647 h 1700"/>
                <a:gd name="T16" fmla="*/ 0 w 5160"/>
                <a:gd name="T17" fmla="*/ 54 h 1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0" h="1700">
                  <a:moveTo>
                    <a:pt x="0" y="54"/>
                  </a:moveTo>
                  <a:cubicBezTo>
                    <a:pt x="0" y="25"/>
                    <a:pt x="25" y="0"/>
                    <a:pt x="54" y="0"/>
                  </a:cubicBezTo>
                  <a:lnTo>
                    <a:pt x="5107" y="0"/>
                  </a:lnTo>
                  <a:cubicBezTo>
                    <a:pt x="5136" y="0"/>
                    <a:pt x="5160" y="25"/>
                    <a:pt x="5160" y="54"/>
                  </a:cubicBezTo>
                  <a:lnTo>
                    <a:pt x="5160" y="1647"/>
                  </a:lnTo>
                  <a:cubicBezTo>
                    <a:pt x="5160" y="1676"/>
                    <a:pt x="5136" y="1700"/>
                    <a:pt x="5107" y="1700"/>
                  </a:cubicBezTo>
                  <a:lnTo>
                    <a:pt x="54" y="1700"/>
                  </a:lnTo>
                  <a:cubicBezTo>
                    <a:pt x="25" y="1700"/>
                    <a:pt x="0" y="1676"/>
                    <a:pt x="0" y="1647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23EAD3E-604A-4DC4-A00C-5101D91EEE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8615" y="1237615"/>
              <a:ext cx="1120140" cy="376555"/>
            </a:xfrm>
            <a:custGeom>
              <a:avLst/>
              <a:gdLst>
                <a:gd name="T0" fmla="*/ 0 w 1764"/>
                <a:gd name="T1" fmla="*/ 482 h 593"/>
                <a:gd name="T2" fmla="*/ 17 w 1764"/>
                <a:gd name="T3" fmla="*/ 431 h 593"/>
                <a:gd name="T4" fmla="*/ 0 w 1764"/>
                <a:gd name="T5" fmla="*/ 329 h 593"/>
                <a:gd name="T6" fmla="*/ 17 w 1764"/>
                <a:gd name="T7" fmla="*/ 245 h 593"/>
                <a:gd name="T8" fmla="*/ 0 w 1764"/>
                <a:gd name="T9" fmla="*/ 194 h 593"/>
                <a:gd name="T10" fmla="*/ 0 w 1764"/>
                <a:gd name="T11" fmla="*/ 75 h 593"/>
                <a:gd name="T12" fmla="*/ 5 w 1764"/>
                <a:gd name="T13" fmla="*/ 12 h 593"/>
                <a:gd name="T14" fmla="*/ 19 w 1764"/>
                <a:gd name="T15" fmla="*/ 23 h 593"/>
                <a:gd name="T16" fmla="*/ 86 w 1764"/>
                <a:gd name="T17" fmla="*/ 17 h 593"/>
                <a:gd name="T18" fmla="*/ 137 w 1764"/>
                <a:gd name="T19" fmla="*/ 0 h 593"/>
                <a:gd name="T20" fmla="*/ 255 w 1764"/>
                <a:gd name="T21" fmla="*/ 0 h 593"/>
                <a:gd name="T22" fmla="*/ 306 w 1764"/>
                <a:gd name="T23" fmla="*/ 17 h 593"/>
                <a:gd name="T24" fmla="*/ 407 w 1764"/>
                <a:gd name="T25" fmla="*/ 0 h 593"/>
                <a:gd name="T26" fmla="*/ 492 w 1764"/>
                <a:gd name="T27" fmla="*/ 17 h 593"/>
                <a:gd name="T28" fmla="*/ 543 w 1764"/>
                <a:gd name="T29" fmla="*/ 0 h 593"/>
                <a:gd name="T30" fmla="*/ 661 w 1764"/>
                <a:gd name="T31" fmla="*/ 0 h 593"/>
                <a:gd name="T32" fmla="*/ 712 w 1764"/>
                <a:gd name="T33" fmla="*/ 17 h 593"/>
                <a:gd name="T34" fmla="*/ 814 w 1764"/>
                <a:gd name="T35" fmla="*/ 0 h 593"/>
                <a:gd name="T36" fmla="*/ 898 w 1764"/>
                <a:gd name="T37" fmla="*/ 17 h 593"/>
                <a:gd name="T38" fmla="*/ 949 w 1764"/>
                <a:gd name="T39" fmla="*/ 0 h 593"/>
                <a:gd name="T40" fmla="*/ 1068 w 1764"/>
                <a:gd name="T41" fmla="*/ 0 h 593"/>
                <a:gd name="T42" fmla="*/ 1118 w 1764"/>
                <a:gd name="T43" fmla="*/ 17 h 593"/>
                <a:gd name="T44" fmla="*/ 1220 w 1764"/>
                <a:gd name="T45" fmla="*/ 0 h 593"/>
                <a:gd name="T46" fmla="*/ 1304 w 1764"/>
                <a:gd name="T47" fmla="*/ 17 h 593"/>
                <a:gd name="T48" fmla="*/ 1355 w 1764"/>
                <a:gd name="T49" fmla="*/ 0 h 593"/>
                <a:gd name="T50" fmla="*/ 1474 w 1764"/>
                <a:gd name="T51" fmla="*/ 0 h 593"/>
                <a:gd name="T52" fmla="*/ 1525 w 1764"/>
                <a:gd name="T53" fmla="*/ 17 h 593"/>
                <a:gd name="T54" fmla="*/ 1626 w 1764"/>
                <a:gd name="T55" fmla="*/ 0 h 593"/>
                <a:gd name="T56" fmla="*/ 1711 w 1764"/>
                <a:gd name="T57" fmla="*/ 17 h 593"/>
                <a:gd name="T58" fmla="*/ 1728 w 1764"/>
                <a:gd name="T59" fmla="*/ 17 h 593"/>
                <a:gd name="T60" fmla="*/ 1763 w 1764"/>
                <a:gd name="T61" fmla="*/ 20 h 593"/>
                <a:gd name="T62" fmla="*/ 1764 w 1764"/>
                <a:gd name="T63" fmla="*/ 141 h 593"/>
                <a:gd name="T64" fmla="*/ 1747 w 1764"/>
                <a:gd name="T65" fmla="*/ 192 h 593"/>
                <a:gd name="T66" fmla="*/ 1764 w 1764"/>
                <a:gd name="T67" fmla="*/ 293 h 593"/>
                <a:gd name="T68" fmla="*/ 1747 w 1764"/>
                <a:gd name="T69" fmla="*/ 378 h 593"/>
                <a:gd name="T70" fmla="*/ 1764 w 1764"/>
                <a:gd name="T71" fmla="*/ 429 h 593"/>
                <a:gd name="T72" fmla="*/ 1764 w 1764"/>
                <a:gd name="T73" fmla="*/ 547 h 593"/>
                <a:gd name="T74" fmla="*/ 1745 w 1764"/>
                <a:gd name="T75" fmla="*/ 572 h 593"/>
                <a:gd name="T76" fmla="*/ 1734 w 1764"/>
                <a:gd name="T77" fmla="*/ 593 h 593"/>
                <a:gd name="T78" fmla="*/ 1650 w 1764"/>
                <a:gd name="T79" fmla="*/ 576 h 593"/>
                <a:gd name="T80" fmla="*/ 1599 w 1764"/>
                <a:gd name="T81" fmla="*/ 593 h 593"/>
                <a:gd name="T82" fmla="*/ 1481 w 1764"/>
                <a:gd name="T83" fmla="*/ 593 h 593"/>
                <a:gd name="T84" fmla="*/ 1430 w 1764"/>
                <a:gd name="T85" fmla="*/ 576 h 593"/>
                <a:gd name="T86" fmla="*/ 1328 w 1764"/>
                <a:gd name="T87" fmla="*/ 593 h 593"/>
                <a:gd name="T88" fmla="*/ 1244 w 1764"/>
                <a:gd name="T89" fmla="*/ 576 h 593"/>
                <a:gd name="T90" fmla="*/ 1193 w 1764"/>
                <a:gd name="T91" fmla="*/ 593 h 593"/>
                <a:gd name="T92" fmla="*/ 1074 w 1764"/>
                <a:gd name="T93" fmla="*/ 593 h 593"/>
                <a:gd name="T94" fmla="*/ 1023 w 1764"/>
                <a:gd name="T95" fmla="*/ 576 h 593"/>
                <a:gd name="T96" fmla="*/ 922 w 1764"/>
                <a:gd name="T97" fmla="*/ 593 h 593"/>
                <a:gd name="T98" fmla="*/ 837 w 1764"/>
                <a:gd name="T99" fmla="*/ 576 h 593"/>
                <a:gd name="T100" fmla="*/ 787 w 1764"/>
                <a:gd name="T101" fmla="*/ 593 h 593"/>
                <a:gd name="T102" fmla="*/ 668 w 1764"/>
                <a:gd name="T103" fmla="*/ 593 h 593"/>
                <a:gd name="T104" fmla="*/ 617 w 1764"/>
                <a:gd name="T105" fmla="*/ 576 h 593"/>
                <a:gd name="T106" fmla="*/ 516 w 1764"/>
                <a:gd name="T107" fmla="*/ 593 h 593"/>
                <a:gd name="T108" fmla="*/ 431 w 1764"/>
                <a:gd name="T109" fmla="*/ 576 h 593"/>
                <a:gd name="T110" fmla="*/ 380 w 1764"/>
                <a:gd name="T111" fmla="*/ 593 h 593"/>
                <a:gd name="T112" fmla="*/ 262 w 1764"/>
                <a:gd name="T113" fmla="*/ 593 h 593"/>
                <a:gd name="T114" fmla="*/ 211 w 1764"/>
                <a:gd name="T115" fmla="*/ 576 h 593"/>
                <a:gd name="T116" fmla="*/ 109 w 1764"/>
                <a:gd name="T117" fmla="*/ 593 h 593"/>
                <a:gd name="T118" fmla="*/ 24 w 1764"/>
                <a:gd name="T119" fmla="*/ 593 h 593"/>
                <a:gd name="T120" fmla="*/ 17 w 1764"/>
                <a:gd name="T121" fmla="*/ 567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4" h="593">
                  <a:moveTo>
                    <a:pt x="0" y="566"/>
                  </a:moveTo>
                  <a:lnTo>
                    <a:pt x="0" y="549"/>
                  </a:lnTo>
                  <a:lnTo>
                    <a:pt x="17" y="549"/>
                  </a:lnTo>
                  <a:lnTo>
                    <a:pt x="17" y="566"/>
                  </a:lnTo>
                  <a:lnTo>
                    <a:pt x="0" y="566"/>
                  </a:lnTo>
                  <a:close/>
                  <a:moveTo>
                    <a:pt x="0" y="532"/>
                  </a:moveTo>
                  <a:lnTo>
                    <a:pt x="0" y="515"/>
                  </a:lnTo>
                  <a:lnTo>
                    <a:pt x="17" y="515"/>
                  </a:lnTo>
                  <a:lnTo>
                    <a:pt x="17" y="532"/>
                  </a:lnTo>
                  <a:lnTo>
                    <a:pt x="0" y="532"/>
                  </a:lnTo>
                  <a:close/>
                  <a:moveTo>
                    <a:pt x="0" y="498"/>
                  </a:moveTo>
                  <a:lnTo>
                    <a:pt x="0" y="482"/>
                  </a:lnTo>
                  <a:lnTo>
                    <a:pt x="17" y="482"/>
                  </a:lnTo>
                  <a:lnTo>
                    <a:pt x="17" y="498"/>
                  </a:lnTo>
                  <a:lnTo>
                    <a:pt x="0" y="498"/>
                  </a:lnTo>
                  <a:close/>
                  <a:moveTo>
                    <a:pt x="0" y="465"/>
                  </a:moveTo>
                  <a:lnTo>
                    <a:pt x="0" y="448"/>
                  </a:lnTo>
                  <a:lnTo>
                    <a:pt x="17" y="448"/>
                  </a:lnTo>
                  <a:lnTo>
                    <a:pt x="17" y="465"/>
                  </a:lnTo>
                  <a:lnTo>
                    <a:pt x="0" y="465"/>
                  </a:lnTo>
                  <a:close/>
                  <a:moveTo>
                    <a:pt x="0" y="431"/>
                  </a:moveTo>
                  <a:lnTo>
                    <a:pt x="0" y="414"/>
                  </a:lnTo>
                  <a:lnTo>
                    <a:pt x="17" y="414"/>
                  </a:lnTo>
                  <a:lnTo>
                    <a:pt x="17" y="431"/>
                  </a:lnTo>
                  <a:lnTo>
                    <a:pt x="0" y="431"/>
                  </a:lnTo>
                  <a:close/>
                  <a:moveTo>
                    <a:pt x="0" y="397"/>
                  </a:moveTo>
                  <a:lnTo>
                    <a:pt x="0" y="380"/>
                  </a:lnTo>
                  <a:lnTo>
                    <a:pt x="17" y="380"/>
                  </a:lnTo>
                  <a:lnTo>
                    <a:pt x="17" y="397"/>
                  </a:lnTo>
                  <a:lnTo>
                    <a:pt x="0" y="397"/>
                  </a:lnTo>
                  <a:close/>
                  <a:moveTo>
                    <a:pt x="0" y="363"/>
                  </a:moveTo>
                  <a:lnTo>
                    <a:pt x="0" y="346"/>
                  </a:lnTo>
                  <a:lnTo>
                    <a:pt x="17" y="346"/>
                  </a:lnTo>
                  <a:lnTo>
                    <a:pt x="17" y="363"/>
                  </a:lnTo>
                  <a:lnTo>
                    <a:pt x="0" y="363"/>
                  </a:lnTo>
                  <a:close/>
                  <a:moveTo>
                    <a:pt x="0" y="329"/>
                  </a:moveTo>
                  <a:lnTo>
                    <a:pt x="0" y="312"/>
                  </a:lnTo>
                  <a:lnTo>
                    <a:pt x="17" y="312"/>
                  </a:lnTo>
                  <a:lnTo>
                    <a:pt x="17" y="329"/>
                  </a:lnTo>
                  <a:lnTo>
                    <a:pt x="0" y="329"/>
                  </a:lnTo>
                  <a:close/>
                  <a:moveTo>
                    <a:pt x="0" y="295"/>
                  </a:moveTo>
                  <a:lnTo>
                    <a:pt x="0" y="278"/>
                  </a:lnTo>
                  <a:lnTo>
                    <a:pt x="17" y="278"/>
                  </a:lnTo>
                  <a:lnTo>
                    <a:pt x="17" y="295"/>
                  </a:lnTo>
                  <a:lnTo>
                    <a:pt x="0" y="295"/>
                  </a:lnTo>
                  <a:close/>
                  <a:moveTo>
                    <a:pt x="0" y="262"/>
                  </a:moveTo>
                  <a:lnTo>
                    <a:pt x="0" y="245"/>
                  </a:lnTo>
                  <a:lnTo>
                    <a:pt x="17" y="245"/>
                  </a:lnTo>
                  <a:lnTo>
                    <a:pt x="17" y="262"/>
                  </a:lnTo>
                  <a:lnTo>
                    <a:pt x="0" y="262"/>
                  </a:lnTo>
                  <a:close/>
                  <a:moveTo>
                    <a:pt x="0" y="228"/>
                  </a:moveTo>
                  <a:lnTo>
                    <a:pt x="0" y="211"/>
                  </a:lnTo>
                  <a:lnTo>
                    <a:pt x="17" y="211"/>
                  </a:lnTo>
                  <a:lnTo>
                    <a:pt x="17" y="228"/>
                  </a:lnTo>
                  <a:lnTo>
                    <a:pt x="0" y="228"/>
                  </a:lnTo>
                  <a:close/>
                  <a:moveTo>
                    <a:pt x="0" y="194"/>
                  </a:moveTo>
                  <a:lnTo>
                    <a:pt x="0" y="177"/>
                  </a:lnTo>
                  <a:lnTo>
                    <a:pt x="17" y="177"/>
                  </a:lnTo>
                  <a:lnTo>
                    <a:pt x="17" y="194"/>
                  </a:lnTo>
                  <a:lnTo>
                    <a:pt x="0" y="194"/>
                  </a:lnTo>
                  <a:close/>
                  <a:moveTo>
                    <a:pt x="0" y="160"/>
                  </a:moveTo>
                  <a:lnTo>
                    <a:pt x="0" y="143"/>
                  </a:lnTo>
                  <a:lnTo>
                    <a:pt x="17" y="143"/>
                  </a:lnTo>
                  <a:lnTo>
                    <a:pt x="17" y="160"/>
                  </a:lnTo>
                  <a:lnTo>
                    <a:pt x="0" y="160"/>
                  </a:lnTo>
                  <a:close/>
                  <a:moveTo>
                    <a:pt x="0" y="126"/>
                  </a:moveTo>
                  <a:lnTo>
                    <a:pt x="0" y="109"/>
                  </a:lnTo>
                  <a:lnTo>
                    <a:pt x="17" y="109"/>
                  </a:lnTo>
                  <a:lnTo>
                    <a:pt x="17" y="126"/>
                  </a:lnTo>
                  <a:lnTo>
                    <a:pt x="0" y="126"/>
                  </a:lnTo>
                  <a:close/>
                  <a:moveTo>
                    <a:pt x="0" y="92"/>
                  </a:moveTo>
                  <a:lnTo>
                    <a:pt x="0" y="75"/>
                  </a:lnTo>
                  <a:lnTo>
                    <a:pt x="17" y="75"/>
                  </a:lnTo>
                  <a:lnTo>
                    <a:pt x="17" y="92"/>
                  </a:lnTo>
                  <a:lnTo>
                    <a:pt x="0" y="92"/>
                  </a:lnTo>
                  <a:close/>
                  <a:moveTo>
                    <a:pt x="0" y="58"/>
                  </a:moveTo>
                  <a:lnTo>
                    <a:pt x="0" y="41"/>
                  </a:lnTo>
                  <a:lnTo>
                    <a:pt x="17" y="41"/>
                  </a:lnTo>
                  <a:lnTo>
                    <a:pt x="17" y="58"/>
                  </a:lnTo>
                  <a:lnTo>
                    <a:pt x="0" y="58"/>
                  </a:lnTo>
                  <a:close/>
                  <a:moveTo>
                    <a:pt x="1" y="24"/>
                  </a:moveTo>
                  <a:lnTo>
                    <a:pt x="1" y="22"/>
                  </a:lnTo>
                  <a:lnTo>
                    <a:pt x="3" y="17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2" y="5"/>
                  </a:lnTo>
                  <a:lnTo>
                    <a:pt x="15" y="4"/>
                  </a:lnTo>
                  <a:lnTo>
                    <a:pt x="23" y="18"/>
                  </a:lnTo>
                  <a:lnTo>
                    <a:pt x="21" y="19"/>
                  </a:lnTo>
                  <a:lnTo>
                    <a:pt x="22" y="18"/>
                  </a:lnTo>
                  <a:lnTo>
                    <a:pt x="20" y="21"/>
                  </a:lnTo>
                  <a:lnTo>
                    <a:pt x="21" y="19"/>
                  </a:lnTo>
                  <a:lnTo>
                    <a:pt x="19" y="22"/>
                  </a:lnTo>
                  <a:lnTo>
                    <a:pt x="20" y="21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17" y="26"/>
                  </a:lnTo>
                  <a:lnTo>
                    <a:pt x="18" y="24"/>
                  </a:lnTo>
                  <a:lnTo>
                    <a:pt x="18" y="25"/>
                  </a:lnTo>
                  <a:lnTo>
                    <a:pt x="1" y="24"/>
                  </a:lnTo>
                  <a:close/>
                  <a:moveTo>
                    <a:pt x="35" y="0"/>
                  </a:moveTo>
                  <a:lnTo>
                    <a:pt x="52" y="0"/>
                  </a:lnTo>
                  <a:lnTo>
                    <a:pt x="52" y="17"/>
                  </a:lnTo>
                  <a:lnTo>
                    <a:pt x="35" y="17"/>
                  </a:lnTo>
                  <a:lnTo>
                    <a:pt x="35" y="0"/>
                  </a:lnTo>
                  <a:close/>
                  <a:moveTo>
                    <a:pt x="69" y="0"/>
                  </a:moveTo>
                  <a:lnTo>
                    <a:pt x="86" y="0"/>
                  </a:lnTo>
                  <a:lnTo>
                    <a:pt x="86" y="17"/>
                  </a:lnTo>
                  <a:lnTo>
                    <a:pt x="69" y="17"/>
                  </a:lnTo>
                  <a:lnTo>
                    <a:pt x="69" y="0"/>
                  </a:lnTo>
                  <a:close/>
                  <a:moveTo>
                    <a:pt x="103" y="0"/>
                  </a:moveTo>
                  <a:lnTo>
                    <a:pt x="120" y="0"/>
                  </a:lnTo>
                  <a:lnTo>
                    <a:pt x="120" y="17"/>
                  </a:lnTo>
                  <a:lnTo>
                    <a:pt x="103" y="17"/>
                  </a:lnTo>
                  <a:lnTo>
                    <a:pt x="103" y="0"/>
                  </a:lnTo>
                  <a:close/>
                  <a:moveTo>
                    <a:pt x="137" y="0"/>
                  </a:moveTo>
                  <a:lnTo>
                    <a:pt x="153" y="0"/>
                  </a:lnTo>
                  <a:lnTo>
                    <a:pt x="153" y="17"/>
                  </a:lnTo>
                  <a:lnTo>
                    <a:pt x="137" y="17"/>
                  </a:lnTo>
                  <a:lnTo>
                    <a:pt x="137" y="0"/>
                  </a:lnTo>
                  <a:close/>
                  <a:moveTo>
                    <a:pt x="170" y="0"/>
                  </a:moveTo>
                  <a:lnTo>
                    <a:pt x="187" y="0"/>
                  </a:lnTo>
                  <a:lnTo>
                    <a:pt x="187" y="17"/>
                  </a:lnTo>
                  <a:lnTo>
                    <a:pt x="170" y="17"/>
                  </a:lnTo>
                  <a:lnTo>
                    <a:pt x="170" y="0"/>
                  </a:lnTo>
                  <a:close/>
                  <a:moveTo>
                    <a:pt x="204" y="0"/>
                  </a:moveTo>
                  <a:lnTo>
                    <a:pt x="221" y="0"/>
                  </a:lnTo>
                  <a:lnTo>
                    <a:pt x="221" y="17"/>
                  </a:lnTo>
                  <a:lnTo>
                    <a:pt x="204" y="17"/>
                  </a:lnTo>
                  <a:lnTo>
                    <a:pt x="204" y="0"/>
                  </a:lnTo>
                  <a:close/>
                  <a:moveTo>
                    <a:pt x="238" y="0"/>
                  </a:moveTo>
                  <a:lnTo>
                    <a:pt x="255" y="0"/>
                  </a:lnTo>
                  <a:lnTo>
                    <a:pt x="255" y="17"/>
                  </a:lnTo>
                  <a:lnTo>
                    <a:pt x="238" y="17"/>
                  </a:lnTo>
                  <a:lnTo>
                    <a:pt x="238" y="0"/>
                  </a:lnTo>
                  <a:close/>
                  <a:moveTo>
                    <a:pt x="272" y="0"/>
                  </a:moveTo>
                  <a:lnTo>
                    <a:pt x="289" y="0"/>
                  </a:lnTo>
                  <a:lnTo>
                    <a:pt x="289" y="17"/>
                  </a:lnTo>
                  <a:lnTo>
                    <a:pt x="272" y="17"/>
                  </a:lnTo>
                  <a:lnTo>
                    <a:pt x="272" y="0"/>
                  </a:lnTo>
                  <a:close/>
                  <a:moveTo>
                    <a:pt x="306" y="0"/>
                  </a:moveTo>
                  <a:lnTo>
                    <a:pt x="323" y="0"/>
                  </a:lnTo>
                  <a:lnTo>
                    <a:pt x="323" y="17"/>
                  </a:lnTo>
                  <a:lnTo>
                    <a:pt x="306" y="17"/>
                  </a:lnTo>
                  <a:lnTo>
                    <a:pt x="306" y="0"/>
                  </a:lnTo>
                  <a:close/>
                  <a:moveTo>
                    <a:pt x="340" y="0"/>
                  </a:moveTo>
                  <a:lnTo>
                    <a:pt x="357" y="0"/>
                  </a:lnTo>
                  <a:lnTo>
                    <a:pt x="357" y="17"/>
                  </a:lnTo>
                  <a:lnTo>
                    <a:pt x="340" y="17"/>
                  </a:lnTo>
                  <a:lnTo>
                    <a:pt x="340" y="0"/>
                  </a:lnTo>
                  <a:close/>
                  <a:moveTo>
                    <a:pt x="373" y="0"/>
                  </a:moveTo>
                  <a:lnTo>
                    <a:pt x="390" y="0"/>
                  </a:lnTo>
                  <a:lnTo>
                    <a:pt x="390" y="17"/>
                  </a:lnTo>
                  <a:lnTo>
                    <a:pt x="373" y="17"/>
                  </a:lnTo>
                  <a:lnTo>
                    <a:pt x="373" y="0"/>
                  </a:lnTo>
                  <a:close/>
                  <a:moveTo>
                    <a:pt x="407" y="0"/>
                  </a:moveTo>
                  <a:lnTo>
                    <a:pt x="424" y="0"/>
                  </a:lnTo>
                  <a:lnTo>
                    <a:pt x="424" y="17"/>
                  </a:lnTo>
                  <a:lnTo>
                    <a:pt x="407" y="17"/>
                  </a:lnTo>
                  <a:lnTo>
                    <a:pt x="407" y="0"/>
                  </a:lnTo>
                  <a:close/>
                  <a:moveTo>
                    <a:pt x="441" y="0"/>
                  </a:moveTo>
                  <a:lnTo>
                    <a:pt x="458" y="0"/>
                  </a:lnTo>
                  <a:lnTo>
                    <a:pt x="458" y="17"/>
                  </a:lnTo>
                  <a:lnTo>
                    <a:pt x="441" y="17"/>
                  </a:lnTo>
                  <a:lnTo>
                    <a:pt x="441" y="0"/>
                  </a:lnTo>
                  <a:close/>
                  <a:moveTo>
                    <a:pt x="475" y="0"/>
                  </a:moveTo>
                  <a:lnTo>
                    <a:pt x="492" y="0"/>
                  </a:lnTo>
                  <a:lnTo>
                    <a:pt x="492" y="17"/>
                  </a:lnTo>
                  <a:lnTo>
                    <a:pt x="475" y="17"/>
                  </a:lnTo>
                  <a:lnTo>
                    <a:pt x="475" y="0"/>
                  </a:lnTo>
                  <a:close/>
                  <a:moveTo>
                    <a:pt x="509" y="0"/>
                  </a:moveTo>
                  <a:lnTo>
                    <a:pt x="526" y="0"/>
                  </a:lnTo>
                  <a:lnTo>
                    <a:pt x="526" y="17"/>
                  </a:lnTo>
                  <a:lnTo>
                    <a:pt x="509" y="17"/>
                  </a:lnTo>
                  <a:lnTo>
                    <a:pt x="509" y="0"/>
                  </a:lnTo>
                  <a:close/>
                  <a:moveTo>
                    <a:pt x="543" y="0"/>
                  </a:moveTo>
                  <a:lnTo>
                    <a:pt x="560" y="0"/>
                  </a:lnTo>
                  <a:lnTo>
                    <a:pt x="560" y="17"/>
                  </a:lnTo>
                  <a:lnTo>
                    <a:pt x="543" y="17"/>
                  </a:lnTo>
                  <a:lnTo>
                    <a:pt x="543" y="0"/>
                  </a:lnTo>
                  <a:close/>
                  <a:moveTo>
                    <a:pt x="577" y="0"/>
                  </a:moveTo>
                  <a:lnTo>
                    <a:pt x="594" y="0"/>
                  </a:lnTo>
                  <a:lnTo>
                    <a:pt x="594" y="17"/>
                  </a:lnTo>
                  <a:lnTo>
                    <a:pt x="577" y="17"/>
                  </a:lnTo>
                  <a:lnTo>
                    <a:pt x="577" y="0"/>
                  </a:lnTo>
                  <a:close/>
                  <a:moveTo>
                    <a:pt x="610" y="0"/>
                  </a:moveTo>
                  <a:lnTo>
                    <a:pt x="627" y="0"/>
                  </a:lnTo>
                  <a:lnTo>
                    <a:pt x="627" y="17"/>
                  </a:lnTo>
                  <a:lnTo>
                    <a:pt x="610" y="17"/>
                  </a:lnTo>
                  <a:lnTo>
                    <a:pt x="610" y="0"/>
                  </a:lnTo>
                  <a:close/>
                  <a:moveTo>
                    <a:pt x="644" y="0"/>
                  </a:moveTo>
                  <a:lnTo>
                    <a:pt x="661" y="0"/>
                  </a:lnTo>
                  <a:lnTo>
                    <a:pt x="661" y="17"/>
                  </a:lnTo>
                  <a:lnTo>
                    <a:pt x="644" y="17"/>
                  </a:lnTo>
                  <a:lnTo>
                    <a:pt x="644" y="0"/>
                  </a:lnTo>
                  <a:close/>
                  <a:moveTo>
                    <a:pt x="678" y="0"/>
                  </a:moveTo>
                  <a:lnTo>
                    <a:pt x="695" y="0"/>
                  </a:lnTo>
                  <a:lnTo>
                    <a:pt x="695" y="17"/>
                  </a:lnTo>
                  <a:lnTo>
                    <a:pt x="678" y="17"/>
                  </a:lnTo>
                  <a:lnTo>
                    <a:pt x="678" y="0"/>
                  </a:lnTo>
                  <a:close/>
                  <a:moveTo>
                    <a:pt x="712" y="0"/>
                  </a:moveTo>
                  <a:lnTo>
                    <a:pt x="729" y="0"/>
                  </a:lnTo>
                  <a:lnTo>
                    <a:pt x="729" y="17"/>
                  </a:lnTo>
                  <a:lnTo>
                    <a:pt x="712" y="17"/>
                  </a:lnTo>
                  <a:lnTo>
                    <a:pt x="712" y="0"/>
                  </a:lnTo>
                  <a:close/>
                  <a:moveTo>
                    <a:pt x="746" y="0"/>
                  </a:moveTo>
                  <a:lnTo>
                    <a:pt x="763" y="0"/>
                  </a:lnTo>
                  <a:lnTo>
                    <a:pt x="763" y="17"/>
                  </a:lnTo>
                  <a:lnTo>
                    <a:pt x="746" y="17"/>
                  </a:lnTo>
                  <a:lnTo>
                    <a:pt x="746" y="0"/>
                  </a:lnTo>
                  <a:close/>
                  <a:moveTo>
                    <a:pt x="780" y="0"/>
                  </a:moveTo>
                  <a:lnTo>
                    <a:pt x="797" y="0"/>
                  </a:lnTo>
                  <a:lnTo>
                    <a:pt x="797" y="17"/>
                  </a:lnTo>
                  <a:lnTo>
                    <a:pt x="780" y="17"/>
                  </a:lnTo>
                  <a:lnTo>
                    <a:pt x="780" y="0"/>
                  </a:lnTo>
                  <a:close/>
                  <a:moveTo>
                    <a:pt x="814" y="0"/>
                  </a:moveTo>
                  <a:lnTo>
                    <a:pt x="831" y="0"/>
                  </a:lnTo>
                  <a:lnTo>
                    <a:pt x="831" y="17"/>
                  </a:lnTo>
                  <a:lnTo>
                    <a:pt x="814" y="17"/>
                  </a:lnTo>
                  <a:lnTo>
                    <a:pt x="814" y="0"/>
                  </a:lnTo>
                  <a:close/>
                  <a:moveTo>
                    <a:pt x="847" y="0"/>
                  </a:moveTo>
                  <a:lnTo>
                    <a:pt x="864" y="0"/>
                  </a:lnTo>
                  <a:lnTo>
                    <a:pt x="864" y="17"/>
                  </a:lnTo>
                  <a:lnTo>
                    <a:pt x="847" y="17"/>
                  </a:lnTo>
                  <a:lnTo>
                    <a:pt x="847" y="0"/>
                  </a:lnTo>
                  <a:close/>
                  <a:moveTo>
                    <a:pt x="881" y="0"/>
                  </a:moveTo>
                  <a:lnTo>
                    <a:pt x="898" y="0"/>
                  </a:lnTo>
                  <a:lnTo>
                    <a:pt x="898" y="17"/>
                  </a:lnTo>
                  <a:lnTo>
                    <a:pt x="881" y="17"/>
                  </a:lnTo>
                  <a:lnTo>
                    <a:pt x="881" y="0"/>
                  </a:lnTo>
                  <a:close/>
                  <a:moveTo>
                    <a:pt x="915" y="0"/>
                  </a:moveTo>
                  <a:lnTo>
                    <a:pt x="932" y="0"/>
                  </a:lnTo>
                  <a:lnTo>
                    <a:pt x="932" y="17"/>
                  </a:lnTo>
                  <a:lnTo>
                    <a:pt x="915" y="17"/>
                  </a:lnTo>
                  <a:lnTo>
                    <a:pt x="915" y="0"/>
                  </a:lnTo>
                  <a:close/>
                  <a:moveTo>
                    <a:pt x="949" y="0"/>
                  </a:moveTo>
                  <a:lnTo>
                    <a:pt x="966" y="0"/>
                  </a:lnTo>
                  <a:lnTo>
                    <a:pt x="966" y="17"/>
                  </a:lnTo>
                  <a:lnTo>
                    <a:pt x="949" y="17"/>
                  </a:lnTo>
                  <a:lnTo>
                    <a:pt x="949" y="0"/>
                  </a:lnTo>
                  <a:close/>
                  <a:moveTo>
                    <a:pt x="983" y="0"/>
                  </a:moveTo>
                  <a:lnTo>
                    <a:pt x="1000" y="0"/>
                  </a:lnTo>
                  <a:lnTo>
                    <a:pt x="1000" y="17"/>
                  </a:lnTo>
                  <a:lnTo>
                    <a:pt x="983" y="17"/>
                  </a:lnTo>
                  <a:lnTo>
                    <a:pt x="983" y="0"/>
                  </a:lnTo>
                  <a:close/>
                  <a:moveTo>
                    <a:pt x="1017" y="0"/>
                  </a:moveTo>
                  <a:lnTo>
                    <a:pt x="1034" y="0"/>
                  </a:lnTo>
                  <a:lnTo>
                    <a:pt x="1034" y="17"/>
                  </a:lnTo>
                  <a:lnTo>
                    <a:pt x="1017" y="17"/>
                  </a:lnTo>
                  <a:lnTo>
                    <a:pt x="1017" y="0"/>
                  </a:lnTo>
                  <a:close/>
                  <a:moveTo>
                    <a:pt x="1051" y="0"/>
                  </a:moveTo>
                  <a:lnTo>
                    <a:pt x="1068" y="0"/>
                  </a:lnTo>
                  <a:lnTo>
                    <a:pt x="1068" y="17"/>
                  </a:lnTo>
                  <a:lnTo>
                    <a:pt x="1051" y="17"/>
                  </a:lnTo>
                  <a:lnTo>
                    <a:pt x="1051" y="0"/>
                  </a:lnTo>
                  <a:close/>
                  <a:moveTo>
                    <a:pt x="1084" y="0"/>
                  </a:moveTo>
                  <a:lnTo>
                    <a:pt x="1101" y="0"/>
                  </a:lnTo>
                  <a:lnTo>
                    <a:pt x="1101" y="17"/>
                  </a:lnTo>
                  <a:lnTo>
                    <a:pt x="1084" y="17"/>
                  </a:lnTo>
                  <a:lnTo>
                    <a:pt x="1084" y="0"/>
                  </a:lnTo>
                  <a:close/>
                  <a:moveTo>
                    <a:pt x="1118" y="0"/>
                  </a:moveTo>
                  <a:lnTo>
                    <a:pt x="1135" y="0"/>
                  </a:lnTo>
                  <a:lnTo>
                    <a:pt x="1135" y="17"/>
                  </a:lnTo>
                  <a:lnTo>
                    <a:pt x="1118" y="17"/>
                  </a:lnTo>
                  <a:lnTo>
                    <a:pt x="1118" y="0"/>
                  </a:lnTo>
                  <a:close/>
                  <a:moveTo>
                    <a:pt x="1152" y="0"/>
                  </a:moveTo>
                  <a:lnTo>
                    <a:pt x="1169" y="0"/>
                  </a:lnTo>
                  <a:lnTo>
                    <a:pt x="1169" y="17"/>
                  </a:lnTo>
                  <a:lnTo>
                    <a:pt x="1152" y="17"/>
                  </a:lnTo>
                  <a:lnTo>
                    <a:pt x="1152" y="0"/>
                  </a:lnTo>
                  <a:close/>
                  <a:moveTo>
                    <a:pt x="1186" y="0"/>
                  </a:moveTo>
                  <a:lnTo>
                    <a:pt x="1203" y="0"/>
                  </a:lnTo>
                  <a:lnTo>
                    <a:pt x="1203" y="17"/>
                  </a:lnTo>
                  <a:lnTo>
                    <a:pt x="1186" y="17"/>
                  </a:lnTo>
                  <a:lnTo>
                    <a:pt x="1186" y="0"/>
                  </a:lnTo>
                  <a:close/>
                  <a:moveTo>
                    <a:pt x="1220" y="0"/>
                  </a:moveTo>
                  <a:lnTo>
                    <a:pt x="1237" y="0"/>
                  </a:lnTo>
                  <a:lnTo>
                    <a:pt x="1237" y="17"/>
                  </a:lnTo>
                  <a:lnTo>
                    <a:pt x="1220" y="17"/>
                  </a:lnTo>
                  <a:lnTo>
                    <a:pt x="1220" y="0"/>
                  </a:lnTo>
                  <a:close/>
                  <a:moveTo>
                    <a:pt x="1254" y="0"/>
                  </a:moveTo>
                  <a:lnTo>
                    <a:pt x="1271" y="0"/>
                  </a:lnTo>
                  <a:lnTo>
                    <a:pt x="1271" y="17"/>
                  </a:lnTo>
                  <a:lnTo>
                    <a:pt x="1254" y="17"/>
                  </a:lnTo>
                  <a:lnTo>
                    <a:pt x="1254" y="0"/>
                  </a:lnTo>
                  <a:close/>
                  <a:moveTo>
                    <a:pt x="1288" y="0"/>
                  </a:moveTo>
                  <a:lnTo>
                    <a:pt x="1304" y="0"/>
                  </a:lnTo>
                  <a:lnTo>
                    <a:pt x="1304" y="17"/>
                  </a:lnTo>
                  <a:lnTo>
                    <a:pt x="1288" y="17"/>
                  </a:lnTo>
                  <a:lnTo>
                    <a:pt x="1288" y="0"/>
                  </a:lnTo>
                  <a:close/>
                  <a:moveTo>
                    <a:pt x="1321" y="0"/>
                  </a:moveTo>
                  <a:lnTo>
                    <a:pt x="1338" y="0"/>
                  </a:lnTo>
                  <a:lnTo>
                    <a:pt x="1338" y="17"/>
                  </a:lnTo>
                  <a:lnTo>
                    <a:pt x="1321" y="17"/>
                  </a:lnTo>
                  <a:lnTo>
                    <a:pt x="1321" y="0"/>
                  </a:lnTo>
                  <a:close/>
                  <a:moveTo>
                    <a:pt x="1355" y="0"/>
                  </a:moveTo>
                  <a:lnTo>
                    <a:pt x="1372" y="0"/>
                  </a:lnTo>
                  <a:lnTo>
                    <a:pt x="1372" y="17"/>
                  </a:lnTo>
                  <a:lnTo>
                    <a:pt x="1355" y="17"/>
                  </a:lnTo>
                  <a:lnTo>
                    <a:pt x="1355" y="0"/>
                  </a:lnTo>
                  <a:close/>
                  <a:moveTo>
                    <a:pt x="1389" y="0"/>
                  </a:moveTo>
                  <a:lnTo>
                    <a:pt x="1406" y="0"/>
                  </a:lnTo>
                  <a:lnTo>
                    <a:pt x="1406" y="17"/>
                  </a:lnTo>
                  <a:lnTo>
                    <a:pt x="1389" y="17"/>
                  </a:lnTo>
                  <a:lnTo>
                    <a:pt x="1389" y="0"/>
                  </a:lnTo>
                  <a:close/>
                  <a:moveTo>
                    <a:pt x="1423" y="0"/>
                  </a:moveTo>
                  <a:lnTo>
                    <a:pt x="1440" y="0"/>
                  </a:lnTo>
                  <a:lnTo>
                    <a:pt x="1440" y="17"/>
                  </a:lnTo>
                  <a:lnTo>
                    <a:pt x="1423" y="17"/>
                  </a:lnTo>
                  <a:lnTo>
                    <a:pt x="1423" y="0"/>
                  </a:lnTo>
                  <a:close/>
                  <a:moveTo>
                    <a:pt x="1457" y="0"/>
                  </a:moveTo>
                  <a:lnTo>
                    <a:pt x="1474" y="0"/>
                  </a:lnTo>
                  <a:lnTo>
                    <a:pt x="1474" y="17"/>
                  </a:lnTo>
                  <a:lnTo>
                    <a:pt x="1457" y="17"/>
                  </a:lnTo>
                  <a:lnTo>
                    <a:pt x="1457" y="0"/>
                  </a:lnTo>
                  <a:close/>
                  <a:moveTo>
                    <a:pt x="1491" y="0"/>
                  </a:moveTo>
                  <a:lnTo>
                    <a:pt x="1508" y="0"/>
                  </a:lnTo>
                  <a:lnTo>
                    <a:pt x="1508" y="17"/>
                  </a:lnTo>
                  <a:lnTo>
                    <a:pt x="1491" y="17"/>
                  </a:lnTo>
                  <a:lnTo>
                    <a:pt x="1491" y="0"/>
                  </a:lnTo>
                  <a:close/>
                  <a:moveTo>
                    <a:pt x="1525" y="0"/>
                  </a:moveTo>
                  <a:lnTo>
                    <a:pt x="1541" y="0"/>
                  </a:lnTo>
                  <a:lnTo>
                    <a:pt x="1541" y="17"/>
                  </a:lnTo>
                  <a:lnTo>
                    <a:pt x="1525" y="17"/>
                  </a:lnTo>
                  <a:lnTo>
                    <a:pt x="1525" y="0"/>
                  </a:lnTo>
                  <a:close/>
                  <a:moveTo>
                    <a:pt x="1558" y="0"/>
                  </a:moveTo>
                  <a:lnTo>
                    <a:pt x="1575" y="0"/>
                  </a:lnTo>
                  <a:lnTo>
                    <a:pt x="1575" y="17"/>
                  </a:lnTo>
                  <a:lnTo>
                    <a:pt x="1558" y="17"/>
                  </a:lnTo>
                  <a:lnTo>
                    <a:pt x="1558" y="0"/>
                  </a:lnTo>
                  <a:close/>
                  <a:moveTo>
                    <a:pt x="1592" y="0"/>
                  </a:moveTo>
                  <a:lnTo>
                    <a:pt x="1609" y="0"/>
                  </a:lnTo>
                  <a:lnTo>
                    <a:pt x="1609" y="17"/>
                  </a:lnTo>
                  <a:lnTo>
                    <a:pt x="1592" y="17"/>
                  </a:lnTo>
                  <a:lnTo>
                    <a:pt x="1592" y="0"/>
                  </a:lnTo>
                  <a:close/>
                  <a:moveTo>
                    <a:pt x="1626" y="0"/>
                  </a:moveTo>
                  <a:lnTo>
                    <a:pt x="1643" y="0"/>
                  </a:lnTo>
                  <a:lnTo>
                    <a:pt x="1643" y="17"/>
                  </a:lnTo>
                  <a:lnTo>
                    <a:pt x="1626" y="17"/>
                  </a:lnTo>
                  <a:lnTo>
                    <a:pt x="1626" y="0"/>
                  </a:lnTo>
                  <a:close/>
                  <a:moveTo>
                    <a:pt x="1660" y="0"/>
                  </a:moveTo>
                  <a:lnTo>
                    <a:pt x="1677" y="0"/>
                  </a:lnTo>
                  <a:lnTo>
                    <a:pt x="1677" y="17"/>
                  </a:lnTo>
                  <a:lnTo>
                    <a:pt x="1660" y="17"/>
                  </a:lnTo>
                  <a:lnTo>
                    <a:pt x="1660" y="0"/>
                  </a:lnTo>
                  <a:close/>
                  <a:moveTo>
                    <a:pt x="1694" y="0"/>
                  </a:moveTo>
                  <a:lnTo>
                    <a:pt x="1711" y="0"/>
                  </a:lnTo>
                  <a:lnTo>
                    <a:pt x="1711" y="17"/>
                  </a:lnTo>
                  <a:lnTo>
                    <a:pt x="1694" y="17"/>
                  </a:lnTo>
                  <a:lnTo>
                    <a:pt x="1694" y="0"/>
                  </a:lnTo>
                  <a:close/>
                  <a:moveTo>
                    <a:pt x="1728" y="0"/>
                  </a:moveTo>
                  <a:lnTo>
                    <a:pt x="1738" y="0"/>
                  </a:lnTo>
                  <a:lnTo>
                    <a:pt x="1743" y="1"/>
                  </a:lnTo>
                  <a:lnTo>
                    <a:pt x="1747" y="2"/>
                  </a:lnTo>
                  <a:lnTo>
                    <a:pt x="1742" y="18"/>
                  </a:lnTo>
                  <a:lnTo>
                    <a:pt x="1739" y="17"/>
                  </a:lnTo>
                  <a:lnTo>
                    <a:pt x="1741" y="17"/>
                  </a:lnTo>
                  <a:lnTo>
                    <a:pt x="1737" y="17"/>
                  </a:lnTo>
                  <a:lnTo>
                    <a:pt x="1738" y="17"/>
                  </a:lnTo>
                  <a:lnTo>
                    <a:pt x="1728" y="17"/>
                  </a:lnTo>
                  <a:lnTo>
                    <a:pt x="1728" y="0"/>
                  </a:lnTo>
                  <a:close/>
                  <a:moveTo>
                    <a:pt x="1763" y="20"/>
                  </a:moveTo>
                  <a:lnTo>
                    <a:pt x="1764" y="22"/>
                  </a:lnTo>
                  <a:lnTo>
                    <a:pt x="1764" y="27"/>
                  </a:lnTo>
                  <a:lnTo>
                    <a:pt x="1764" y="39"/>
                  </a:lnTo>
                  <a:lnTo>
                    <a:pt x="1747" y="39"/>
                  </a:lnTo>
                  <a:lnTo>
                    <a:pt x="1747" y="27"/>
                  </a:lnTo>
                  <a:lnTo>
                    <a:pt x="1748" y="28"/>
                  </a:lnTo>
                  <a:lnTo>
                    <a:pt x="1747" y="24"/>
                  </a:lnTo>
                  <a:lnTo>
                    <a:pt x="1748" y="26"/>
                  </a:lnTo>
                  <a:lnTo>
                    <a:pt x="1747" y="25"/>
                  </a:lnTo>
                  <a:lnTo>
                    <a:pt x="1763" y="20"/>
                  </a:lnTo>
                  <a:close/>
                  <a:moveTo>
                    <a:pt x="1764" y="56"/>
                  </a:moveTo>
                  <a:lnTo>
                    <a:pt x="1764" y="73"/>
                  </a:lnTo>
                  <a:lnTo>
                    <a:pt x="1747" y="73"/>
                  </a:lnTo>
                  <a:lnTo>
                    <a:pt x="1747" y="56"/>
                  </a:lnTo>
                  <a:lnTo>
                    <a:pt x="1764" y="56"/>
                  </a:lnTo>
                  <a:close/>
                  <a:moveTo>
                    <a:pt x="1764" y="90"/>
                  </a:moveTo>
                  <a:lnTo>
                    <a:pt x="1764" y="107"/>
                  </a:lnTo>
                  <a:lnTo>
                    <a:pt x="1747" y="107"/>
                  </a:lnTo>
                  <a:lnTo>
                    <a:pt x="1747" y="90"/>
                  </a:lnTo>
                  <a:lnTo>
                    <a:pt x="1764" y="90"/>
                  </a:lnTo>
                  <a:close/>
                  <a:moveTo>
                    <a:pt x="1764" y="124"/>
                  </a:moveTo>
                  <a:lnTo>
                    <a:pt x="1764" y="141"/>
                  </a:lnTo>
                  <a:lnTo>
                    <a:pt x="1747" y="141"/>
                  </a:lnTo>
                  <a:lnTo>
                    <a:pt x="1747" y="124"/>
                  </a:lnTo>
                  <a:lnTo>
                    <a:pt x="1764" y="124"/>
                  </a:lnTo>
                  <a:close/>
                  <a:moveTo>
                    <a:pt x="1764" y="158"/>
                  </a:moveTo>
                  <a:lnTo>
                    <a:pt x="1764" y="175"/>
                  </a:lnTo>
                  <a:lnTo>
                    <a:pt x="1747" y="175"/>
                  </a:lnTo>
                  <a:lnTo>
                    <a:pt x="1747" y="158"/>
                  </a:lnTo>
                  <a:lnTo>
                    <a:pt x="1764" y="158"/>
                  </a:lnTo>
                  <a:close/>
                  <a:moveTo>
                    <a:pt x="1764" y="192"/>
                  </a:moveTo>
                  <a:lnTo>
                    <a:pt x="1764" y="209"/>
                  </a:lnTo>
                  <a:lnTo>
                    <a:pt x="1747" y="209"/>
                  </a:lnTo>
                  <a:lnTo>
                    <a:pt x="1747" y="192"/>
                  </a:lnTo>
                  <a:lnTo>
                    <a:pt x="1764" y="192"/>
                  </a:lnTo>
                  <a:close/>
                  <a:moveTo>
                    <a:pt x="1764" y="226"/>
                  </a:moveTo>
                  <a:lnTo>
                    <a:pt x="1764" y="243"/>
                  </a:lnTo>
                  <a:lnTo>
                    <a:pt x="1747" y="243"/>
                  </a:lnTo>
                  <a:lnTo>
                    <a:pt x="1747" y="226"/>
                  </a:lnTo>
                  <a:lnTo>
                    <a:pt x="1764" y="226"/>
                  </a:lnTo>
                  <a:close/>
                  <a:moveTo>
                    <a:pt x="1764" y="259"/>
                  </a:moveTo>
                  <a:lnTo>
                    <a:pt x="1764" y="276"/>
                  </a:lnTo>
                  <a:lnTo>
                    <a:pt x="1747" y="276"/>
                  </a:lnTo>
                  <a:lnTo>
                    <a:pt x="1747" y="259"/>
                  </a:lnTo>
                  <a:lnTo>
                    <a:pt x="1764" y="259"/>
                  </a:lnTo>
                  <a:close/>
                  <a:moveTo>
                    <a:pt x="1764" y="293"/>
                  </a:moveTo>
                  <a:lnTo>
                    <a:pt x="1764" y="310"/>
                  </a:lnTo>
                  <a:lnTo>
                    <a:pt x="1747" y="310"/>
                  </a:lnTo>
                  <a:lnTo>
                    <a:pt x="1747" y="293"/>
                  </a:lnTo>
                  <a:lnTo>
                    <a:pt x="1764" y="293"/>
                  </a:lnTo>
                  <a:close/>
                  <a:moveTo>
                    <a:pt x="1764" y="327"/>
                  </a:moveTo>
                  <a:lnTo>
                    <a:pt x="1764" y="344"/>
                  </a:lnTo>
                  <a:lnTo>
                    <a:pt x="1747" y="344"/>
                  </a:lnTo>
                  <a:lnTo>
                    <a:pt x="1747" y="327"/>
                  </a:lnTo>
                  <a:lnTo>
                    <a:pt x="1764" y="327"/>
                  </a:lnTo>
                  <a:close/>
                  <a:moveTo>
                    <a:pt x="1764" y="361"/>
                  </a:moveTo>
                  <a:lnTo>
                    <a:pt x="1764" y="378"/>
                  </a:lnTo>
                  <a:lnTo>
                    <a:pt x="1747" y="378"/>
                  </a:lnTo>
                  <a:lnTo>
                    <a:pt x="1747" y="361"/>
                  </a:lnTo>
                  <a:lnTo>
                    <a:pt x="1764" y="361"/>
                  </a:lnTo>
                  <a:close/>
                  <a:moveTo>
                    <a:pt x="1764" y="395"/>
                  </a:moveTo>
                  <a:lnTo>
                    <a:pt x="1764" y="412"/>
                  </a:lnTo>
                  <a:lnTo>
                    <a:pt x="1747" y="412"/>
                  </a:lnTo>
                  <a:lnTo>
                    <a:pt x="1747" y="395"/>
                  </a:lnTo>
                  <a:lnTo>
                    <a:pt x="1764" y="395"/>
                  </a:lnTo>
                  <a:close/>
                  <a:moveTo>
                    <a:pt x="1764" y="429"/>
                  </a:moveTo>
                  <a:lnTo>
                    <a:pt x="1764" y="446"/>
                  </a:lnTo>
                  <a:lnTo>
                    <a:pt x="1747" y="446"/>
                  </a:lnTo>
                  <a:lnTo>
                    <a:pt x="1747" y="429"/>
                  </a:lnTo>
                  <a:lnTo>
                    <a:pt x="1764" y="429"/>
                  </a:lnTo>
                  <a:close/>
                  <a:moveTo>
                    <a:pt x="1764" y="463"/>
                  </a:moveTo>
                  <a:lnTo>
                    <a:pt x="1764" y="480"/>
                  </a:lnTo>
                  <a:lnTo>
                    <a:pt x="1747" y="480"/>
                  </a:lnTo>
                  <a:lnTo>
                    <a:pt x="1747" y="463"/>
                  </a:lnTo>
                  <a:lnTo>
                    <a:pt x="1764" y="463"/>
                  </a:lnTo>
                  <a:close/>
                  <a:moveTo>
                    <a:pt x="1764" y="496"/>
                  </a:moveTo>
                  <a:lnTo>
                    <a:pt x="1764" y="513"/>
                  </a:lnTo>
                  <a:lnTo>
                    <a:pt x="1747" y="513"/>
                  </a:lnTo>
                  <a:lnTo>
                    <a:pt x="1747" y="496"/>
                  </a:lnTo>
                  <a:lnTo>
                    <a:pt x="1764" y="496"/>
                  </a:lnTo>
                  <a:close/>
                  <a:moveTo>
                    <a:pt x="1764" y="530"/>
                  </a:moveTo>
                  <a:lnTo>
                    <a:pt x="1764" y="547"/>
                  </a:lnTo>
                  <a:lnTo>
                    <a:pt x="1747" y="547"/>
                  </a:lnTo>
                  <a:lnTo>
                    <a:pt x="1747" y="530"/>
                  </a:lnTo>
                  <a:lnTo>
                    <a:pt x="1764" y="530"/>
                  </a:lnTo>
                  <a:close/>
                  <a:moveTo>
                    <a:pt x="1764" y="564"/>
                  </a:moveTo>
                  <a:lnTo>
                    <a:pt x="1764" y="567"/>
                  </a:lnTo>
                  <a:lnTo>
                    <a:pt x="1764" y="571"/>
                  </a:lnTo>
                  <a:lnTo>
                    <a:pt x="1762" y="577"/>
                  </a:lnTo>
                  <a:lnTo>
                    <a:pt x="1760" y="581"/>
                  </a:lnTo>
                  <a:lnTo>
                    <a:pt x="1756" y="585"/>
                  </a:lnTo>
                  <a:lnTo>
                    <a:pt x="1755" y="586"/>
                  </a:lnTo>
                  <a:lnTo>
                    <a:pt x="1745" y="573"/>
                  </a:lnTo>
                  <a:lnTo>
                    <a:pt x="1745" y="572"/>
                  </a:lnTo>
                  <a:lnTo>
                    <a:pt x="1744" y="574"/>
                  </a:lnTo>
                  <a:lnTo>
                    <a:pt x="1746" y="571"/>
                  </a:lnTo>
                  <a:lnTo>
                    <a:pt x="1745" y="572"/>
                  </a:lnTo>
                  <a:lnTo>
                    <a:pt x="1747" y="569"/>
                  </a:lnTo>
                  <a:lnTo>
                    <a:pt x="1746" y="571"/>
                  </a:lnTo>
                  <a:lnTo>
                    <a:pt x="1748" y="567"/>
                  </a:lnTo>
                  <a:lnTo>
                    <a:pt x="1747" y="569"/>
                  </a:lnTo>
                  <a:lnTo>
                    <a:pt x="1748" y="565"/>
                  </a:lnTo>
                  <a:lnTo>
                    <a:pt x="1747" y="566"/>
                  </a:lnTo>
                  <a:lnTo>
                    <a:pt x="1747" y="564"/>
                  </a:lnTo>
                  <a:lnTo>
                    <a:pt x="1764" y="564"/>
                  </a:lnTo>
                  <a:close/>
                  <a:moveTo>
                    <a:pt x="1734" y="593"/>
                  </a:moveTo>
                  <a:lnTo>
                    <a:pt x="1718" y="593"/>
                  </a:lnTo>
                  <a:lnTo>
                    <a:pt x="1718" y="576"/>
                  </a:lnTo>
                  <a:lnTo>
                    <a:pt x="1734" y="576"/>
                  </a:lnTo>
                  <a:lnTo>
                    <a:pt x="1734" y="593"/>
                  </a:lnTo>
                  <a:close/>
                  <a:moveTo>
                    <a:pt x="1701" y="593"/>
                  </a:moveTo>
                  <a:lnTo>
                    <a:pt x="1684" y="593"/>
                  </a:lnTo>
                  <a:lnTo>
                    <a:pt x="1684" y="576"/>
                  </a:lnTo>
                  <a:lnTo>
                    <a:pt x="1701" y="576"/>
                  </a:lnTo>
                  <a:lnTo>
                    <a:pt x="1701" y="593"/>
                  </a:lnTo>
                  <a:close/>
                  <a:moveTo>
                    <a:pt x="1667" y="593"/>
                  </a:moveTo>
                  <a:lnTo>
                    <a:pt x="1650" y="593"/>
                  </a:lnTo>
                  <a:lnTo>
                    <a:pt x="1650" y="576"/>
                  </a:lnTo>
                  <a:lnTo>
                    <a:pt x="1667" y="576"/>
                  </a:lnTo>
                  <a:lnTo>
                    <a:pt x="1667" y="593"/>
                  </a:lnTo>
                  <a:close/>
                  <a:moveTo>
                    <a:pt x="1633" y="593"/>
                  </a:moveTo>
                  <a:lnTo>
                    <a:pt x="1616" y="593"/>
                  </a:lnTo>
                  <a:lnTo>
                    <a:pt x="1616" y="576"/>
                  </a:lnTo>
                  <a:lnTo>
                    <a:pt x="1633" y="576"/>
                  </a:lnTo>
                  <a:lnTo>
                    <a:pt x="1633" y="593"/>
                  </a:lnTo>
                  <a:close/>
                  <a:moveTo>
                    <a:pt x="1599" y="593"/>
                  </a:moveTo>
                  <a:lnTo>
                    <a:pt x="1582" y="593"/>
                  </a:lnTo>
                  <a:lnTo>
                    <a:pt x="1582" y="576"/>
                  </a:lnTo>
                  <a:lnTo>
                    <a:pt x="1599" y="576"/>
                  </a:lnTo>
                  <a:lnTo>
                    <a:pt x="1599" y="593"/>
                  </a:lnTo>
                  <a:close/>
                  <a:moveTo>
                    <a:pt x="1565" y="593"/>
                  </a:moveTo>
                  <a:lnTo>
                    <a:pt x="1548" y="593"/>
                  </a:lnTo>
                  <a:lnTo>
                    <a:pt x="1548" y="576"/>
                  </a:lnTo>
                  <a:lnTo>
                    <a:pt x="1565" y="576"/>
                  </a:lnTo>
                  <a:lnTo>
                    <a:pt x="1565" y="593"/>
                  </a:lnTo>
                  <a:close/>
                  <a:moveTo>
                    <a:pt x="1531" y="593"/>
                  </a:moveTo>
                  <a:lnTo>
                    <a:pt x="1514" y="593"/>
                  </a:lnTo>
                  <a:lnTo>
                    <a:pt x="1514" y="576"/>
                  </a:lnTo>
                  <a:lnTo>
                    <a:pt x="1531" y="576"/>
                  </a:lnTo>
                  <a:lnTo>
                    <a:pt x="1531" y="593"/>
                  </a:lnTo>
                  <a:close/>
                  <a:moveTo>
                    <a:pt x="1497" y="593"/>
                  </a:moveTo>
                  <a:lnTo>
                    <a:pt x="1481" y="593"/>
                  </a:lnTo>
                  <a:lnTo>
                    <a:pt x="1481" y="576"/>
                  </a:lnTo>
                  <a:lnTo>
                    <a:pt x="1497" y="576"/>
                  </a:lnTo>
                  <a:lnTo>
                    <a:pt x="1497" y="593"/>
                  </a:lnTo>
                  <a:close/>
                  <a:moveTo>
                    <a:pt x="1464" y="593"/>
                  </a:moveTo>
                  <a:lnTo>
                    <a:pt x="1447" y="593"/>
                  </a:lnTo>
                  <a:lnTo>
                    <a:pt x="1447" y="576"/>
                  </a:lnTo>
                  <a:lnTo>
                    <a:pt x="1464" y="576"/>
                  </a:lnTo>
                  <a:lnTo>
                    <a:pt x="1464" y="593"/>
                  </a:lnTo>
                  <a:close/>
                  <a:moveTo>
                    <a:pt x="1430" y="593"/>
                  </a:moveTo>
                  <a:lnTo>
                    <a:pt x="1413" y="593"/>
                  </a:lnTo>
                  <a:lnTo>
                    <a:pt x="1413" y="576"/>
                  </a:lnTo>
                  <a:lnTo>
                    <a:pt x="1430" y="576"/>
                  </a:lnTo>
                  <a:lnTo>
                    <a:pt x="1430" y="593"/>
                  </a:lnTo>
                  <a:close/>
                  <a:moveTo>
                    <a:pt x="1396" y="593"/>
                  </a:moveTo>
                  <a:lnTo>
                    <a:pt x="1379" y="593"/>
                  </a:lnTo>
                  <a:lnTo>
                    <a:pt x="1379" y="576"/>
                  </a:lnTo>
                  <a:lnTo>
                    <a:pt x="1396" y="576"/>
                  </a:lnTo>
                  <a:lnTo>
                    <a:pt x="1396" y="593"/>
                  </a:lnTo>
                  <a:close/>
                  <a:moveTo>
                    <a:pt x="1362" y="593"/>
                  </a:moveTo>
                  <a:lnTo>
                    <a:pt x="1345" y="593"/>
                  </a:lnTo>
                  <a:lnTo>
                    <a:pt x="1345" y="576"/>
                  </a:lnTo>
                  <a:lnTo>
                    <a:pt x="1362" y="576"/>
                  </a:lnTo>
                  <a:lnTo>
                    <a:pt x="1362" y="593"/>
                  </a:lnTo>
                  <a:close/>
                  <a:moveTo>
                    <a:pt x="1328" y="593"/>
                  </a:moveTo>
                  <a:lnTo>
                    <a:pt x="1311" y="593"/>
                  </a:lnTo>
                  <a:lnTo>
                    <a:pt x="1311" y="576"/>
                  </a:lnTo>
                  <a:lnTo>
                    <a:pt x="1328" y="576"/>
                  </a:lnTo>
                  <a:lnTo>
                    <a:pt x="1328" y="593"/>
                  </a:lnTo>
                  <a:close/>
                  <a:moveTo>
                    <a:pt x="1294" y="593"/>
                  </a:moveTo>
                  <a:lnTo>
                    <a:pt x="1277" y="593"/>
                  </a:lnTo>
                  <a:lnTo>
                    <a:pt x="1277" y="576"/>
                  </a:lnTo>
                  <a:lnTo>
                    <a:pt x="1294" y="576"/>
                  </a:lnTo>
                  <a:lnTo>
                    <a:pt x="1294" y="593"/>
                  </a:lnTo>
                  <a:close/>
                  <a:moveTo>
                    <a:pt x="1260" y="593"/>
                  </a:moveTo>
                  <a:lnTo>
                    <a:pt x="1244" y="593"/>
                  </a:lnTo>
                  <a:lnTo>
                    <a:pt x="1244" y="576"/>
                  </a:lnTo>
                  <a:lnTo>
                    <a:pt x="1260" y="576"/>
                  </a:lnTo>
                  <a:lnTo>
                    <a:pt x="1260" y="593"/>
                  </a:lnTo>
                  <a:close/>
                  <a:moveTo>
                    <a:pt x="1227" y="593"/>
                  </a:moveTo>
                  <a:lnTo>
                    <a:pt x="1210" y="593"/>
                  </a:lnTo>
                  <a:lnTo>
                    <a:pt x="1210" y="576"/>
                  </a:lnTo>
                  <a:lnTo>
                    <a:pt x="1227" y="576"/>
                  </a:lnTo>
                  <a:lnTo>
                    <a:pt x="1227" y="593"/>
                  </a:lnTo>
                  <a:close/>
                  <a:moveTo>
                    <a:pt x="1193" y="593"/>
                  </a:moveTo>
                  <a:lnTo>
                    <a:pt x="1176" y="593"/>
                  </a:lnTo>
                  <a:lnTo>
                    <a:pt x="1176" y="576"/>
                  </a:lnTo>
                  <a:lnTo>
                    <a:pt x="1193" y="576"/>
                  </a:lnTo>
                  <a:lnTo>
                    <a:pt x="1193" y="593"/>
                  </a:lnTo>
                  <a:close/>
                  <a:moveTo>
                    <a:pt x="1159" y="593"/>
                  </a:moveTo>
                  <a:lnTo>
                    <a:pt x="1142" y="593"/>
                  </a:lnTo>
                  <a:lnTo>
                    <a:pt x="1142" y="576"/>
                  </a:lnTo>
                  <a:lnTo>
                    <a:pt x="1159" y="576"/>
                  </a:lnTo>
                  <a:lnTo>
                    <a:pt x="1159" y="593"/>
                  </a:lnTo>
                  <a:close/>
                  <a:moveTo>
                    <a:pt x="1125" y="593"/>
                  </a:moveTo>
                  <a:lnTo>
                    <a:pt x="1108" y="593"/>
                  </a:lnTo>
                  <a:lnTo>
                    <a:pt x="1108" y="576"/>
                  </a:lnTo>
                  <a:lnTo>
                    <a:pt x="1125" y="576"/>
                  </a:lnTo>
                  <a:lnTo>
                    <a:pt x="1125" y="593"/>
                  </a:lnTo>
                  <a:close/>
                  <a:moveTo>
                    <a:pt x="1091" y="593"/>
                  </a:moveTo>
                  <a:lnTo>
                    <a:pt x="1074" y="593"/>
                  </a:lnTo>
                  <a:lnTo>
                    <a:pt x="1074" y="576"/>
                  </a:lnTo>
                  <a:lnTo>
                    <a:pt x="1091" y="576"/>
                  </a:lnTo>
                  <a:lnTo>
                    <a:pt x="1091" y="593"/>
                  </a:lnTo>
                  <a:close/>
                  <a:moveTo>
                    <a:pt x="1057" y="593"/>
                  </a:moveTo>
                  <a:lnTo>
                    <a:pt x="1040" y="593"/>
                  </a:lnTo>
                  <a:lnTo>
                    <a:pt x="1040" y="576"/>
                  </a:lnTo>
                  <a:lnTo>
                    <a:pt x="1057" y="576"/>
                  </a:lnTo>
                  <a:lnTo>
                    <a:pt x="1057" y="593"/>
                  </a:lnTo>
                  <a:close/>
                  <a:moveTo>
                    <a:pt x="1023" y="593"/>
                  </a:moveTo>
                  <a:lnTo>
                    <a:pt x="1007" y="593"/>
                  </a:lnTo>
                  <a:lnTo>
                    <a:pt x="1007" y="576"/>
                  </a:lnTo>
                  <a:lnTo>
                    <a:pt x="1023" y="576"/>
                  </a:lnTo>
                  <a:lnTo>
                    <a:pt x="1023" y="593"/>
                  </a:lnTo>
                  <a:close/>
                  <a:moveTo>
                    <a:pt x="990" y="593"/>
                  </a:moveTo>
                  <a:lnTo>
                    <a:pt x="973" y="593"/>
                  </a:lnTo>
                  <a:lnTo>
                    <a:pt x="973" y="576"/>
                  </a:lnTo>
                  <a:lnTo>
                    <a:pt x="990" y="576"/>
                  </a:lnTo>
                  <a:lnTo>
                    <a:pt x="990" y="593"/>
                  </a:lnTo>
                  <a:close/>
                  <a:moveTo>
                    <a:pt x="956" y="593"/>
                  </a:moveTo>
                  <a:lnTo>
                    <a:pt x="939" y="593"/>
                  </a:lnTo>
                  <a:lnTo>
                    <a:pt x="939" y="576"/>
                  </a:lnTo>
                  <a:lnTo>
                    <a:pt x="956" y="576"/>
                  </a:lnTo>
                  <a:lnTo>
                    <a:pt x="956" y="593"/>
                  </a:lnTo>
                  <a:close/>
                  <a:moveTo>
                    <a:pt x="922" y="593"/>
                  </a:moveTo>
                  <a:lnTo>
                    <a:pt x="905" y="593"/>
                  </a:lnTo>
                  <a:lnTo>
                    <a:pt x="905" y="576"/>
                  </a:lnTo>
                  <a:lnTo>
                    <a:pt x="922" y="576"/>
                  </a:lnTo>
                  <a:lnTo>
                    <a:pt x="922" y="593"/>
                  </a:lnTo>
                  <a:close/>
                  <a:moveTo>
                    <a:pt x="888" y="593"/>
                  </a:moveTo>
                  <a:lnTo>
                    <a:pt x="871" y="593"/>
                  </a:lnTo>
                  <a:lnTo>
                    <a:pt x="871" y="576"/>
                  </a:lnTo>
                  <a:lnTo>
                    <a:pt x="888" y="576"/>
                  </a:lnTo>
                  <a:lnTo>
                    <a:pt x="888" y="593"/>
                  </a:lnTo>
                  <a:close/>
                  <a:moveTo>
                    <a:pt x="854" y="593"/>
                  </a:moveTo>
                  <a:lnTo>
                    <a:pt x="837" y="593"/>
                  </a:lnTo>
                  <a:lnTo>
                    <a:pt x="837" y="576"/>
                  </a:lnTo>
                  <a:lnTo>
                    <a:pt x="854" y="576"/>
                  </a:lnTo>
                  <a:lnTo>
                    <a:pt x="854" y="593"/>
                  </a:lnTo>
                  <a:close/>
                  <a:moveTo>
                    <a:pt x="820" y="593"/>
                  </a:moveTo>
                  <a:lnTo>
                    <a:pt x="803" y="593"/>
                  </a:lnTo>
                  <a:lnTo>
                    <a:pt x="803" y="576"/>
                  </a:lnTo>
                  <a:lnTo>
                    <a:pt x="820" y="576"/>
                  </a:lnTo>
                  <a:lnTo>
                    <a:pt x="820" y="593"/>
                  </a:lnTo>
                  <a:close/>
                  <a:moveTo>
                    <a:pt x="787" y="593"/>
                  </a:moveTo>
                  <a:lnTo>
                    <a:pt x="770" y="593"/>
                  </a:lnTo>
                  <a:lnTo>
                    <a:pt x="770" y="576"/>
                  </a:lnTo>
                  <a:lnTo>
                    <a:pt x="787" y="576"/>
                  </a:lnTo>
                  <a:lnTo>
                    <a:pt x="787" y="593"/>
                  </a:lnTo>
                  <a:close/>
                  <a:moveTo>
                    <a:pt x="753" y="593"/>
                  </a:moveTo>
                  <a:lnTo>
                    <a:pt x="736" y="593"/>
                  </a:lnTo>
                  <a:lnTo>
                    <a:pt x="736" y="576"/>
                  </a:lnTo>
                  <a:lnTo>
                    <a:pt x="753" y="576"/>
                  </a:lnTo>
                  <a:lnTo>
                    <a:pt x="753" y="593"/>
                  </a:lnTo>
                  <a:close/>
                  <a:moveTo>
                    <a:pt x="719" y="593"/>
                  </a:moveTo>
                  <a:lnTo>
                    <a:pt x="702" y="593"/>
                  </a:lnTo>
                  <a:lnTo>
                    <a:pt x="702" y="576"/>
                  </a:lnTo>
                  <a:lnTo>
                    <a:pt x="719" y="576"/>
                  </a:lnTo>
                  <a:lnTo>
                    <a:pt x="719" y="593"/>
                  </a:lnTo>
                  <a:close/>
                  <a:moveTo>
                    <a:pt x="685" y="593"/>
                  </a:moveTo>
                  <a:lnTo>
                    <a:pt x="668" y="593"/>
                  </a:lnTo>
                  <a:lnTo>
                    <a:pt x="668" y="576"/>
                  </a:lnTo>
                  <a:lnTo>
                    <a:pt x="685" y="576"/>
                  </a:lnTo>
                  <a:lnTo>
                    <a:pt x="685" y="593"/>
                  </a:lnTo>
                  <a:close/>
                  <a:moveTo>
                    <a:pt x="651" y="593"/>
                  </a:moveTo>
                  <a:lnTo>
                    <a:pt x="634" y="593"/>
                  </a:lnTo>
                  <a:lnTo>
                    <a:pt x="634" y="576"/>
                  </a:lnTo>
                  <a:lnTo>
                    <a:pt x="651" y="576"/>
                  </a:lnTo>
                  <a:lnTo>
                    <a:pt x="651" y="593"/>
                  </a:lnTo>
                  <a:close/>
                  <a:moveTo>
                    <a:pt x="617" y="593"/>
                  </a:moveTo>
                  <a:lnTo>
                    <a:pt x="600" y="593"/>
                  </a:lnTo>
                  <a:lnTo>
                    <a:pt x="600" y="576"/>
                  </a:lnTo>
                  <a:lnTo>
                    <a:pt x="617" y="576"/>
                  </a:lnTo>
                  <a:lnTo>
                    <a:pt x="617" y="593"/>
                  </a:lnTo>
                  <a:close/>
                  <a:moveTo>
                    <a:pt x="583" y="593"/>
                  </a:moveTo>
                  <a:lnTo>
                    <a:pt x="566" y="593"/>
                  </a:lnTo>
                  <a:lnTo>
                    <a:pt x="566" y="576"/>
                  </a:lnTo>
                  <a:lnTo>
                    <a:pt x="583" y="576"/>
                  </a:lnTo>
                  <a:lnTo>
                    <a:pt x="583" y="593"/>
                  </a:lnTo>
                  <a:close/>
                  <a:moveTo>
                    <a:pt x="550" y="593"/>
                  </a:moveTo>
                  <a:lnTo>
                    <a:pt x="533" y="593"/>
                  </a:lnTo>
                  <a:lnTo>
                    <a:pt x="533" y="576"/>
                  </a:lnTo>
                  <a:lnTo>
                    <a:pt x="550" y="576"/>
                  </a:lnTo>
                  <a:lnTo>
                    <a:pt x="550" y="593"/>
                  </a:lnTo>
                  <a:close/>
                  <a:moveTo>
                    <a:pt x="516" y="593"/>
                  </a:moveTo>
                  <a:lnTo>
                    <a:pt x="499" y="593"/>
                  </a:lnTo>
                  <a:lnTo>
                    <a:pt x="499" y="576"/>
                  </a:lnTo>
                  <a:lnTo>
                    <a:pt x="516" y="576"/>
                  </a:lnTo>
                  <a:lnTo>
                    <a:pt x="516" y="593"/>
                  </a:lnTo>
                  <a:close/>
                  <a:moveTo>
                    <a:pt x="482" y="593"/>
                  </a:moveTo>
                  <a:lnTo>
                    <a:pt x="465" y="593"/>
                  </a:lnTo>
                  <a:lnTo>
                    <a:pt x="465" y="576"/>
                  </a:lnTo>
                  <a:lnTo>
                    <a:pt x="482" y="576"/>
                  </a:lnTo>
                  <a:lnTo>
                    <a:pt x="482" y="593"/>
                  </a:lnTo>
                  <a:close/>
                  <a:moveTo>
                    <a:pt x="448" y="593"/>
                  </a:moveTo>
                  <a:lnTo>
                    <a:pt x="431" y="593"/>
                  </a:lnTo>
                  <a:lnTo>
                    <a:pt x="431" y="576"/>
                  </a:lnTo>
                  <a:lnTo>
                    <a:pt x="448" y="576"/>
                  </a:lnTo>
                  <a:lnTo>
                    <a:pt x="448" y="593"/>
                  </a:lnTo>
                  <a:close/>
                  <a:moveTo>
                    <a:pt x="414" y="593"/>
                  </a:moveTo>
                  <a:lnTo>
                    <a:pt x="397" y="593"/>
                  </a:lnTo>
                  <a:lnTo>
                    <a:pt x="397" y="576"/>
                  </a:lnTo>
                  <a:lnTo>
                    <a:pt x="414" y="576"/>
                  </a:lnTo>
                  <a:lnTo>
                    <a:pt x="414" y="593"/>
                  </a:lnTo>
                  <a:close/>
                  <a:moveTo>
                    <a:pt x="380" y="593"/>
                  </a:moveTo>
                  <a:lnTo>
                    <a:pt x="363" y="593"/>
                  </a:lnTo>
                  <a:lnTo>
                    <a:pt x="363" y="576"/>
                  </a:lnTo>
                  <a:lnTo>
                    <a:pt x="380" y="576"/>
                  </a:lnTo>
                  <a:lnTo>
                    <a:pt x="380" y="593"/>
                  </a:lnTo>
                  <a:close/>
                  <a:moveTo>
                    <a:pt x="346" y="593"/>
                  </a:moveTo>
                  <a:lnTo>
                    <a:pt x="329" y="593"/>
                  </a:lnTo>
                  <a:lnTo>
                    <a:pt x="329" y="576"/>
                  </a:lnTo>
                  <a:lnTo>
                    <a:pt x="346" y="576"/>
                  </a:lnTo>
                  <a:lnTo>
                    <a:pt x="346" y="593"/>
                  </a:lnTo>
                  <a:close/>
                  <a:moveTo>
                    <a:pt x="313" y="593"/>
                  </a:moveTo>
                  <a:lnTo>
                    <a:pt x="296" y="593"/>
                  </a:lnTo>
                  <a:lnTo>
                    <a:pt x="296" y="576"/>
                  </a:lnTo>
                  <a:lnTo>
                    <a:pt x="313" y="576"/>
                  </a:lnTo>
                  <a:lnTo>
                    <a:pt x="313" y="593"/>
                  </a:lnTo>
                  <a:close/>
                  <a:moveTo>
                    <a:pt x="279" y="593"/>
                  </a:moveTo>
                  <a:lnTo>
                    <a:pt x="262" y="593"/>
                  </a:lnTo>
                  <a:lnTo>
                    <a:pt x="262" y="576"/>
                  </a:lnTo>
                  <a:lnTo>
                    <a:pt x="279" y="576"/>
                  </a:lnTo>
                  <a:lnTo>
                    <a:pt x="279" y="593"/>
                  </a:lnTo>
                  <a:close/>
                  <a:moveTo>
                    <a:pt x="245" y="593"/>
                  </a:moveTo>
                  <a:lnTo>
                    <a:pt x="228" y="593"/>
                  </a:lnTo>
                  <a:lnTo>
                    <a:pt x="228" y="576"/>
                  </a:lnTo>
                  <a:lnTo>
                    <a:pt x="245" y="576"/>
                  </a:lnTo>
                  <a:lnTo>
                    <a:pt x="245" y="593"/>
                  </a:lnTo>
                  <a:close/>
                  <a:moveTo>
                    <a:pt x="211" y="593"/>
                  </a:moveTo>
                  <a:lnTo>
                    <a:pt x="194" y="593"/>
                  </a:lnTo>
                  <a:lnTo>
                    <a:pt x="194" y="576"/>
                  </a:lnTo>
                  <a:lnTo>
                    <a:pt x="211" y="576"/>
                  </a:lnTo>
                  <a:lnTo>
                    <a:pt x="211" y="593"/>
                  </a:lnTo>
                  <a:close/>
                  <a:moveTo>
                    <a:pt x="177" y="593"/>
                  </a:moveTo>
                  <a:lnTo>
                    <a:pt x="160" y="593"/>
                  </a:lnTo>
                  <a:lnTo>
                    <a:pt x="160" y="576"/>
                  </a:lnTo>
                  <a:lnTo>
                    <a:pt x="177" y="576"/>
                  </a:lnTo>
                  <a:lnTo>
                    <a:pt x="177" y="593"/>
                  </a:lnTo>
                  <a:close/>
                  <a:moveTo>
                    <a:pt x="143" y="593"/>
                  </a:moveTo>
                  <a:lnTo>
                    <a:pt x="126" y="593"/>
                  </a:lnTo>
                  <a:lnTo>
                    <a:pt x="126" y="576"/>
                  </a:lnTo>
                  <a:lnTo>
                    <a:pt x="143" y="576"/>
                  </a:lnTo>
                  <a:lnTo>
                    <a:pt x="143" y="593"/>
                  </a:lnTo>
                  <a:close/>
                  <a:moveTo>
                    <a:pt x="109" y="593"/>
                  </a:moveTo>
                  <a:lnTo>
                    <a:pt x="93" y="593"/>
                  </a:lnTo>
                  <a:lnTo>
                    <a:pt x="93" y="576"/>
                  </a:lnTo>
                  <a:lnTo>
                    <a:pt x="109" y="576"/>
                  </a:lnTo>
                  <a:lnTo>
                    <a:pt x="109" y="593"/>
                  </a:lnTo>
                  <a:close/>
                  <a:moveTo>
                    <a:pt x="76" y="593"/>
                  </a:moveTo>
                  <a:lnTo>
                    <a:pt x="59" y="593"/>
                  </a:lnTo>
                  <a:lnTo>
                    <a:pt x="59" y="576"/>
                  </a:lnTo>
                  <a:lnTo>
                    <a:pt x="76" y="576"/>
                  </a:lnTo>
                  <a:lnTo>
                    <a:pt x="76" y="593"/>
                  </a:lnTo>
                  <a:close/>
                  <a:moveTo>
                    <a:pt x="42" y="593"/>
                  </a:moveTo>
                  <a:lnTo>
                    <a:pt x="27" y="593"/>
                  </a:lnTo>
                  <a:lnTo>
                    <a:pt x="24" y="593"/>
                  </a:lnTo>
                  <a:lnTo>
                    <a:pt x="25" y="576"/>
                  </a:lnTo>
                  <a:lnTo>
                    <a:pt x="28" y="576"/>
                  </a:lnTo>
                  <a:lnTo>
                    <a:pt x="27" y="576"/>
                  </a:lnTo>
                  <a:lnTo>
                    <a:pt x="42" y="576"/>
                  </a:lnTo>
                  <a:lnTo>
                    <a:pt x="42" y="593"/>
                  </a:lnTo>
                  <a:close/>
                  <a:moveTo>
                    <a:pt x="4" y="579"/>
                  </a:moveTo>
                  <a:lnTo>
                    <a:pt x="3" y="577"/>
                  </a:lnTo>
                  <a:lnTo>
                    <a:pt x="1" y="571"/>
                  </a:lnTo>
                  <a:lnTo>
                    <a:pt x="1" y="567"/>
                  </a:lnTo>
                  <a:lnTo>
                    <a:pt x="17" y="565"/>
                  </a:lnTo>
                  <a:lnTo>
                    <a:pt x="18" y="569"/>
                  </a:lnTo>
                  <a:lnTo>
                    <a:pt x="17" y="567"/>
                  </a:lnTo>
                  <a:lnTo>
                    <a:pt x="19" y="571"/>
                  </a:lnTo>
                  <a:lnTo>
                    <a:pt x="18" y="569"/>
                  </a:lnTo>
                  <a:lnTo>
                    <a:pt x="19" y="571"/>
                  </a:lnTo>
                  <a:lnTo>
                    <a:pt x="4" y="579"/>
                  </a:lnTo>
                  <a:close/>
                </a:path>
              </a:pathLst>
            </a:custGeom>
            <a:solidFill>
              <a:srgbClr val="ED7D31"/>
            </a:solidFill>
            <a:ln w="0" cap="flat">
              <a:solidFill>
                <a:srgbClr val="ED7D31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C828829-2360-4962-A4D3-1408EA95A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9811" y="1294765"/>
              <a:ext cx="697112" cy="9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Redress process 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A7B09BB-B54B-4976-988A-FF43DBE81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1141" y="1431290"/>
              <a:ext cx="534452" cy="9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if appropriate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F569441-A5B0-4496-9DA2-85AE5BD8D4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9770" y="1403985"/>
              <a:ext cx="924560" cy="130175"/>
            </a:xfrm>
            <a:custGeom>
              <a:avLst/>
              <a:gdLst>
                <a:gd name="T0" fmla="*/ 0 w 1456"/>
                <a:gd name="T1" fmla="*/ 188 h 205"/>
                <a:gd name="T2" fmla="*/ 51 w 1456"/>
                <a:gd name="T3" fmla="*/ 188 h 205"/>
                <a:gd name="T4" fmla="*/ 85 w 1456"/>
                <a:gd name="T5" fmla="*/ 205 h 205"/>
                <a:gd name="T6" fmla="*/ 102 w 1456"/>
                <a:gd name="T7" fmla="*/ 205 h 205"/>
                <a:gd name="T8" fmla="*/ 102 w 1456"/>
                <a:gd name="T9" fmla="*/ 205 h 205"/>
                <a:gd name="T10" fmla="*/ 136 w 1456"/>
                <a:gd name="T11" fmla="*/ 188 h 205"/>
                <a:gd name="T12" fmla="*/ 186 w 1456"/>
                <a:gd name="T13" fmla="*/ 188 h 205"/>
                <a:gd name="T14" fmla="*/ 220 w 1456"/>
                <a:gd name="T15" fmla="*/ 205 h 205"/>
                <a:gd name="T16" fmla="*/ 237 w 1456"/>
                <a:gd name="T17" fmla="*/ 205 h 205"/>
                <a:gd name="T18" fmla="*/ 237 w 1456"/>
                <a:gd name="T19" fmla="*/ 205 h 205"/>
                <a:gd name="T20" fmla="*/ 271 w 1456"/>
                <a:gd name="T21" fmla="*/ 188 h 205"/>
                <a:gd name="T22" fmla="*/ 322 w 1456"/>
                <a:gd name="T23" fmla="*/ 188 h 205"/>
                <a:gd name="T24" fmla="*/ 356 w 1456"/>
                <a:gd name="T25" fmla="*/ 205 h 205"/>
                <a:gd name="T26" fmla="*/ 373 w 1456"/>
                <a:gd name="T27" fmla="*/ 205 h 205"/>
                <a:gd name="T28" fmla="*/ 373 w 1456"/>
                <a:gd name="T29" fmla="*/ 205 h 205"/>
                <a:gd name="T30" fmla="*/ 406 w 1456"/>
                <a:gd name="T31" fmla="*/ 188 h 205"/>
                <a:gd name="T32" fmla="*/ 457 w 1456"/>
                <a:gd name="T33" fmla="*/ 188 h 205"/>
                <a:gd name="T34" fmla="*/ 478 w 1456"/>
                <a:gd name="T35" fmla="*/ 175 h 205"/>
                <a:gd name="T36" fmla="*/ 478 w 1456"/>
                <a:gd name="T37" fmla="*/ 158 h 205"/>
                <a:gd name="T38" fmla="*/ 478 w 1456"/>
                <a:gd name="T39" fmla="*/ 158 h 205"/>
                <a:gd name="T40" fmla="*/ 461 w 1456"/>
                <a:gd name="T41" fmla="*/ 124 h 205"/>
                <a:gd name="T42" fmla="*/ 461 w 1456"/>
                <a:gd name="T43" fmla="*/ 74 h 205"/>
                <a:gd name="T44" fmla="*/ 478 w 1456"/>
                <a:gd name="T45" fmla="*/ 40 h 205"/>
                <a:gd name="T46" fmla="*/ 481 w 1456"/>
                <a:gd name="T47" fmla="*/ 42 h 205"/>
                <a:gd name="T48" fmla="*/ 481 w 1456"/>
                <a:gd name="T49" fmla="*/ 42 h 205"/>
                <a:gd name="T50" fmla="*/ 514 w 1456"/>
                <a:gd name="T51" fmla="*/ 25 h 205"/>
                <a:gd name="T52" fmla="*/ 565 w 1456"/>
                <a:gd name="T53" fmla="*/ 25 h 205"/>
                <a:gd name="T54" fmla="*/ 599 w 1456"/>
                <a:gd name="T55" fmla="*/ 42 h 205"/>
                <a:gd name="T56" fmla="*/ 616 w 1456"/>
                <a:gd name="T57" fmla="*/ 42 h 205"/>
                <a:gd name="T58" fmla="*/ 616 w 1456"/>
                <a:gd name="T59" fmla="*/ 42 h 205"/>
                <a:gd name="T60" fmla="*/ 650 w 1456"/>
                <a:gd name="T61" fmla="*/ 25 h 205"/>
                <a:gd name="T62" fmla="*/ 701 w 1456"/>
                <a:gd name="T63" fmla="*/ 25 h 205"/>
                <a:gd name="T64" fmla="*/ 734 w 1456"/>
                <a:gd name="T65" fmla="*/ 42 h 205"/>
                <a:gd name="T66" fmla="*/ 751 w 1456"/>
                <a:gd name="T67" fmla="*/ 42 h 205"/>
                <a:gd name="T68" fmla="*/ 751 w 1456"/>
                <a:gd name="T69" fmla="*/ 42 h 205"/>
                <a:gd name="T70" fmla="*/ 785 w 1456"/>
                <a:gd name="T71" fmla="*/ 25 h 205"/>
                <a:gd name="T72" fmla="*/ 836 w 1456"/>
                <a:gd name="T73" fmla="*/ 25 h 205"/>
                <a:gd name="T74" fmla="*/ 870 w 1456"/>
                <a:gd name="T75" fmla="*/ 42 h 205"/>
                <a:gd name="T76" fmla="*/ 887 w 1456"/>
                <a:gd name="T77" fmla="*/ 42 h 205"/>
                <a:gd name="T78" fmla="*/ 887 w 1456"/>
                <a:gd name="T79" fmla="*/ 42 h 205"/>
                <a:gd name="T80" fmla="*/ 921 w 1456"/>
                <a:gd name="T81" fmla="*/ 25 h 205"/>
                <a:gd name="T82" fmla="*/ 971 w 1456"/>
                <a:gd name="T83" fmla="*/ 25 h 205"/>
                <a:gd name="T84" fmla="*/ 1005 w 1456"/>
                <a:gd name="T85" fmla="*/ 42 h 205"/>
                <a:gd name="T86" fmla="*/ 1022 w 1456"/>
                <a:gd name="T87" fmla="*/ 42 h 205"/>
                <a:gd name="T88" fmla="*/ 1022 w 1456"/>
                <a:gd name="T89" fmla="*/ 42 h 205"/>
                <a:gd name="T90" fmla="*/ 1056 w 1456"/>
                <a:gd name="T91" fmla="*/ 25 h 205"/>
                <a:gd name="T92" fmla="*/ 1107 w 1456"/>
                <a:gd name="T93" fmla="*/ 25 h 205"/>
                <a:gd name="T94" fmla="*/ 1141 w 1456"/>
                <a:gd name="T95" fmla="*/ 42 h 205"/>
                <a:gd name="T96" fmla="*/ 1158 w 1456"/>
                <a:gd name="T97" fmla="*/ 42 h 205"/>
                <a:gd name="T98" fmla="*/ 1158 w 1456"/>
                <a:gd name="T99" fmla="*/ 42 h 205"/>
                <a:gd name="T100" fmla="*/ 1191 w 1456"/>
                <a:gd name="T101" fmla="*/ 25 h 205"/>
                <a:gd name="T102" fmla="*/ 1242 w 1456"/>
                <a:gd name="T103" fmla="*/ 25 h 205"/>
                <a:gd name="T104" fmla="*/ 1276 w 1456"/>
                <a:gd name="T105" fmla="*/ 42 h 205"/>
                <a:gd name="T106" fmla="*/ 1293 w 1456"/>
                <a:gd name="T107" fmla="*/ 42 h 205"/>
                <a:gd name="T108" fmla="*/ 1293 w 1456"/>
                <a:gd name="T109" fmla="*/ 42 h 205"/>
                <a:gd name="T110" fmla="*/ 1327 w 1456"/>
                <a:gd name="T111" fmla="*/ 25 h 205"/>
                <a:gd name="T112" fmla="*/ 1378 w 1456"/>
                <a:gd name="T113" fmla="*/ 25 h 205"/>
                <a:gd name="T114" fmla="*/ 1399 w 1456"/>
                <a:gd name="T115" fmla="*/ 42 h 205"/>
                <a:gd name="T116" fmla="*/ 1388 w 1456"/>
                <a:gd name="T117" fmla="*/ 6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6" h="205">
                  <a:moveTo>
                    <a:pt x="0" y="205"/>
                  </a:moveTo>
                  <a:lnTo>
                    <a:pt x="17" y="205"/>
                  </a:lnTo>
                  <a:lnTo>
                    <a:pt x="17" y="188"/>
                  </a:lnTo>
                  <a:lnTo>
                    <a:pt x="0" y="188"/>
                  </a:lnTo>
                  <a:lnTo>
                    <a:pt x="0" y="205"/>
                  </a:lnTo>
                  <a:close/>
                  <a:moveTo>
                    <a:pt x="34" y="205"/>
                  </a:moveTo>
                  <a:lnTo>
                    <a:pt x="51" y="205"/>
                  </a:lnTo>
                  <a:lnTo>
                    <a:pt x="51" y="188"/>
                  </a:lnTo>
                  <a:lnTo>
                    <a:pt x="34" y="188"/>
                  </a:lnTo>
                  <a:lnTo>
                    <a:pt x="34" y="205"/>
                  </a:lnTo>
                  <a:close/>
                  <a:moveTo>
                    <a:pt x="68" y="205"/>
                  </a:moveTo>
                  <a:lnTo>
                    <a:pt x="85" y="205"/>
                  </a:lnTo>
                  <a:lnTo>
                    <a:pt x="85" y="188"/>
                  </a:lnTo>
                  <a:lnTo>
                    <a:pt x="68" y="188"/>
                  </a:lnTo>
                  <a:lnTo>
                    <a:pt x="68" y="205"/>
                  </a:lnTo>
                  <a:close/>
                  <a:moveTo>
                    <a:pt x="102" y="205"/>
                  </a:moveTo>
                  <a:lnTo>
                    <a:pt x="119" y="205"/>
                  </a:lnTo>
                  <a:lnTo>
                    <a:pt x="119" y="188"/>
                  </a:lnTo>
                  <a:lnTo>
                    <a:pt x="102" y="188"/>
                  </a:lnTo>
                  <a:lnTo>
                    <a:pt x="102" y="205"/>
                  </a:lnTo>
                  <a:close/>
                  <a:moveTo>
                    <a:pt x="136" y="205"/>
                  </a:moveTo>
                  <a:lnTo>
                    <a:pt x="152" y="205"/>
                  </a:lnTo>
                  <a:lnTo>
                    <a:pt x="152" y="188"/>
                  </a:lnTo>
                  <a:lnTo>
                    <a:pt x="136" y="188"/>
                  </a:lnTo>
                  <a:lnTo>
                    <a:pt x="136" y="205"/>
                  </a:lnTo>
                  <a:close/>
                  <a:moveTo>
                    <a:pt x="169" y="205"/>
                  </a:moveTo>
                  <a:lnTo>
                    <a:pt x="186" y="205"/>
                  </a:lnTo>
                  <a:lnTo>
                    <a:pt x="186" y="188"/>
                  </a:lnTo>
                  <a:lnTo>
                    <a:pt x="169" y="188"/>
                  </a:lnTo>
                  <a:lnTo>
                    <a:pt x="169" y="205"/>
                  </a:lnTo>
                  <a:close/>
                  <a:moveTo>
                    <a:pt x="203" y="205"/>
                  </a:moveTo>
                  <a:lnTo>
                    <a:pt x="220" y="205"/>
                  </a:lnTo>
                  <a:lnTo>
                    <a:pt x="220" y="188"/>
                  </a:lnTo>
                  <a:lnTo>
                    <a:pt x="203" y="188"/>
                  </a:lnTo>
                  <a:lnTo>
                    <a:pt x="203" y="205"/>
                  </a:lnTo>
                  <a:close/>
                  <a:moveTo>
                    <a:pt x="237" y="205"/>
                  </a:moveTo>
                  <a:lnTo>
                    <a:pt x="254" y="205"/>
                  </a:lnTo>
                  <a:lnTo>
                    <a:pt x="254" y="188"/>
                  </a:lnTo>
                  <a:lnTo>
                    <a:pt x="237" y="188"/>
                  </a:lnTo>
                  <a:lnTo>
                    <a:pt x="237" y="205"/>
                  </a:lnTo>
                  <a:close/>
                  <a:moveTo>
                    <a:pt x="271" y="205"/>
                  </a:moveTo>
                  <a:lnTo>
                    <a:pt x="288" y="205"/>
                  </a:lnTo>
                  <a:lnTo>
                    <a:pt x="288" y="188"/>
                  </a:lnTo>
                  <a:lnTo>
                    <a:pt x="271" y="188"/>
                  </a:lnTo>
                  <a:lnTo>
                    <a:pt x="271" y="205"/>
                  </a:lnTo>
                  <a:close/>
                  <a:moveTo>
                    <a:pt x="305" y="205"/>
                  </a:moveTo>
                  <a:lnTo>
                    <a:pt x="322" y="205"/>
                  </a:lnTo>
                  <a:lnTo>
                    <a:pt x="322" y="188"/>
                  </a:lnTo>
                  <a:lnTo>
                    <a:pt x="305" y="188"/>
                  </a:lnTo>
                  <a:lnTo>
                    <a:pt x="305" y="205"/>
                  </a:lnTo>
                  <a:close/>
                  <a:moveTo>
                    <a:pt x="339" y="205"/>
                  </a:moveTo>
                  <a:lnTo>
                    <a:pt x="356" y="205"/>
                  </a:lnTo>
                  <a:lnTo>
                    <a:pt x="356" y="188"/>
                  </a:lnTo>
                  <a:lnTo>
                    <a:pt x="339" y="188"/>
                  </a:lnTo>
                  <a:lnTo>
                    <a:pt x="339" y="205"/>
                  </a:lnTo>
                  <a:close/>
                  <a:moveTo>
                    <a:pt x="373" y="205"/>
                  </a:moveTo>
                  <a:lnTo>
                    <a:pt x="389" y="205"/>
                  </a:lnTo>
                  <a:lnTo>
                    <a:pt x="389" y="188"/>
                  </a:lnTo>
                  <a:lnTo>
                    <a:pt x="373" y="188"/>
                  </a:lnTo>
                  <a:lnTo>
                    <a:pt x="373" y="205"/>
                  </a:lnTo>
                  <a:close/>
                  <a:moveTo>
                    <a:pt x="406" y="205"/>
                  </a:moveTo>
                  <a:lnTo>
                    <a:pt x="423" y="205"/>
                  </a:lnTo>
                  <a:lnTo>
                    <a:pt x="423" y="188"/>
                  </a:lnTo>
                  <a:lnTo>
                    <a:pt x="406" y="188"/>
                  </a:lnTo>
                  <a:lnTo>
                    <a:pt x="406" y="205"/>
                  </a:lnTo>
                  <a:close/>
                  <a:moveTo>
                    <a:pt x="440" y="205"/>
                  </a:moveTo>
                  <a:lnTo>
                    <a:pt x="457" y="205"/>
                  </a:lnTo>
                  <a:lnTo>
                    <a:pt x="457" y="188"/>
                  </a:lnTo>
                  <a:lnTo>
                    <a:pt x="440" y="188"/>
                  </a:lnTo>
                  <a:lnTo>
                    <a:pt x="440" y="205"/>
                  </a:lnTo>
                  <a:close/>
                  <a:moveTo>
                    <a:pt x="478" y="192"/>
                  </a:moveTo>
                  <a:lnTo>
                    <a:pt x="478" y="175"/>
                  </a:lnTo>
                  <a:lnTo>
                    <a:pt x="461" y="175"/>
                  </a:lnTo>
                  <a:lnTo>
                    <a:pt x="461" y="192"/>
                  </a:lnTo>
                  <a:lnTo>
                    <a:pt x="478" y="192"/>
                  </a:lnTo>
                  <a:close/>
                  <a:moveTo>
                    <a:pt x="478" y="158"/>
                  </a:moveTo>
                  <a:lnTo>
                    <a:pt x="478" y="141"/>
                  </a:lnTo>
                  <a:lnTo>
                    <a:pt x="461" y="141"/>
                  </a:lnTo>
                  <a:lnTo>
                    <a:pt x="461" y="158"/>
                  </a:lnTo>
                  <a:lnTo>
                    <a:pt x="478" y="158"/>
                  </a:lnTo>
                  <a:close/>
                  <a:moveTo>
                    <a:pt x="478" y="124"/>
                  </a:moveTo>
                  <a:lnTo>
                    <a:pt x="478" y="108"/>
                  </a:lnTo>
                  <a:lnTo>
                    <a:pt x="461" y="108"/>
                  </a:lnTo>
                  <a:lnTo>
                    <a:pt x="461" y="124"/>
                  </a:lnTo>
                  <a:lnTo>
                    <a:pt x="478" y="124"/>
                  </a:lnTo>
                  <a:close/>
                  <a:moveTo>
                    <a:pt x="478" y="91"/>
                  </a:moveTo>
                  <a:lnTo>
                    <a:pt x="478" y="74"/>
                  </a:lnTo>
                  <a:lnTo>
                    <a:pt x="461" y="74"/>
                  </a:lnTo>
                  <a:lnTo>
                    <a:pt x="461" y="91"/>
                  </a:lnTo>
                  <a:lnTo>
                    <a:pt x="478" y="91"/>
                  </a:lnTo>
                  <a:close/>
                  <a:moveTo>
                    <a:pt x="478" y="57"/>
                  </a:moveTo>
                  <a:lnTo>
                    <a:pt x="478" y="40"/>
                  </a:lnTo>
                  <a:lnTo>
                    <a:pt x="461" y="40"/>
                  </a:lnTo>
                  <a:lnTo>
                    <a:pt x="461" y="57"/>
                  </a:lnTo>
                  <a:lnTo>
                    <a:pt x="478" y="57"/>
                  </a:lnTo>
                  <a:close/>
                  <a:moveTo>
                    <a:pt x="481" y="42"/>
                  </a:moveTo>
                  <a:lnTo>
                    <a:pt x="497" y="42"/>
                  </a:lnTo>
                  <a:lnTo>
                    <a:pt x="497" y="25"/>
                  </a:lnTo>
                  <a:lnTo>
                    <a:pt x="481" y="25"/>
                  </a:lnTo>
                  <a:lnTo>
                    <a:pt x="481" y="42"/>
                  </a:lnTo>
                  <a:close/>
                  <a:moveTo>
                    <a:pt x="514" y="42"/>
                  </a:moveTo>
                  <a:lnTo>
                    <a:pt x="531" y="42"/>
                  </a:lnTo>
                  <a:lnTo>
                    <a:pt x="531" y="25"/>
                  </a:lnTo>
                  <a:lnTo>
                    <a:pt x="514" y="25"/>
                  </a:lnTo>
                  <a:lnTo>
                    <a:pt x="514" y="42"/>
                  </a:lnTo>
                  <a:close/>
                  <a:moveTo>
                    <a:pt x="548" y="42"/>
                  </a:moveTo>
                  <a:lnTo>
                    <a:pt x="565" y="42"/>
                  </a:lnTo>
                  <a:lnTo>
                    <a:pt x="565" y="25"/>
                  </a:lnTo>
                  <a:lnTo>
                    <a:pt x="548" y="25"/>
                  </a:lnTo>
                  <a:lnTo>
                    <a:pt x="548" y="42"/>
                  </a:lnTo>
                  <a:close/>
                  <a:moveTo>
                    <a:pt x="582" y="42"/>
                  </a:moveTo>
                  <a:lnTo>
                    <a:pt x="599" y="42"/>
                  </a:lnTo>
                  <a:lnTo>
                    <a:pt x="599" y="25"/>
                  </a:lnTo>
                  <a:lnTo>
                    <a:pt x="582" y="25"/>
                  </a:lnTo>
                  <a:lnTo>
                    <a:pt x="582" y="42"/>
                  </a:lnTo>
                  <a:close/>
                  <a:moveTo>
                    <a:pt x="616" y="42"/>
                  </a:moveTo>
                  <a:lnTo>
                    <a:pt x="633" y="42"/>
                  </a:lnTo>
                  <a:lnTo>
                    <a:pt x="633" y="25"/>
                  </a:lnTo>
                  <a:lnTo>
                    <a:pt x="616" y="25"/>
                  </a:lnTo>
                  <a:lnTo>
                    <a:pt x="616" y="42"/>
                  </a:lnTo>
                  <a:close/>
                  <a:moveTo>
                    <a:pt x="650" y="42"/>
                  </a:moveTo>
                  <a:lnTo>
                    <a:pt x="667" y="42"/>
                  </a:lnTo>
                  <a:lnTo>
                    <a:pt x="667" y="25"/>
                  </a:lnTo>
                  <a:lnTo>
                    <a:pt x="650" y="25"/>
                  </a:lnTo>
                  <a:lnTo>
                    <a:pt x="650" y="42"/>
                  </a:lnTo>
                  <a:close/>
                  <a:moveTo>
                    <a:pt x="684" y="42"/>
                  </a:moveTo>
                  <a:lnTo>
                    <a:pt x="701" y="42"/>
                  </a:lnTo>
                  <a:lnTo>
                    <a:pt x="701" y="25"/>
                  </a:lnTo>
                  <a:lnTo>
                    <a:pt x="684" y="25"/>
                  </a:lnTo>
                  <a:lnTo>
                    <a:pt x="684" y="42"/>
                  </a:lnTo>
                  <a:close/>
                  <a:moveTo>
                    <a:pt x="718" y="42"/>
                  </a:moveTo>
                  <a:lnTo>
                    <a:pt x="734" y="42"/>
                  </a:lnTo>
                  <a:lnTo>
                    <a:pt x="734" y="25"/>
                  </a:lnTo>
                  <a:lnTo>
                    <a:pt x="718" y="25"/>
                  </a:lnTo>
                  <a:lnTo>
                    <a:pt x="718" y="42"/>
                  </a:lnTo>
                  <a:close/>
                  <a:moveTo>
                    <a:pt x="751" y="42"/>
                  </a:moveTo>
                  <a:lnTo>
                    <a:pt x="768" y="42"/>
                  </a:lnTo>
                  <a:lnTo>
                    <a:pt x="768" y="25"/>
                  </a:lnTo>
                  <a:lnTo>
                    <a:pt x="751" y="25"/>
                  </a:lnTo>
                  <a:lnTo>
                    <a:pt x="751" y="42"/>
                  </a:lnTo>
                  <a:close/>
                  <a:moveTo>
                    <a:pt x="785" y="42"/>
                  </a:moveTo>
                  <a:lnTo>
                    <a:pt x="802" y="42"/>
                  </a:lnTo>
                  <a:lnTo>
                    <a:pt x="802" y="25"/>
                  </a:lnTo>
                  <a:lnTo>
                    <a:pt x="785" y="25"/>
                  </a:lnTo>
                  <a:lnTo>
                    <a:pt x="785" y="42"/>
                  </a:lnTo>
                  <a:close/>
                  <a:moveTo>
                    <a:pt x="819" y="42"/>
                  </a:moveTo>
                  <a:lnTo>
                    <a:pt x="836" y="42"/>
                  </a:lnTo>
                  <a:lnTo>
                    <a:pt x="836" y="25"/>
                  </a:lnTo>
                  <a:lnTo>
                    <a:pt x="819" y="25"/>
                  </a:lnTo>
                  <a:lnTo>
                    <a:pt x="819" y="42"/>
                  </a:lnTo>
                  <a:close/>
                  <a:moveTo>
                    <a:pt x="853" y="42"/>
                  </a:moveTo>
                  <a:lnTo>
                    <a:pt x="870" y="42"/>
                  </a:lnTo>
                  <a:lnTo>
                    <a:pt x="870" y="25"/>
                  </a:lnTo>
                  <a:lnTo>
                    <a:pt x="853" y="25"/>
                  </a:lnTo>
                  <a:lnTo>
                    <a:pt x="853" y="42"/>
                  </a:lnTo>
                  <a:close/>
                  <a:moveTo>
                    <a:pt x="887" y="42"/>
                  </a:moveTo>
                  <a:lnTo>
                    <a:pt x="904" y="42"/>
                  </a:lnTo>
                  <a:lnTo>
                    <a:pt x="904" y="25"/>
                  </a:lnTo>
                  <a:lnTo>
                    <a:pt x="887" y="25"/>
                  </a:lnTo>
                  <a:lnTo>
                    <a:pt x="887" y="42"/>
                  </a:lnTo>
                  <a:close/>
                  <a:moveTo>
                    <a:pt x="921" y="42"/>
                  </a:moveTo>
                  <a:lnTo>
                    <a:pt x="938" y="42"/>
                  </a:lnTo>
                  <a:lnTo>
                    <a:pt x="938" y="25"/>
                  </a:lnTo>
                  <a:lnTo>
                    <a:pt x="921" y="25"/>
                  </a:lnTo>
                  <a:lnTo>
                    <a:pt x="921" y="42"/>
                  </a:lnTo>
                  <a:close/>
                  <a:moveTo>
                    <a:pt x="954" y="42"/>
                  </a:moveTo>
                  <a:lnTo>
                    <a:pt x="971" y="42"/>
                  </a:lnTo>
                  <a:lnTo>
                    <a:pt x="971" y="25"/>
                  </a:lnTo>
                  <a:lnTo>
                    <a:pt x="954" y="25"/>
                  </a:lnTo>
                  <a:lnTo>
                    <a:pt x="954" y="42"/>
                  </a:lnTo>
                  <a:close/>
                  <a:moveTo>
                    <a:pt x="988" y="42"/>
                  </a:moveTo>
                  <a:lnTo>
                    <a:pt x="1005" y="42"/>
                  </a:lnTo>
                  <a:lnTo>
                    <a:pt x="1005" y="25"/>
                  </a:lnTo>
                  <a:lnTo>
                    <a:pt x="988" y="25"/>
                  </a:lnTo>
                  <a:lnTo>
                    <a:pt x="988" y="42"/>
                  </a:lnTo>
                  <a:close/>
                  <a:moveTo>
                    <a:pt x="1022" y="42"/>
                  </a:moveTo>
                  <a:lnTo>
                    <a:pt x="1039" y="42"/>
                  </a:lnTo>
                  <a:lnTo>
                    <a:pt x="1039" y="25"/>
                  </a:lnTo>
                  <a:lnTo>
                    <a:pt x="1022" y="25"/>
                  </a:lnTo>
                  <a:lnTo>
                    <a:pt x="1022" y="42"/>
                  </a:lnTo>
                  <a:close/>
                  <a:moveTo>
                    <a:pt x="1056" y="42"/>
                  </a:moveTo>
                  <a:lnTo>
                    <a:pt x="1073" y="42"/>
                  </a:lnTo>
                  <a:lnTo>
                    <a:pt x="1073" y="25"/>
                  </a:lnTo>
                  <a:lnTo>
                    <a:pt x="1056" y="25"/>
                  </a:lnTo>
                  <a:lnTo>
                    <a:pt x="1056" y="42"/>
                  </a:lnTo>
                  <a:close/>
                  <a:moveTo>
                    <a:pt x="1090" y="42"/>
                  </a:moveTo>
                  <a:lnTo>
                    <a:pt x="1107" y="42"/>
                  </a:lnTo>
                  <a:lnTo>
                    <a:pt x="1107" y="25"/>
                  </a:lnTo>
                  <a:lnTo>
                    <a:pt x="1090" y="25"/>
                  </a:lnTo>
                  <a:lnTo>
                    <a:pt x="1090" y="42"/>
                  </a:lnTo>
                  <a:close/>
                  <a:moveTo>
                    <a:pt x="1124" y="42"/>
                  </a:moveTo>
                  <a:lnTo>
                    <a:pt x="1141" y="42"/>
                  </a:lnTo>
                  <a:lnTo>
                    <a:pt x="1141" y="25"/>
                  </a:lnTo>
                  <a:lnTo>
                    <a:pt x="1124" y="25"/>
                  </a:lnTo>
                  <a:lnTo>
                    <a:pt x="1124" y="42"/>
                  </a:lnTo>
                  <a:close/>
                  <a:moveTo>
                    <a:pt x="1158" y="42"/>
                  </a:moveTo>
                  <a:lnTo>
                    <a:pt x="1175" y="42"/>
                  </a:lnTo>
                  <a:lnTo>
                    <a:pt x="1175" y="25"/>
                  </a:lnTo>
                  <a:lnTo>
                    <a:pt x="1158" y="25"/>
                  </a:lnTo>
                  <a:lnTo>
                    <a:pt x="1158" y="42"/>
                  </a:lnTo>
                  <a:close/>
                  <a:moveTo>
                    <a:pt x="1191" y="42"/>
                  </a:moveTo>
                  <a:lnTo>
                    <a:pt x="1208" y="42"/>
                  </a:lnTo>
                  <a:lnTo>
                    <a:pt x="1208" y="25"/>
                  </a:lnTo>
                  <a:lnTo>
                    <a:pt x="1191" y="25"/>
                  </a:lnTo>
                  <a:lnTo>
                    <a:pt x="1191" y="42"/>
                  </a:lnTo>
                  <a:close/>
                  <a:moveTo>
                    <a:pt x="1225" y="42"/>
                  </a:moveTo>
                  <a:lnTo>
                    <a:pt x="1242" y="42"/>
                  </a:lnTo>
                  <a:lnTo>
                    <a:pt x="1242" y="25"/>
                  </a:lnTo>
                  <a:lnTo>
                    <a:pt x="1225" y="25"/>
                  </a:lnTo>
                  <a:lnTo>
                    <a:pt x="1225" y="42"/>
                  </a:lnTo>
                  <a:close/>
                  <a:moveTo>
                    <a:pt x="1259" y="42"/>
                  </a:moveTo>
                  <a:lnTo>
                    <a:pt x="1276" y="42"/>
                  </a:lnTo>
                  <a:lnTo>
                    <a:pt x="1276" y="25"/>
                  </a:lnTo>
                  <a:lnTo>
                    <a:pt x="1259" y="25"/>
                  </a:lnTo>
                  <a:lnTo>
                    <a:pt x="1259" y="42"/>
                  </a:lnTo>
                  <a:close/>
                  <a:moveTo>
                    <a:pt x="1293" y="42"/>
                  </a:moveTo>
                  <a:lnTo>
                    <a:pt x="1310" y="42"/>
                  </a:lnTo>
                  <a:lnTo>
                    <a:pt x="1310" y="25"/>
                  </a:lnTo>
                  <a:lnTo>
                    <a:pt x="1293" y="25"/>
                  </a:lnTo>
                  <a:lnTo>
                    <a:pt x="1293" y="42"/>
                  </a:lnTo>
                  <a:close/>
                  <a:moveTo>
                    <a:pt x="1327" y="42"/>
                  </a:moveTo>
                  <a:lnTo>
                    <a:pt x="1344" y="42"/>
                  </a:lnTo>
                  <a:lnTo>
                    <a:pt x="1344" y="25"/>
                  </a:lnTo>
                  <a:lnTo>
                    <a:pt x="1327" y="25"/>
                  </a:lnTo>
                  <a:lnTo>
                    <a:pt x="1327" y="42"/>
                  </a:lnTo>
                  <a:close/>
                  <a:moveTo>
                    <a:pt x="1361" y="42"/>
                  </a:moveTo>
                  <a:lnTo>
                    <a:pt x="1378" y="42"/>
                  </a:lnTo>
                  <a:lnTo>
                    <a:pt x="1378" y="25"/>
                  </a:lnTo>
                  <a:lnTo>
                    <a:pt x="1361" y="25"/>
                  </a:lnTo>
                  <a:lnTo>
                    <a:pt x="1361" y="42"/>
                  </a:lnTo>
                  <a:close/>
                  <a:moveTo>
                    <a:pt x="1395" y="42"/>
                  </a:moveTo>
                  <a:lnTo>
                    <a:pt x="1399" y="42"/>
                  </a:lnTo>
                  <a:lnTo>
                    <a:pt x="1399" y="25"/>
                  </a:lnTo>
                  <a:lnTo>
                    <a:pt x="1395" y="25"/>
                  </a:lnTo>
                  <a:lnTo>
                    <a:pt x="1395" y="42"/>
                  </a:lnTo>
                  <a:close/>
                  <a:moveTo>
                    <a:pt x="1388" y="68"/>
                  </a:moveTo>
                  <a:lnTo>
                    <a:pt x="1456" y="34"/>
                  </a:lnTo>
                  <a:lnTo>
                    <a:pt x="1388" y="0"/>
                  </a:lnTo>
                  <a:lnTo>
                    <a:pt x="1388" y="68"/>
                  </a:lnTo>
                  <a:close/>
                </a:path>
              </a:pathLst>
            </a:custGeom>
            <a:solidFill>
              <a:srgbClr val="ED7D31"/>
            </a:solidFill>
            <a:ln w="0" cap="flat">
              <a:solidFill>
                <a:srgbClr val="ED7D31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2EAC6CF5-CCD0-40DB-92AE-6015AD3FDA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9770" y="523240"/>
              <a:ext cx="1500505" cy="719455"/>
            </a:xfrm>
            <a:custGeom>
              <a:avLst/>
              <a:gdLst>
                <a:gd name="T0" fmla="*/ 51 w 2363"/>
                <a:gd name="T1" fmla="*/ 17 h 1133"/>
                <a:gd name="T2" fmla="*/ 102 w 2363"/>
                <a:gd name="T3" fmla="*/ 0 h 1133"/>
                <a:gd name="T4" fmla="*/ 136 w 2363"/>
                <a:gd name="T5" fmla="*/ 17 h 1133"/>
                <a:gd name="T6" fmla="*/ 220 w 2363"/>
                <a:gd name="T7" fmla="*/ 0 h 1133"/>
                <a:gd name="T8" fmla="*/ 237 w 2363"/>
                <a:gd name="T9" fmla="*/ 0 h 1133"/>
                <a:gd name="T10" fmla="*/ 322 w 2363"/>
                <a:gd name="T11" fmla="*/ 17 h 1133"/>
                <a:gd name="T12" fmla="*/ 373 w 2363"/>
                <a:gd name="T13" fmla="*/ 0 h 1133"/>
                <a:gd name="T14" fmla="*/ 406 w 2363"/>
                <a:gd name="T15" fmla="*/ 17 h 1133"/>
                <a:gd name="T16" fmla="*/ 491 w 2363"/>
                <a:gd name="T17" fmla="*/ 0 h 1133"/>
                <a:gd name="T18" fmla="*/ 508 w 2363"/>
                <a:gd name="T19" fmla="*/ 0 h 1133"/>
                <a:gd name="T20" fmla="*/ 593 w 2363"/>
                <a:gd name="T21" fmla="*/ 17 h 1133"/>
                <a:gd name="T22" fmla="*/ 643 w 2363"/>
                <a:gd name="T23" fmla="*/ 0 h 1133"/>
                <a:gd name="T24" fmla="*/ 677 w 2363"/>
                <a:gd name="T25" fmla="*/ 17 h 1133"/>
                <a:gd name="T26" fmla="*/ 762 w 2363"/>
                <a:gd name="T27" fmla="*/ 0 h 1133"/>
                <a:gd name="T28" fmla="*/ 779 w 2363"/>
                <a:gd name="T29" fmla="*/ 0 h 1133"/>
                <a:gd name="T30" fmla="*/ 863 w 2363"/>
                <a:gd name="T31" fmla="*/ 17 h 1133"/>
                <a:gd name="T32" fmla="*/ 914 w 2363"/>
                <a:gd name="T33" fmla="*/ 0 h 1133"/>
                <a:gd name="T34" fmla="*/ 948 w 2363"/>
                <a:gd name="T35" fmla="*/ 17 h 1133"/>
                <a:gd name="T36" fmla="*/ 1033 w 2363"/>
                <a:gd name="T37" fmla="*/ 0 h 1133"/>
                <a:gd name="T38" fmla="*/ 1050 w 2363"/>
                <a:gd name="T39" fmla="*/ 0 h 1133"/>
                <a:gd name="T40" fmla="*/ 1134 w 2363"/>
                <a:gd name="T41" fmla="*/ 17 h 1133"/>
                <a:gd name="T42" fmla="*/ 1185 w 2363"/>
                <a:gd name="T43" fmla="*/ 0 h 1133"/>
                <a:gd name="T44" fmla="*/ 1219 w 2363"/>
                <a:gd name="T45" fmla="*/ 17 h 1133"/>
                <a:gd name="T46" fmla="*/ 1304 w 2363"/>
                <a:gd name="T47" fmla="*/ 0 h 1133"/>
                <a:gd name="T48" fmla="*/ 1320 w 2363"/>
                <a:gd name="T49" fmla="*/ 0 h 1133"/>
                <a:gd name="T50" fmla="*/ 1405 w 2363"/>
                <a:gd name="T51" fmla="*/ 17 h 1133"/>
                <a:gd name="T52" fmla="*/ 1456 w 2363"/>
                <a:gd name="T53" fmla="*/ 0 h 1133"/>
                <a:gd name="T54" fmla="*/ 1490 w 2363"/>
                <a:gd name="T55" fmla="*/ 17 h 1133"/>
                <a:gd name="T56" fmla="*/ 1574 w 2363"/>
                <a:gd name="T57" fmla="*/ 0 h 1133"/>
                <a:gd name="T58" fmla="*/ 1591 w 2363"/>
                <a:gd name="T59" fmla="*/ 0 h 1133"/>
                <a:gd name="T60" fmla="*/ 1676 w 2363"/>
                <a:gd name="T61" fmla="*/ 17 h 1133"/>
                <a:gd name="T62" fmla="*/ 1727 w 2363"/>
                <a:gd name="T63" fmla="*/ 0 h 1133"/>
                <a:gd name="T64" fmla="*/ 1761 w 2363"/>
                <a:gd name="T65" fmla="*/ 17 h 1133"/>
                <a:gd name="T66" fmla="*/ 1845 w 2363"/>
                <a:gd name="T67" fmla="*/ 0 h 1133"/>
                <a:gd name="T68" fmla="*/ 1862 w 2363"/>
                <a:gd name="T69" fmla="*/ 0 h 1133"/>
                <a:gd name="T70" fmla="*/ 1947 w 2363"/>
                <a:gd name="T71" fmla="*/ 17 h 1133"/>
                <a:gd name="T72" fmla="*/ 1998 w 2363"/>
                <a:gd name="T73" fmla="*/ 0 h 1133"/>
                <a:gd name="T74" fmla="*/ 2031 w 2363"/>
                <a:gd name="T75" fmla="*/ 17 h 1133"/>
                <a:gd name="T76" fmla="*/ 2116 w 2363"/>
                <a:gd name="T77" fmla="*/ 0 h 1133"/>
                <a:gd name="T78" fmla="*/ 2133 w 2363"/>
                <a:gd name="T79" fmla="*/ 0 h 1133"/>
                <a:gd name="T80" fmla="*/ 2218 w 2363"/>
                <a:gd name="T81" fmla="*/ 17 h 1133"/>
                <a:gd name="T82" fmla="*/ 2268 w 2363"/>
                <a:gd name="T83" fmla="*/ 0 h 1133"/>
                <a:gd name="T84" fmla="*/ 2302 w 2363"/>
                <a:gd name="T85" fmla="*/ 17 h 1133"/>
                <a:gd name="T86" fmla="*/ 2337 w 2363"/>
                <a:gd name="T87" fmla="*/ 67 h 1133"/>
                <a:gd name="T88" fmla="*/ 2337 w 2363"/>
                <a:gd name="T89" fmla="*/ 84 h 1133"/>
                <a:gd name="T90" fmla="*/ 2321 w 2363"/>
                <a:gd name="T91" fmla="*/ 168 h 1133"/>
                <a:gd name="T92" fmla="*/ 2337 w 2363"/>
                <a:gd name="T93" fmla="*/ 219 h 1133"/>
                <a:gd name="T94" fmla="*/ 2321 w 2363"/>
                <a:gd name="T95" fmla="*/ 253 h 1133"/>
                <a:gd name="T96" fmla="*/ 2337 w 2363"/>
                <a:gd name="T97" fmla="*/ 337 h 1133"/>
                <a:gd name="T98" fmla="*/ 2337 w 2363"/>
                <a:gd name="T99" fmla="*/ 354 h 1133"/>
                <a:gd name="T100" fmla="*/ 2321 w 2363"/>
                <a:gd name="T101" fmla="*/ 439 h 1133"/>
                <a:gd name="T102" fmla="*/ 2337 w 2363"/>
                <a:gd name="T103" fmla="*/ 490 h 1133"/>
                <a:gd name="T104" fmla="*/ 2321 w 2363"/>
                <a:gd name="T105" fmla="*/ 524 h 1133"/>
                <a:gd name="T106" fmla="*/ 2337 w 2363"/>
                <a:gd name="T107" fmla="*/ 608 h 1133"/>
                <a:gd name="T108" fmla="*/ 2337 w 2363"/>
                <a:gd name="T109" fmla="*/ 625 h 1133"/>
                <a:gd name="T110" fmla="*/ 2321 w 2363"/>
                <a:gd name="T111" fmla="*/ 710 h 1133"/>
                <a:gd name="T112" fmla="*/ 2337 w 2363"/>
                <a:gd name="T113" fmla="*/ 761 h 1133"/>
                <a:gd name="T114" fmla="*/ 2321 w 2363"/>
                <a:gd name="T115" fmla="*/ 794 h 1133"/>
                <a:gd name="T116" fmla="*/ 2337 w 2363"/>
                <a:gd name="T117" fmla="*/ 879 h 1133"/>
                <a:gd name="T118" fmla="*/ 2337 w 2363"/>
                <a:gd name="T119" fmla="*/ 896 h 1133"/>
                <a:gd name="T120" fmla="*/ 2321 w 2363"/>
                <a:gd name="T121" fmla="*/ 981 h 1133"/>
                <a:gd name="T122" fmla="*/ 2337 w 2363"/>
                <a:gd name="T123" fmla="*/ 1031 h 1133"/>
                <a:gd name="T124" fmla="*/ 2321 w 2363"/>
                <a:gd name="T125" fmla="*/ 1065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3" h="1133">
                  <a:moveTo>
                    <a:pt x="0" y="0"/>
                  </a:moveTo>
                  <a:lnTo>
                    <a:pt x="17" y="0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0" y="0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17"/>
                  </a:lnTo>
                  <a:lnTo>
                    <a:pt x="34" y="17"/>
                  </a:lnTo>
                  <a:lnTo>
                    <a:pt x="34" y="0"/>
                  </a:lnTo>
                  <a:close/>
                  <a:moveTo>
                    <a:pt x="68" y="0"/>
                  </a:moveTo>
                  <a:lnTo>
                    <a:pt x="85" y="0"/>
                  </a:lnTo>
                  <a:lnTo>
                    <a:pt x="85" y="17"/>
                  </a:lnTo>
                  <a:lnTo>
                    <a:pt x="68" y="17"/>
                  </a:lnTo>
                  <a:lnTo>
                    <a:pt x="68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17"/>
                  </a:lnTo>
                  <a:lnTo>
                    <a:pt x="102" y="17"/>
                  </a:lnTo>
                  <a:lnTo>
                    <a:pt x="102" y="0"/>
                  </a:lnTo>
                  <a:close/>
                  <a:moveTo>
                    <a:pt x="136" y="0"/>
                  </a:moveTo>
                  <a:lnTo>
                    <a:pt x="152" y="0"/>
                  </a:lnTo>
                  <a:lnTo>
                    <a:pt x="152" y="17"/>
                  </a:lnTo>
                  <a:lnTo>
                    <a:pt x="136" y="17"/>
                  </a:lnTo>
                  <a:lnTo>
                    <a:pt x="136" y="0"/>
                  </a:lnTo>
                  <a:close/>
                  <a:moveTo>
                    <a:pt x="169" y="0"/>
                  </a:moveTo>
                  <a:lnTo>
                    <a:pt x="186" y="0"/>
                  </a:lnTo>
                  <a:lnTo>
                    <a:pt x="186" y="17"/>
                  </a:lnTo>
                  <a:lnTo>
                    <a:pt x="169" y="17"/>
                  </a:lnTo>
                  <a:lnTo>
                    <a:pt x="169" y="0"/>
                  </a:lnTo>
                  <a:close/>
                  <a:moveTo>
                    <a:pt x="203" y="0"/>
                  </a:moveTo>
                  <a:lnTo>
                    <a:pt x="220" y="0"/>
                  </a:lnTo>
                  <a:lnTo>
                    <a:pt x="220" y="17"/>
                  </a:lnTo>
                  <a:lnTo>
                    <a:pt x="203" y="17"/>
                  </a:lnTo>
                  <a:lnTo>
                    <a:pt x="203" y="0"/>
                  </a:lnTo>
                  <a:close/>
                  <a:moveTo>
                    <a:pt x="237" y="0"/>
                  </a:moveTo>
                  <a:lnTo>
                    <a:pt x="254" y="0"/>
                  </a:lnTo>
                  <a:lnTo>
                    <a:pt x="254" y="17"/>
                  </a:lnTo>
                  <a:lnTo>
                    <a:pt x="237" y="17"/>
                  </a:lnTo>
                  <a:lnTo>
                    <a:pt x="237" y="0"/>
                  </a:lnTo>
                  <a:close/>
                  <a:moveTo>
                    <a:pt x="271" y="0"/>
                  </a:moveTo>
                  <a:lnTo>
                    <a:pt x="288" y="0"/>
                  </a:lnTo>
                  <a:lnTo>
                    <a:pt x="288" y="17"/>
                  </a:lnTo>
                  <a:lnTo>
                    <a:pt x="271" y="17"/>
                  </a:lnTo>
                  <a:lnTo>
                    <a:pt x="271" y="0"/>
                  </a:lnTo>
                  <a:close/>
                  <a:moveTo>
                    <a:pt x="305" y="0"/>
                  </a:moveTo>
                  <a:lnTo>
                    <a:pt x="322" y="0"/>
                  </a:lnTo>
                  <a:lnTo>
                    <a:pt x="322" y="17"/>
                  </a:lnTo>
                  <a:lnTo>
                    <a:pt x="305" y="17"/>
                  </a:lnTo>
                  <a:lnTo>
                    <a:pt x="305" y="0"/>
                  </a:lnTo>
                  <a:close/>
                  <a:moveTo>
                    <a:pt x="339" y="0"/>
                  </a:moveTo>
                  <a:lnTo>
                    <a:pt x="356" y="0"/>
                  </a:lnTo>
                  <a:lnTo>
                    <a:pt x="356" y="17"/>
                  </a:lnTo>
                  <a:lnTo>
                    <a:pt x="339" y="17"/>
                  </a:lnTo>
                  <a:lnTo>
                    <a:pt x="339" y="0"/>
                  </a:lnTo>
                  <a:close/>
                  <a:moveTo>
                    <a:pt x="373" y="0"/>
                  </a:moveTo>
                  <a:lnTo>
                    <a:pt x="389" y="0"/>
                  </a:lnTo>
                  <a:lnTo>
                    <a:pt x="389" y="17"/>
                  </a:lnTo>
                  <a:lnTo>
                    <a:pt x="373" y="17"/>
                  </a:lnTo>
                  <a:lnTo>
                    <a:pt x="373" y="0"/>
                  </a:lnTo>
                  <a:close/>
                  <a:moveTo>
                    <a:pt x="406" y="0"/>
                  </a:moveTo>
                  <a:lnTo>
                    <a:pt x="423" y="0"/>
                  </a:lnTo>
                  <a:lnTo>
                    <a:pt x="423" y="17"/>
                  </a:lnTo>
                  <a:lnTo>
                    <a:pt x="406" y="17"/>
                  </a:lnTo>
                  <a:lnTo>
                    <a:pt x="406" y="0"/>
                  </a:lnTo>
                  <a:close/>
                  <a:moveTo>
                    <a:pt x="440" y="0"/>
                  </a:moveTo>
                  <a:lnTo>
                    <a:pt x="457" y="0"/>
                  </a:lnTo>
                  <a:lnTo>
                    <a:pt x="457" y="17"/>
                  </a:lnTo>
                  <a:lnTo>
                    <a:pt x="440" y="17"/>
                  </a:lnTo>
                  <a:lnTo>
                    <a:pt x="440" y="0"/>
                  </a:lnTo>
                  <a:close/>
                  <a:moveTo>
                    <a:pt x="474" y="0"/>
                  </a:moveTo>
                  <a:lnTo>
                    <a:pt x="491" y="0"/>
                  </a:lnTo>
                  <a:lnTo>
                    <a:pt x="491" y="17"/>
                  </a:lnTo>
                  <a:lnTo>
                    <a:pt x="474" y="17"/>
                  </a:lnTo>
                  <a:lnTo>
                    <a:pt x="474" y="0"/>
                  </a:lnTo>
                  <a:close/>
                  <a:moveTo>
                    <a:pt x="508" y="0"/>
                  </a:moveTo>
                  <a:lnTo>
                    <a:pt x="525" y="0"/>
                  </a:lnTo>
                  <a:lnTo>
                    <a:pt x="525" y="17"/>
                  </a:lnTo>
                  <a:lnTo>
                    <a:pt x="508" y="17"/>
                  </a:lnTo>
                  <a:lnTo>
                    <a:pt x="508" y="0"/>
                  </a:lnTo>
                  <a:close/>
                  <a:moveTo>
                    <a:pt x="542" y="0"/>
                  </a:moveTo>
                  <a:lnTo>
                    <a:pt x="559" y="0"/>
                  </a:lnTo>
                  <a:lnTo>
                    <a:pt x="559" y="17"/>
                  </a:lnTo>
                  <a:lnTo>
                    <a:pt x="542" y="17"/>
                  </a:lnTo>
                  <a:lnTo>
                    <a:pt x="542" y="0"/>
                  </a:lnTo>
                  <a:close/>
                  <a:moveTo>
                    <a:pt x="576" y="0"/>
                  </a:moveTo>
                  <a:lnTo>
                    <a:pt x="593" y="0"/>
                  </a:lnTo>
                  <a:lnTo>
                    <a:pt x="593" y="17"/>
                  </a:lnTo>
                  <a:lnTo>
                    <a:pt x="576" y="17"/>
                  </a:lnTo>
                  <a:lnTo>
                    <a:pt x="576" y="0"/>
                  </a:lnTo>
                  <a:close/>
                  <a:moveTo>
                    <a:pt x="610" y="0"/>
                  </a:moveTo>
                  <a:lnTo>
                    <a:pt x="626" y="0"/>
                  </a:lnTo>
                  <a:lnTo>
                    <a:pt x="626" y="17"/>
                  </a:lnTo>
                  <a:lnTo>
                    <a:pt x="610" y="17"/>
                  </a:lnTo>
                  <a:lnTo>
                    <a:pt x="610" y="0"/>
                  </a:lnTo>
                  <a:close/>
                  <a:moveTo>
                    <a:pt x="643" y="0"/>
                  </a:moveTo>
                  <a:lnTo>
                    <a:pt x="660" y="0"/>
                  </a:lnTo>
                  <a:lnTo>
                    <a:pt x="660" y="17"/>
                  </a:lnTo>
                  <a:lnTo>
                    <a:pt x="643" y="17"/>
                  </a:lnTo>
                  <a:lnTo>
                    <a:pt x="643" y="0"/>
                  </a:lnTo>
                  <a:close/>
                  <a:moveTo>
                    <a:pt x="677" y="0"/>
                  </a:moveTo>
                  <a:lnTo>
                    <a:pt x="694" y="0"/>
                  </a:lnTo>
                  <a:lnTo>
                    <a:pt x="694" y="17"/>
                  </a:lnTo>
                  <a:lnTo>
                    <a:pt x="677" y="17"/>
                  </a:lnTo>
                  <a:lnTo>
                    <a:pt x="677" y="0"/>
                  </a:lnTo>
                  <a:close/>
                  <a:moveTo>
                    <a:pt x="711" y="0"/>
                  </a:moveTo>
                  <a:lnTo>
                    <a:pt x="728" y="0"/>
                  </a:lnTo>
                  <a:lnTo>
                    <a:pt x="728" y="17"/>
                  </a:lnTo>
                  <a:lnTo>
                    <a:pt x="711" y="17"/>
                  </a:lnTo>
                  <a:lnTo>
                    <a:pt x="711" y="0"/>
                  </a:lnTo>
                  <a:close/>
                  <a:moveTo>
                    <a:pt x="745" y="0"/>
                  </a:moveTo>
                  <a:lnTo>
                    <a:pt x="762" y="0"/>
                  </a:lnTo>
                  <a:lnTo>
                    <a:pt x="762" y="17"/>
                  </a:lnTo>
                  <a:lnTo>
                    <a:pt x="745" y="17"/>
                  </a:lnTo>
                  <a:lnTo>
                    <a:pt x="745" y="0"/>
                  </a:lnTo>
                  <a:close/>
                  <a:moveTo>
                    <a:pt x="779" y="0"/>
                  </a:moveTo>
                  <a:lnTo>
                    <a:pt x="796" y="0"/>
                  </a:lnTo>
                  <a:lnTo>
                    <a:pt x="796" y="17"/>
                  </a:lnTo>
                  <a:lnTo>
                    <a:pt x="779" y="17"/>
                  </a:lnTo>
                  <a:lnTo>
                    <a:pt x="779" y="0"/>
                  </a:lnTo>
                  <a:close/>
                  <a:moveTo>
                    <a:pt x="813" y="0"/>
                  </a:moveTo>
                  <a:lnTo>
                    <a:pt x="830" y="0"/>
                  </a:lnTo>
                  <a:lnTo>
                    <a:pt x="830" y="17"/>
                  </a:lnTo>
                  <a:lnTo>
                    <a:pt x="813" y="17"/>
                  </a:lnTo>
                  <a:lnTo>
                    <a:pt x="813" y="0"/>
                  </a:lnTo>
                  <a:close/>
                  <a:moveTo>
                    <a:pt x="847" y="0"/>
                  </a:moveTo>
                  <a:lnTo>
                    <a:pt x="863" y="0"/>
                  </a:lnTo>
                  <a:lnTo>
                    <a:pt x="863" y="17"/>
                  </a:lnTo>
                  <a:lnTo>
                    <a:pt x="847" y="17"/>
                  </a:lnTo>
                  <a:lnTo>
                    <a:pt x="847" y="0"/>
                  </a:lnTo>
                  <a:close/>
                  <a:moveTo>
                    <a:pt x="880" y="0"/>
                  </a:moveTo>
                  <a:lnTo>
                    <a:pt x="897" y="0"/>
                  </a:lnTo>
                  <a:lnTo>
                    <a:pt x="897" y="17"/>
                  </a:lnTo>
                  <a:lnTo>
                    <a:pt x="880" y="17"/>
                  </a:lnTo>
                  <a:lnTo>
                    <a:pt x="880" y="0"/>
                  </a:lnTo>
                  <a:close/>
                  <a:moveTo>
                    <a:pt x="914" y="0"/>
                  </a:moveTo>
                  <a:lnTo>
                    <a:pt x="931" y="0"/>
                  </a:lnTo>
                  <a:lnTo>
                    <a:pt x="931" y="17"/>
                  </a:lnTo>
                  <a:lnTo>
                    <a:pt x="914" y="17"/>
                  </a:lnTo>
                  <a:lnTo>
                    <a:pt x="914" y="0"/>
                  </a:lnTo>
                  <a:close/>
                  <a:moveTo>
                    <a:pt x="948" y="0"/>
                  </a:moveTo>
                  <a:lnTo>
                    <a:pt x="965" y="0"/>
                  </a:lnTo>
                  <a:lnTo>
                    <a:pt x="965" y="17"/>
                  </a:lnTo>
                  <a:lnTo>
                    <a:pt x="948" y="17"/>
                  </a:lnTo>
                  <a:lnTo>
                    <a:pt x="948" y="0"/>
                  </a:lnTo>
                  <a:close/>
                  <a:moveTo>
                    <a:pt x="982" y="0"/>
                  </a:moveTo>
                  <a:lnTo>
                    <a:pt x="999" y="0"/>
                  </a:lnTo>
                  <a:lnTo>
                    <a:pt x="999" y="17"/>
                  </a:lnTo>
                  <a:lnTo>
                    <a:pt x="982" y="17"/>
                  </a:lnTo>
                  <a:lnTo>
                    <a:pt x="982" y="0"/>
                  </a:lnTo>
                  <a:close/>
                  <a:moveTo>
                    <a:pt x="1016" y="0"/>
                  </a:moveTo>
                  <a:lnTo>
                    <a:pt x="1033" y="0"/>
                  </a:lnTo>
                  <a:lnTo>
                    <a:pt x="1033" y="17"/>
                  </a:lnTo>
                  <a:lnTo>
                    <a:pt x="1016" y="17"/>
                  </a:lnTo>
                  <a:lnTo>
                    <a:pt x="1016" y="0"/>
                  </a:lnTo>
                  <a:close/>
                  <a:moveTo>
                    <a:pt x="1050" y="0"/>
                  </a:moveTo>
                  <a:lnTo>
                    <a:pt x="1067" y="0"/>
                  </a:lnTo>
                  <a:lnTo>
                    <a:pt x="1067" y="17"/>
                  </a:lnTo>
                  <a:lnTo>
                    <a:pt x="1050" y="17"/>
                  </a:lnTo>
                  <a:lnTo>
                    <a:pt x="1050" y="0"/>
                  </a:lnTo>
                  <a:close/>
                  <a:moveTo>
                    <a:pt x="1083" y="0"/>
                  </a:moveTo>
                  <a:lnTo>
                    <a:pt x="1100" y="0"/>
                  </a:lnTo>
                  <a:lnTo>
                    <a:pt x="1100" y="17"/>
                  </a:lnTo>
                  <a:lnTo>
                    <a:pt x="1083" y="17"/>
                  </a:lnTo>
                  <a:lnTo>
                    <a:pt x="1083" y="0"/>
                  </a:lnTo>
                  <a:close/>
                  <a:moveTo>
                    <a:pt x="1117" y="0"/>
                  </a:moveTo>
                  <a:lnTo>
                    <a:pt x="1134" y="0"/>
                  </a:lnTo>
                  <a:lnTo>
                    <a:pt x="1134" y="17"/>
                  </a:lnTo>
                  <a:lnTo>
                    <a:pt x="1117" y="17"/>
                  </a:lnTo>
                  <a:lnTo>
                    <a:pt x="1117" y="0"/>
                  </a:lnTo>
                  <a:close/>
                  <a:moveTo>
                    <a:pt x="1151" y="0"/>
                  </a:moveTo>
                  <a:lnTo>
                    <a:pt x="1168" y="0"/>
                  </a:lnTo>
                  <a:lnTo>
                    <a:pt x="1168" y="17"/>
                  </a:lnTo>
                  <a:lnTo>
                    <a:pt x="1151" y="17"/>
                  </a:lnTo>
                  <a:lnTo>
                    <a:pt x="1151" y="0"/>
                  </a:lnTo>
                  <a:close/>
                  <a:moveTo>
                    <a:pt x="1185" y="0"/>
                  </a:moveTo>
                  <a:lnTo>
                    <a:pt x="1202" y="0"/>
                  </a:lnTo>
                  <a:lnTo>
                    <a:pt x="1202" y="17"/>
                  </a:lnTo>
                  <a:lnTo>
                    <a:pt x="1185" y="17"/>
                  </a:lnTo>
                  <a:lnTo>
                    <a:pt x="1185" y="0"/>
                  </a:lnTo>
                  <a:close/>
                  <a:moveTo>
                    <a:pt x="1219" y="0"/>
                  </a:moveTo>
                  <a:lnTo>
                    <a:pt x="1236" y="0"/>
                  </a:lnTo>
                  <a:lnTo>
                    <a:pt x="1236" y="17"/>
                  </a:lnTo>
                  <a:lnTo>
                    <a:pt x="1219" y="17"/>
                  </a:lnTo>
                  <a:lnTo>
                    <a:pt x="1219" y="0"/>
                  </a:lnTo>
                  <a:close/>
                  <a:moveTo>
                    <a:pt x="1253" y="0"/>
                  </a:moveTo>
                  <a:lnTo>
                    <a:pt x="1270" y="0"/>
                  </a:lnTo>
                  <a:lnTo>
                    <a:pt x="1270" y="17"/>
                  </a:lnTo>
                  <a:lnTo>
                    <a:pt x="1253" y="17"/>
                  </a:lnTo>
                  <a:lnTo>
                    <a:pt x="1253" y="0"/>
                  </a:lnTo>
                  <a:close/>
                  <a:moveTo>
                    <a:pt x="1287" y="0"/>
                  </a:moveTo>
                  <a:lnTo>
                    <a:pt x="1304" y="0"/>
                  </a:lnTo>
                  <a:lnTo>
                    <a:pt x="1304" y="17"/>
                  </a:lnTo>
                  <a:lnTo>
                    <a:pt x="1287" y="17"/>
                  </a:lnTo>
                  <a:lnTo>
                    <a:pt x="1287" y="0"/>
                  </a:lnTo>
                  <a:close/>
                  <a:moveTo>
                    <a:pt x="1320" y="0"/>
                  </a:moveTo>
                  <a:lnTo>
                    <a:pt x="1337" y="0"/>
                  </a:lnTo>
                  <a:lnTo>
                    <a:pt x="1337" y="17"/>
                  </a:lnTo>
                  <a:lnTo>
                    <a:pt x="1320" y="17"/>
                  </a:lnTo>
                  <a:lnTo>
                    <a:pt x="1320" y="0"/>
                  </a:lnTo>
                  <a:close/>
                  <a:moveTo>
                    <a:pt x="1354" y="0"/>
                  </a:moveTo>
                  <a:lnTo>
                    <a:pt x="1371" y="0"/>
                  </a:lnTo>
                  <a:lnTo>
                    <a:pt x="1371" y="17"/>
                  </a:lnTo>
                  <a:lnTo>
                    <a:pt x="1354" y="17"/>
                  </a:lnTo>
                  <a:lnTo>
                    <a:pt x="1354" y="0"/>
                  </a:lnTo>
                  <a:close/>
                  <a:moveTo>
                    <a:pt x="1388" y="0"/>
                  </a:moveTo>
                  <a:lnTo>
                    <a:pt x="1405" y="0"/>
                  </a:lnTo>
                  <a:lnTo>
                    <a:pt x="1405" y="17"/>
                  </a:lnTo>
                  <a:lnTo>
                    <a:pt x="1388" y="17"/>
                  </a:lnTo>
                  <a:lnTo>
                    <a:pt x="1388" y="0"/>
                  </a:lnTo>
                  <a:close/>
                  <a:moveTo>
                    <a:pt x="1422" y="0"/>
                  </a:moveTo>
                  <a:lnTo>
                    <a:pt x="1439" y="0"/>
                  </a:lnTo>
                  <a:lnTo>
                    <a:pt x="1439" y="17"/>
                  </a:lnTo>
                  <a:lnTo>
                    <a:pt x="1422" y="17"/>
                  </a:lnTo>
                  <a:lnTo>
                    <a:pt x="1422" y="0"/>
                  </a:lnTo>
                  <a:close/>
                  <a:moveTo>
                    <a:pt x="1456" y="0"/>
                  </a:moveTo>
                  <a:lnTo>
                    <a:pt x="1473" y="0"/>
                  </a:lnTo>
                  <a:lnTo>
                    <a:pt x="1473" y="17"/>
                  </a:lnTo>
                  <a:lnTo>
                    <a:pt x="1456" y="17"/>
                  </a:lnTo>
                  <a:lnTo>
                    <a:pt x="1456" y="0"/>
                  </a:lnTo>
                  <a:close/>
                  <a:moveTo>
                    <a:pt x="1490" y="0"/>
                  </a:moveTo>
                  <a:lnTo>
                    <a:pt x="1507" y="0"/>
                  </a:lnTo>
                  <a:lnTo>
                    <a:pt x="1507" y="17"/>
                  </a:lnTo>
                  <a:lnTo>
                    <a:pt x="1490" y="17"/>
                  </a:lnTo>
                  <a:lnTo>
                    <a:pt x="1490" y="0"/>
                  </a:lnTo>
                  <a:close/>
                  <a:moveTo>
                    <a:pt x="1524" y="0"/>
                  </a:moveTo>
                  <a:lnTo>
                    <a:pt x="1541" y="0"/>
                  </a:lnTo>
                  <a:lnTo>
                    <a:pt x="1541" y="17"/>
                  </a:lnTo>
                  <a:lnTo>
                    <a:pt x="1524" y="17"/>
                  </a:lnTo>
                  <a:lnTo>
                    <a:pt x="1524" y="0"/>
                  </a:lnTo>
                  <a:close/>
                  <a:moveTo>
                    <a:pt x="1557" y="0"/>
                  </a:moveTo>
                  <a:lnTo>
                    <a:pt x="1574" y="0"/>
                  </a:lnTo>
                  <a:lnTo>
                    <a:pt x="1574" y="17"/>
                  </a:lnTo>
                  <a:lnTo>
                    <a:pt x="1557" y="17"/>
                  </a:lnTo>
                  <a:lnTo>
                    <a:pt x="1557" y="0"/>
                  </a:lnTo>
                  <a:close/>
                  <a:moveTo>
                    <a:pt x="1591" y="0"/>
                  </a:moveTo>
                  <a:lnTo>
                    <a:pt x="1608" y="0"/>
                  </a:lnTo>
                  <a:lnTo>
                    <a:pt x="1608" y="17"/>
                  </a:lnTo>
                  <a:lnTo>
                    <a:pt x="1591" y="17"/>
                  </a:lnTo>
                  <a:lnTo>
                    <a:pt x="1591" y="0"/>
                  </a:lnTo>
                  <a:close/>
                  <a:moveTo>
                    <a:pt x="1625" y="0"/>
                  </a:moveTo>
                  <a:lnTo>
                    <a:pt x="1642" y="0"/>
                  </a:lnTo>
                  <a:lnTo>
                    <a:pt x="1642" y="17"/>
                  </a:lnTo>
                  <a:lnTo>
                    <a:pt x="1625" y="17"/>
                  </a:lnTo>
                  <a:lnTo>
                    <a:pt x="1625" y="0"/>
                  </a:lnTo>
                  <a:close/>
                  <a:moveTo>
                    <a:pt x="1659" y="0"/>
                  </a:moveTo>
                  <a:lnTo>
                    <a:pt x="1676" y="0"/>
                  </a:lnTo>
                  <a:lnTo>
                    <a:pt x="1676" y="17"/>
                  </a:lnTo>
                  <a:lnTo>
                    <a:pt x="1659" y="17"/>
                  </a:lnTo>
                  <a:lnTo>
                    <a:pt x="1659" y="0"/>
                  </a:lnTo>
                  <a:close/>
                  <a:moveTo>
                    <a:pt x="1693" y="0"/>
                  </a:moveTo>
                  <a:lnTo>
                    <a:pt x="1710" y="0"/>
                  </a:lnTo>
                  <a:lnTo>
                    <a:pt x="1710" y="17"/>
                  </a:lnTo>
                  <a:lnTo>
                    <a:pt x="1693" y="17"/>
                  </a:lnTo>
                  <a:lnTo>
                    <a:pt x="1693" y="0"/>
                  </a:lnTo>
                  <a:close/>
                  <a:moveTo>
                    <a:pt x="1727" y="0"/>
                  </a:moveTo>
                  <a:lnTo>
                    <a:pt x="1744" y="0"/>
                  </a:lnTo>
                  <a:lnTo>
                    <a:pt x="1744" y="17"/>
                  </a:lnTo>
                  <a:lnTo>
                    <a:pt x="1727" y="17"/>
                  </a:lnTo>
                  <a:lnTo>
                    <a:pt x="1727" y="0"/>
                  </a:lnTo>
                  <a:close/>
                  <a:moveTo>
                    <a:pt x="1761" y="0"/>
                  </a:moveTo>
                  <a:lnTo>
                    <a:pt x="1777" y="0"/>
                  </a:lnTo>
                  <a:lnTo>
                    <a:pt x="1777" y="17"/>
                  </a:lnTo>
                  <a:lnTo>
                    <a:pt x="1761" y="17"/>
                  </a:lnTo>
                  <a:lnTo>
                    <a:pt x="1761" y="0"/>
                  </a:lnTo>
                  <a:close/>
                  <a:moveTo>
                    <a:pt x="1794" y="0"/>
                  </a:moveTo>
                  <a:lnTo>
                    <a:pt x="1811" y="0"/>
                  </a:lnTo>
                  <a:lnTo>
                    <a:pt x="1811" y="17"/>
                  </a:lnTo>
                  <a:lnTo>
                    <a:pt x="1794" y="17"/>
                  </a:lnTo>
                  <a:lnTo>
                    <a:pt x="1794" y="0"/>
                  </a:lnTo>
                  <a:close/>
                  <a:moveTo>
                    <a:pt x="1828" y="0"/>
                  </a:moveTo>
                  <a:lnTo>
                    <a:pt x="1845" y="0"/>
                  </a:lnTo>
                  <a:lnTo>
                    <a:pt x="1845" y="17"/>
                  </a:lnTo>
                  <a:lnTo>
                    <a:pt x="1828" y="17"/>
                  </a:lnTo>
                  <a:lnTo>
                    <a:pt x="1828" y="0"/>
                  </a:lnTo>
                  <a:close/>
                  <a:moveTo>
                    <a:pt x="1862" y="0"/>
                  </a:moveTo>
                  <a:lnTo>
                    <a:pt x="1879" y="0"/>
                  </a:lnTo>
                  <a:lnTo>
                    <a:pt x="1879" y="17"/>
                  </a:lnTo>
                  <a:lnTo>
                    <a:pt x="1862" y="17"/>
                  </a:lnTo>
                  <a:lnTo>
                    <a:pt x="1862" y="0"/>
                  </a:lnTo>
                  <a:close/>
                  <a:moveTo>
                    <a:pt x="1896" y="0"/>
                  </a:moveTo>
                  <a:lnTo>
                    <a:pt x="1913" y="0"/>
                  </a:lnTo>
                  <a:lnTo>
                    <a:pt x="1913" y="17"/>
                  </a:lnTo>
                  <a:lnTo>
                    <a:pt x="1896" y="17"/>
                  </a:lnTo>
                  <a:lnTo>
                    <a:pt x="1896" y="0"/>
                  </a:lnTo>
                  <a:close/>
                  <a:moveTo>
                    <a:pt x="1930" y="0"/>
                  </a:moveTo>
                  <a:lnTo>
                    <a:pt x="1947" y="0"/>
                  </a:lnTo>
                  <a:lnTo>
                    <a:pt x="1947" y="17"/>
                  </a:lnTo>
                  <a:lnTo>
                    <a:pt x="1930" y="17"/>
                  </a:lnTo>
                  <a:lnTo>
                    <a:pt x="1930" y="0"/>
                  </a:lnTo>
                  <a:close/>
                  <a:moveTo>
                    <a:pt x="1964" y="0"/>
                  </a:moveTo>
                  <a:lnTo>
                    <a:pt x="1981" y="0"/>
                  </a:lnTo>
                  <a:lnTo>
                    <a:pt x="1981" y="17"/>
                  </a:lnTo>
                  <a:lnTo>
                    <a:pt x="1964" y="17"/>
                  </a:lnTo>
                  <a:lnTo>
                    <a:pt x="1964" y="0"/>
                  </a:lnTo>
                  <a:close/>
                  <a:moveTo>
                    <a:pt x="1998" y="0"/>
                  </a:moveTo>
                  <a:lnTo>
                    <a:pt x="2014" y="0"/>
                  </a:lnTo>
                  <a:lnTo>
                    <a:pt x="2014" y="17"/>
                  </a:lnTo>
                  <a:lnTo>
                    <a:pt x="1998" y="17"/>
                  </a:lnTo>
                  <a:lnTo>
                    <a:pt x="1998" y="0"/>
                  </a:lnTo>
                  <a:close/>
                  <a:moveTo>
                    <a:pt x="2031" y="0"/>
                  </a:moveTo>
                  <a:lnTo>
                    <a:pt x="2048" y="0"/>
                  </a:lnTo>
                  <a:lnTo>
                    <a:pt x="2048" y="17"/>
                  </a:lnTo>
                  <a:lnTo>
                    <a:pt x="2031" y="17"/>
                  </a:lnTo>
                  <a:lnTo>
                    <a:pt x="2031" y="0"/>
                  </a:lnTo>
                  <a:close/>
                  <a:moveTo>
                    <a:pt x="2065" y="0"/>
                  </a:moveTo>
                  <a:lnTo>
                    <a:pt x="2082" y="0"/>
                  </a:lnTo>
                  <a:lnTo>
                    <a:pt x="2082" y="17"/>
                  </a:lnTo>
                  <a:lnTo>
                    <a:pt x="2065" y="17"/>
                  </a:lnTo>
                  <a:lnTo>
                    <a:pt x="2065" y="0"/>
                  </a:lnTo>
                  <a:close/>
                  <a:moveTo>
                    <a:pt x="2099" y="0"/>
                  </a:moveTo>
                  <a:lnTo>
                    <a:pt x="2116" y="0"/>
                  </a:lnTo>
                  <a:lnTo>
                    <a:pt x="2116" y="17"/>
                  </a:lnTo>
                  <a:lnTo>
                    <a:pt x="2099" y="17"/>
                  </a:lnTo>
                  <a:lnTo>
                    <a:pt x="2099" y="0"/>
                  </a:lnTo>
                  <a:close/>
                  <a:moveTo>
                    <a:pt x="2133" y="0"/>
                  </a:moveTo>
                  <a:lnTo>
                    <a:pt x="2150" y="0"/>
                  </a:lnTo>
                  <a:lnTo>
                    <a:pt x="2150" y="17"/>
                  </a:lnTo>
                  <a:lnTo>
                    <a:pt x="2133" y="17"/>
                  </a:lnTo>
                  <a:lnTo>
                    <a:pt x="2133" y="0"/>
                  </a:lnTo>
                  <a:close/>
                  <a:moveTo>
                    <a:pt x="2167" y="0"/>
                  </a:moveTo>
                  <a:lnTo>
                    <a:pt x="2184" y="0"/>
                  </a:lnTo>
                  <a:lnTo>
                    <a:pt x="2184" y="17"/>
                  </a:lnTo>
                  <a:lnTo>
                    <a:pt x="2167" y="17"/>
                  </a:lnTo>
                  <a:lnTo>
                    <a:pt x="2167" y="0"/>
                  </a:lnTo>
                  <a:close/>
                  <a:moveTo>
                    <a:pt x="2201" y="0"/>
                  </a:moveTo>
                  <a:lnTo>
                    <a:pt x="2218" y="0"/>
                  </a:lnTo>
                  <a:lnTo>
                    <a:pt x="2218" y="17"/>
                  </a:lnTo>
                  <a:lnTo>
                    <a:pt x="2201" y="17"/>
                  </a:lnTo>
                  <a:lnTo>
                    <a:pt x="2201" y="0"/>
                  </a:lnTo>
                  <a:close/>
                  <a:moveTo>
                    <a:pt x="2235" y="0"/>
                  </a:moveTo>
                  <a:lnTo>
                    <a:pt x="2251" y="0"/>
                  </a:lnTo>
                  <a:lnTo>
                    <a:pt x="2251" y="17"/>
                  </a:lnTo>
                  <a:lnTo>
                    <a:pt x="2235" y="17"/>
                  </a:lnTo>
                  <a:lnTo>
                    <a:pt x="2235" y="0"/>
                  </a:lnTo>
                  <a:close/>
                  <a:moveTo>
                    <a:pt x="2268" y="0"/>
                  </a:moveTo>
                  <a:lnTo>
                    <a:pt x="2285" y="0"/>
                  </a:lnTo>
                  <a:lnTo>
                    <a:pt x="2285" y="17"/>
                  </a:lnTo>
                  <a:lnTo>
                    <a:pt x="2268" y="17"/>
                  </a:lnTo>
                  <a:lnTo>
                    <a:pt x="2268" y="0"/>
                  </a:lnTo>
                  <a:close/>
                  <a:moveTo>
                    <a:pt x="2302" y="0"/>
                  </a:moveTo>
                  <a:lnTo>
                    <a:pt x="2319" y="0"/>
                  </a:lnTo>
                  <a:lnTo>
                    <a:pt x="2319" y="17"/>
                  </a:lnTo>
                  <a:lnTo>
                    <a:pt x="2302" y="17"/>
                  </a:lnTo>
                  <a:lnTo>
                    <a:pt x="2302" y="0"/>
                  </a:lnTo>
                  <a:close/>
                  <a:moveTo>
                    <a:pt x="2337" y="16"/>
                  </a:moveTo>
                  <a:lnTo>
                    <a:pt x="2337" y="33"/>
                  </a:lnTo>
                  <a:lnTo>
                    <a:pt x="2321" y="33"/>
                  </a:lnTo>
                  <a:lnTo>
                    <a:pt x="2321" y="16"/>
                  </a:lnTo>
                  <a:lnTo>
                    <a:pt x="2337" y="16"/>
                  </a:lnTo>
                  <a:close/>
                  <a:moveTo>
                    <a:pt x="2337" y="50"/>
                  </a:moveTo>
                  <a:lnTo>
                    <a:pt x="2337" y="67"/>
                  </a:lnTo>
                  <a:lnTo>
                    <a:pt x="2321" y="67"/>
                  </a:lnTo>
                  <a:lnTo>
                    <a:pt x="2321" y="50"/>
                  </a:lnTo>
                  <a:lnTo>
                    <a:pt x="2337" y="50"/>
                  </a:lnTo>
                  <a:close/>
                  <a:moveTo>
                    <a:pt x="2337" y="84"/>
                  </a:moveTo>
                  <a:lnTo>
                    <a:pt x="2337" y="100"/>
                  </a:lnTo>
                  <a:lnTo>
                    <a:pt x="2321" y="100"/>
                  </a:lnTo>
                  <a:lnTo>
                    <a:pt x="2321" y="84"/>
                  </a:lnTo>
                  <a:lnTo>
                    <a:pt x="2337" y="84"/>
                  </a:lnTo>
                  <a:close/>
                  <a:moveTo>
                    <a:pt x="2337" y="117"/>
                  </a:moveTo>
                  <a:lnTo>
                    <a:pt x="2337" y="134"/>
                  </a:lnTo>
                  <a:lnTo>
                    <a:pt x="2321" y="134"/>
                  </a:lnTo>
                  <a:lnTo>
                    <a:pt x="2321" y="117"/>
                  </a:lnTo>
                  <a:lnTo>
                    <a:pt x="2337" y="117"/>
                  </a:lnTo>
                  <a:close/>
                  <a:moveTo>
                    <a:pt x="2337" y="151"/>
                  </a:moveTo>
                  <a:lnTo>
                    <a:pt x="2337" y="168"/>
                  </a:lnTo>
                  <a:lnTo>
                    <a:pt x="2321" y="168"/>
                  </a:lnTo>
                  <a:lnTo>
                    <a:pt x="2321" y="151"/>
                  </a:lnTo>
                  <a:lnTo>
                    <a:pt x="2337" y="151"/>
                  </a:lnTo>
                  <a:close/>
                  <a:moveTo>
                    <a:pt x="2337" y="185"/>
                  </a:moveTo>
                  <a:lnTo>
                    <a:pt x="2337" y="202"/>
                  </a:lnTo>
                  <a:lnTo>
                    <a:pt x="2321" y="202"/>
                  </a:lnTo>
                  <a:lnTo>
                    <a:pt x="2321" y="185"/>
                  </a:lnTo>
                  <a:lnTo>
                    <a:pt x="2337" y="185"/>
                  </a:lnTo>
                  <a:close/>
                  <a:moveTo>
                    <a:pt x="2337" y="219"/>
                  </a:moveTo>
                  <a:lnTo>
                    <a:pt x="2337" y="236"/>
                  </a:lnTo>
                  <a:lnTo>
                    <a:pt x="2321" y="236"/>
                  </a:lnTo>
                  <a:lnTo>
                    <a:pt x="2321" y="219"/>
                  </a:lnTo>
                  <a:lnTo>
                    <a:pt x="2337" y="219"/>
                  </a:lnTo>
                  <a:close/>
                  <a:moveTo>
                    <a:pt x="2337" y="253"/>
                  </a:moveTo>
                  <a:lnTo>
                    <a:pt x="2337" y="270"/>
                  </a:lnTo>
                  <a:lnTo>
                    <a:pt x="2321" y="270"/>
                  </a:lnTo>
                  <a:lnTo>
                    <a:pt x="2321" y="253"/>
                  </a:lnTo>
                  <a:lnTo>
                    <a:pt x="2337" y="253"/>
                  </a:lnTo>
                  <a:close/>
                  <a:moveTo>
                    <a:pt x="2337" y="287"/>
                  </a:moveTo>
                  <a:lnTo>
                    <a:pt x="2337" y="304"/>
                  </a:lnTo>
                  <a:lnTo>
                    <a:pt x="2321" y="304"/>
                  </a:lnTo>
                  <a:lnTo>
                    <a:pt x="2321" y="287"/>
                  </a:lnTo>
                  <a:lnTo>
                    <a:pt x="2337" y="287"/>
                  </a:lnTo>
                  <a:close/>
                  <a:moveTo>
                    <a:pt x="2337" y="321"/>
                  </a:moveTo>
                  <a:lnTo>
                    <a:pt x="2337" y="337"/>
                  </a:lnTo>
                  <a:lnTo>
                    <a:pt x="2321" y="337"/>
                  </a:lnTo>
                  <a:lnTo>
                    <a:pt x="2321" y="321"/>
                  </a:lnTo>
                  <a:lnTo>
                    <a:pt x="2337" y="321"/>
                  </a:lnTo>
                  <a:close/>
                  <a:moveTo>
                    <a:pt x="2337" y="354"/>
                  </a:moveTo>
                  <a:lnTo>
                    <a:pt x="2337" y="371"/>
                  </a:lnTo>
                  <a:lnTo>
                    <a:pt x="2321" y="371"/>
                  </a:lnTo>
                  <a:lnTo>
                    <a:pt x="2321" y="354"/>
                  </a:lnTo>
                  <a:lnTo>
                    <a:pt x="2337" y="354"/>
                  </a:lnTo>
                  <a:close/>
                  <a:moveTo>
                    <a:pt x="2337" y="388"/>
                  </a:moveTo>
                  <a:lnTo>
                    <a:pt x="2337" y="405"/>
                  </a:lnTo>
                  <a:lnTo>
                    <a:pt x="2321" y="405"/>
                  </a:lnTo>
                  <a:lnTo>
                    <a:pt x="2321" y="388"/>
                  </a:lnTo>
                  <a:lnTo>
                    <a:pt x="2337" y="388"/>
                  </a:lnTo>
                  <a:close/>
                  <a:moveTo>
                    <a:pt x="2337" y="422"/>
                  </a:moveTo>
                  <a:lnTo>
                    <a:pt x="2337" y="439"/>
                  </a:lnTo>
                  <a:lnTo>
                    <a:pt x="2321" y="439"/>
                  </a:lnTo>
                  <a:lnTo>
                    <a:pt x="2321" y="422"/>
                  </a:lnTo>
                  <a:lnTo>
                    <a:pt x="2337" y="422"/>
                  </a:lnTo>
                  <a:close/>
                  <a:moveTo>
                    <a:pt x="2337" y="456"/>
                  </a:moveTo>
                  <a:lnTo>
                    <a:pt x="2337" y="473"/>
                  </a:lnTo>
                  <a:lnTo>
                    <a:pt x="2321" y="473"/>
                  </a:lnTo>
                  <a:lnTo>
                    <a:pt x="2321" y="456"/>
                  </a:lnTo>
                  <a:lnTo>
                    <a:pt x="2337" y="456"/>
                  </a:lnTo>
                  <a:close/>
                  <a:moveTo>
                    <a:pt x="2337" y="490"/>
                  </a:moveTo>
                  <a:lnTo>
                    <a:pt x="2337" y="507"/>
                  </a:lnTo>
                  <a:lnTo>
                    <a:pt x="2321" y="507"/>
                  </a:lnTo>
                  <a:lnTo>
                    <a:pt x="2321" y="490"/>
                  </a:lnTo>
                  <a:lnTo>
                    <a:pt x="2337" y="490"/>
                  </a:lnTo>
                  <a:close/>
                  <a:moveTo>
                    <a:pt x="2337" y="524"/>
                  </a:moveTo>
                  <a:lnTo>
                    <a:pt x="2337" y="541"/>
                  </a:lnTo>
                  <a:lnTo>
                    <a:pt x="2321" y="541"/>
                  </a:lnTo>
                  <a:lnTo>
                    <a:pt x="2321" y="524"/>
                  </a:lnTo>
                  <a:lnTo>
                    <a:pt x="2337" y="524"/>
                  </a:lnTo>
                  <a:close/>
                  <a:moveTo>
                    <a:pt x="2337" y="557"/>
                  </a:moveTo>
                  <a:lnTo>
                    <a:pt x="2337" y="574"/>
                  </a:lnTo>
                  <a:lnTo>
                    <a:pt x="2321" y="574"/>
                  </a:lnTo>
                  <a:lnTo>
                    <a:pt x="2321" y="557"/>
                  </a:lnTo>
                  <a:lnTo>
                    <a:pt x="2337" y="557"/>
                  </a:lnTo>
                  <a:close/>
                  <a:moveTo>
                    <a:pt x="2337" y="591"/>
                  </a:moveTo>
                  <a:lnTo>
                    <a:pt x="2337" y="608"/>
                  </a:lnTo>
                  <a:lnTo>
                    <a:pt x="2321" y="608"/>
                  </a:lnTo>
                  <a:lnTo>
                    <a:pt x="2321" y="591"/>
                  </a:lnTo>
                  <a:lnTo>
                    <a:pt x="2337" y="591"/>
                  </a:lnTo>
                  <a:close/>
                  <a:moveTo>
                    <a:pt x="2337" y="625"/>
                  </a:moveTo>
                  <a:lnTo>
                    <a:pt x="2337" y="642"/>
                  </a:lnTo>
                  <a:lnTo>
                    <a:pt x="2321" y="642"/>
                  </a:lnTo>
                  <a:lnTo>
                    <a:pt x="2321" y="625"/>
                  </a:lnTo>
                  <a:lnTo>
                    <a:pt x="2337" y="625"/>
                  </a:lnTo>
                  <a:close/>
                  <a:moveTo>
                    <a:pt x="2337" y="659"/>
                  </a:moveTo>
                  <a:lnTo>
                    <a:pt x="2337" y="676"/>
                  </a:lnTo>
                  <a:lnTo>
                    <a:pt x="2321" y="676"/>
                  </a:lnTo>
                  <a:lnTo>
                    <a:pt x="2321" y="659"/>
                  </a:lnTo>
                  <a:lnTo>
                    <a:pt x="2337" y="659"/>
                  </a:lnTo>
                  <a:close/>
                  <a:moveTo>
                    <a:pt x="2337" y="693"/>
                  </a:moveTo>
                  <a:lnTo>
                    <a:pt x="2337" y="710"/>
                  </a:lnTo>
                  <a:lnTo>
                    <a:pt x="2321" y="710"/>
                  </a:lnTo>
                  <a:lnTo>
                    <a:pt x="2321" y="693"/>
                  </a:lnTo>
                  <a:lnTo>
                    <a:pt x="2337" y="693"/>
                  </a:lnTo>
                  <a:close/>
                  <a:moveTo>
                    <a:pt x="2337" y="727"/>
                  </a:moveTo>
                  <a:lnTo>
                    <a:pt x="2337" y="744"/>
                  </a:lnTo>
                  <a:lnTo>
                    <a:pt x="2321" y="744"/>
                  </a:lnTo>
                  <a:lnTo>
                    <a:pt x="2321" y="727"/>
                  </a:lnTo>
                  <a:lnTo>
                    <a:pt x="2337" y="727"/>
                  </a:lnTo>
                  <a:close/>
                  <a:moveTo>
                    <a:pt x="2337" y="761"/>
                  </a:moveTo>
                  <a:lnTo>
                    <a:pt x="2337" y="778"/>
                  </a:lnTo>
                  <a:lnTo>
                    <a:pt x="2321" y="778"/>
                  </a:lnTo>
                  <a:lnTo>
                    <a:pt x="2321" y="761"/>
                  </a:lnTo>
                  <a:lnTo>
                    <a:pt x="2337" y="761"/>
                  </a:lnTo>
                  <a:close/>
                  <a:moveTo>
                    <a:pt x="2337" y="794"/>
                  </a:moveTo>
                  <a:lnTo>
                    <a:pt x="2337" y="811"/>
                  </a:lnTo>
                  <a:lnTo>
                    <a:pt x="2321" y="811"/>
                  </a:lnTo>
                  <a:lnTo>
                    <a:pt x="2321" y="794"/>
                  </a:lnTo>
                  <a:lnTo>
                    <a:pt x="2337" y="794"/>
                  </a:lnTo>
                  <a:close/>
                  <a:moveTo>
                    <a:pt x="2337" y="828"/>
                  </a:moveTo>
                  <a:lnTo>
                    <a:pt x="2337" y="845"/>
                  </a:lnTo>
                  <a:lnTo>
                    <a:pt x="2321" y="845"/>
                  </a:lnTo>
                  <a:lnTo>
                    <a:pt x="2321" y="828"/>
                  </a:lnTo>
                  <a:lnTo>
                    <a:pt x="2337" y="828"/>
                  </a:lnTo>
                  <a:close/>
                  <a:moveTo>
                    <a:pt x="2337" y="862"/>
                  </a:moveTo>
                  <a:lnTo>
                    <a:pt x="2337" y="879"/>
                  </a:lnTo>
                  <a:lnTo>
                    <a:pt x="2321" y="879"/>
                  </a:lnTo>
                  <a:lnTo>
                    <a:pt x="2321" y="862"/>
                  </a:lnTo>
                  <a:lnTo>
                    <a:pt x="2337" y="862"/>
                  </a:lnTo>
                  <a:close/>
                  <a:moveTo>
                    <a:pt x="2337" y="896"/>
                  </a:moveTo>
                  <a:lnTo>
                    <a:pt x="2337" y="913"/>
                  </a:lnTo>
                  <a:lnTo>
                    <a:pt x="2321" y="913"/>
                  </a:lnTo>
                  <a:lnTo>
                    <a:pt x="2321" y="896"/>
                  </a:lnTo>
                  <a:lnTo>
                    <a:pt x="2337" y="896"/>
                  </a:lnTo>
                  <a:close/>
                  <a:moveTo>
                    <a:pt x="2337" y="930"/>
                  </a:moveTo>
                  <a:lnTo>
                    <a:pt x="2337" y="947"/>
                  </a:lnTo>
                  <a:lnTo>
                    <a:pt x="2321" y="947"/>
                  </a:lnTo>
                  <a:lnTo>
                    <a:pt x="2321" y="930"/>
                  </a:lnTo>
                  <a:lnTo>
                    <a:pt x="2337" y="930"/>
                  </a:lnTo>
                  <a:close/>
                  <a:moveTo>
                    <a:pt x="2337" y="964"/>
                  </a:moveTo>
                  <a:lnTo>
                    <a:pt x="2337" y="981"/>
                  </a:lnTo>
                  <a:lnTo>
                    <a:pt x="2321" y="981"/>
                  </a:lnTo>
                  <a:lnTo>
                    <a:pt x="2321" y="964"/>
                  </a:lnTo>
                  <a:lnTo>
                    <a:pt x="2337" y="964"/>
                  </a:lnTo>
                  <a:close/>
                  <a:moveTo>
                    <a:pt x="2337" y="998"/>
                  </a:moveTo>
                  <a:lnTo>
                    <a:pt x="2337" y="1014"/>
                  </a:lnTo>
                  <a:lnTo>
                    <a:pt x="2321" y="1014"/>
                  </a:lnTo>
                  <a:lnTo>
                    <a:pt x="2321" y="998"/>
                  </a:lnTo>
                  <a:lnTo>
                    <a:pt x="2337" y="998"/>
                  </a:lnTo>
                  <a:close/>
                  <a:moveTo>
                    <a:pt x="2337" y="1031"/>
                  </a:moveTo>
                  <a:lnTo>
                    <a:pt x="2337" y="1048"/>
                  </a:lnTo>
                  <a:lnTo>
                    <a:pt x="2321" y="1048"/>
                  </a:lnTo>
                  <a:lnTo>
                    <a:pt x="2321" y="1031"/>
                  </a:lnTo>
                  <a:lnTo>
                    <a:pt x="2337" y="1031"/>
                  </a:lnTo>
                  <a:close/>
                  <a:moveTo>
                    <a:pt x="2337" y="1065"/>
                  </a:moveTo>
                  <a:lnTo>
                    <a:pt x="2337" y="1077"/>
                  </a:lnTo>
                  <a:lnTo>
                    <a:pt x="2321" y="1077"/>
                  </a:lnTo>
                  <a:lnTo>
                    <a:pt x="2321" y="1065"/>
                  </a:lnTo>
                  <a:lnTo>
                    <a:pt x="2337" y="1065"/>
                  </a:lnTo>
                  <a:close/>
                  <a:moveTo>
                    <a:pt x="2363" y="1066"/>
                  </a:moveTo>
                  <a:lnTo>
                    <a:pt x="2329" y="1133"/>
                  </a:lnTo>
                  <a:lnTo>
                    <a:pt x="2295" y="1066"/>
                  </a:lnTo>
                  <a:lnTo>
                    <a:pt x="2363" y="1066"/>
                  </a:lnTo>
                  <a:close/>
                </a:path>
              </a:pathLst>
            </a:custGeom>
            <a:solidFill>
              <a:srgbClr val="ED7D31"/>
            </a:solidFill>
            <a:ln w="0" cap="flat">
              <a:solidFill>
                <a:srgbClr val="ED7D31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746BED4-3ACE-4F35-8565-B3B11CF59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820" y="1315085"/>
              <a:ext cx="604520" cy="116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Unsuccessful </a:t>
              </a:r>
              <a:endPara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CE33A54-0318-4036-AB91-41F37186B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5845" y="1435100"/>
              <a:ext cx="457835" cy="116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applicants</a:t>
              </a:r>
              <a:endPara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3AF70B0-4044-4EB6-9734-A78F073FB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775" y="407670"/>
              <a:ext cx="604520" cy="116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Unsuccessful </a:t>
              </a:r>
              <a:endPara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676102E-8540-468B-BB47-9D74AFD11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800" y="528955"/>
              <a:ext cx="457835" cy="116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applicants</a:t>
              </a:r>
              <a:endPara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A89D028-3C18-4A10-A5B4-30850AFCA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775" y="2665730"/>
              <a:ext cx="604520" cy="116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Unsuccessful </a:t>
              </a:r>
              <a:endPara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6B7E1AA-D850-4DB9-941C-4EC76AF0F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800" y="2785110"/>
              <a:ext cx="457835" cy="116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applicants</a:t>
              </a:r>
              <a:endParaRPr kumimoji="0" lang="fr-FR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EC30239E-E662-4676-BBC6-DD3578AE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400" y="2179320"/>
              <a:ext cx="1563370" cy="365760"/>
            </a:xfrm>
            <a:custGeom>
              <a:avLst/>
              <a:gdLst>
                <a:gd name="T0" fmla="*/ 0 w 14544"/>
                <a:gd name="T1" fmla="*/ 108 h 3400"/>
                <a:gd name="T2" fmla="*/ 108 w 14544"/>
                <a:gd name="T3" fmla="*/ 0 h 3400"/>
                <a:gd name="T4" fmla="*/ 14437 w 14544"/>
                <a:gd name="T5" fmla="*/ 0 h 3400"/>
                <a:gd name="T6" fmla="*/ 14544 w 14544"/>
                <a:gd name="T7" fmla="*/ 108 h 3400"/>
                <a:gd name="T8" fmla="*/ 14544 w 14544"/>
                <a:gd name="T9" fmla="*/ 3293 h 3400"/>
                <a:gd name="T10" fmla="*/ 14437 w 14544"/>
                <a:gd name="T11" fmla="*/ 3400 h 3400"/>
                <a:gd name="T12" fmla="*/ 108 w 14544"/>
                <a:gd name="T13" fmla="*/ 3400 h 3400"/>
                <a:gd name="T14" fmla="*/ 0 w 14544"/>
                <a:gd name="T15" fmla="*/ 3293 h 3400"/>
                <a:gd name="T16" fmla="*/ 0 w 14544"/>
                <a:gd name="T17" fmla="*/ 108 h 3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544" h="3400">
                  <a:moveTo>
                    <a:pt x="0" y="108"/>
                  </a:moveTo>
                  <a:cubicBezTo>
                    <a:pt x="0" y="49"/>
                    <a:pt x="49" y="0"/>
                    <a:pt x="108" y="0"/>
                  </a:cubicBezTo>
                  <a:lnTo>
                    <a:pt x="14437" y="0"/>
                  </a:lnTo>
                  <a:cubicBezTo>
                    <a:pt x="14496" y="0"/>
                    <a:pt x="14544" y="49"/>
                    <a:pt x="14544" y="108"/>
                  </a:cubicBezTo>
                  <a:lnTo>
                    <a:pt x="14544" y="3293"/>
                  </a:lnTo>
                  <a:cubicBezTo>
                    <a:pt x="14544" y="3352"/>
                    <a:pt x="14496" y="3400"/>
                    <a:pt x="14437" y="3400"/>
                  </a:cubicBezTo>
                  <a:lnTo>
                    <a:pt x="108" y="3400"/>
                  </a:lnTo>
                  <a:cubicBezTo>
                    <a:pt x="49" y="3400"/>
                    <a:pt x="0" y="3352"/>
                    <a:pt x="0" y="3293"/>
                  </a:cubicBez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D34DEFE0-AAF3-49E3-9189-99F231276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320" y="2174240"/>
              <a:ext cx="1574165" cy="375920"/>
            </a:xfrm>
            <a:custGeom>
              <a:avLst/>
              <a:gdLst>
                <a:gd name="T0" fmla="*/ 0 w 2479"/>
                <a:gd name="T1" fmla="*/ 498 h 592"/>
                <a:gd name="T2" fmla="*/ 0 w 2479"/>
                <a:gd name="T3" fmla="*/ 396 h 592"/>
                <a:gd name="T4" fmla="*/ 0 w 2479"/>
                <a:gd name="T5" fmla="*/ 295 h 592"/>
                <a:gd name="T6" fmla="*/ 0 w 2479"/>
                <a:gd name="T7" fmla="*/ 193 h 592"/>
                <a:gd name="T8" fmla="*/ 0 w 2479"/>
                <a:gd name="T9" fmla="*/ 92 h 592"/>
                <a:gd name="T10" fmla="*/ 22 w 2479"/>
                <a:gd name="T11" fmla="*/ 18 h 592"/>
                <a:gd name="T12" fmla="*/ 34 w 2479"/>
                <a:gd name="T13" fmla="*/ 0 h 592"/>
                <a:gd name="T14" fmla="*/ 136 w 2479"/>
                <a:gd name="T15" fmla="*/ 0 h 592"/>
                <a:gd name="T16" fmla="*/ 237 w 2479"/>
                <a:gd name="T17" fmla="*/ 0 h 592"/>
                <a:gd name="T18" fmla="*/ 339 w 2479"/>
                <a:gd name="T19" fmla="*/ 0 h 592"/>
                <a:gd name="T20" fmla="*/ 441 w 2479"/>
                <a:gd name="T21" fmla="*/ 0 h 592"/>
                <a:gd name="T22" fmla="*/ 542 w 2479"/>
                <a:gd name="T23" fmla="*/ 0 h 592"/>
                <a:gd name="T24" fmla="*/ 644 w 2479"/>
                <a:gd name="T25" fmla="*/ 0 h 592"/>
                <a:gd name="T26" fmla="*/ 745 w 2479"/>
                <a:gd name="T27" fmla="*/ 0 h 592"/>
                <a:gd name="T28" fmla="*/ 847 w 2479"/>
                <a:gd name="T29" fmla="*/ 0 h 592"/>
                <a:gd name="T30" fmla="*/ 948 w 2479"/>
                <a:gd name="T31" fmla="*/ 0 h 592"/>
                <a:gd name="T32" fmla="*/ 1050 w 2479"/>
                <a:gd name="T33" fmla="*/ 0 h 592"/>
                <a:gd name="T34" fmla="*/ 1152 w 2479"/>
                <a:gd name="T35" fmla="*/ 0 h 592"/>
                <a:gd name="T36" fmla="*/ 1253 w 2479"/>
                <a:gd name="T37" fmla="*/ 0 h 592"/>
                <a:gd name="T38" fmla="*/ 1355 w 2479"/>
                <a:gd name="T39" fmla="*/ 0 h 592"/>
                <a:gd name="T40" fmla="*/ 1456 w 2479"/>
                <a:gd name="T41" fmla="*/ 0 h 592"/>
                <a:gd name="T42" fmla="*/ 1558 w 2479"/>
                <a:gd name="T43" fmla="*/ 0 h 592"/>
                <a:gd name="T44" fmla="*/ 1659 w 2479"/>
                <a:gd name="T45" fmla="*/ 0 h 592"/>
                <a:gd name="T46" fmla="*/ 1761 w 2479"/>
                <a:gd name="T47" fmla="*/ 0 h 592"/>
                <a:gd name="T48" fmla="*/ 1862 w 2479"/>
                <a:gd name="T49" fmla="*/ 0 h 592"/>
                <a:gd name="T50" fmla="*/ 1964 w 2479"/>
                <a:gd name="T51" fmla="*/ 0 h 592"/>
                <a:gd name="T52" fmla="*/ 2066 w 2479"/>
                <a:gd name="T53" fmla="*/ 0 h 592"/>
                <a:gd name="T54" fmla="*/ 2167 w 2479"/>
                <a:gd name="T55" fmla="*/ 0 h 592"/>
                <a:gd name="T56" fmla="*/ 2269 w 2479"/>
                <a:gd name="T57" fmla="*/ 0 h 592"/>
                <a:gd name="T58" fmla="*/ 2370 w 2479"/>
                <a:gd name="T59" fmla="*/ 0 h 592"/>
                <a:gd name="T60" fmla="*/ 2477 w 2479"/>
                <a:gd name="T61" fmla="*/ 16 h 592"/>
                <a:gd name="T62" fmla="*/ 2462 w 2479"/>
                <a:gd name="T63" fmla="*/ 69 h 592"/>
                <a:gd name="T64" fmla="*/ 2462 w 2479"/>
                <a:gd name="T65" fmla="*/ 170 h 592"/>
                <a:gd name="T66" fmla="*/ 2462 w 2479"/>
                <a:gd name="T67" fmla="*/ 272 h 592"/>
                <a:gd name="T68" fmla="*/ 2462 w 2479"/>
                <a:gd name="T69" fmla="*/ 373 h 592"/>
                <a:gd name="T70" fmla="*/ 2462 w 2479"/>
                <a:gd name="T71" fmla="*/ 475 h 592"/>
                <a:gd name="T72" fmla="*/ 2478 w 2479"/>
                <a:gd name="T73" fmla="*/ 571 h 592"/>
                <a:gd name="T74" fmla="*/ 2454 w 2479"/>
                <a:gd name="T75" fmla="*/ 592 h 592"/>
                <a:gd name="T76" fmla="*/ 2368 w 2479"/>
                <a:gd name="T77" fmla="*/ 575 h 592"/>
                <a:gd name="T78" fmla="*/ 2267 w 2479"/>
                <a:gd name="T79" fmla="*/ 575 h 592"/>
                <a:gd name="T80" fmla="*/ 2165 w 2479"/>
                <a:gd name="T81" fmla="*/ 575 h 592"/>
                <a:gd name="T82" fmla="*/ 2064 w 2479"/>
                <a:gd name="T83" fmla="*/ 575 h 592"/>
                <a:gd name="T84" fmla="*/ 1962 w 2479"/>
                <a:gd name="T85" fmla="*/ 575 h 592"/>
                <a:gd name="T86" fmla="*/ 1860 w 2479"/>
                <a:gd name="T87" fmla="*/ 575 h 592"/>
                <a:gd name="T88" fmla="*/ 1759 w 2479"/>
                <a:gd name="T89" fmla="*/ 575 h 592"/>
                <a:gd name="T90" fmla="*/ 1657 w 2479"/>
                <a:gd name="T91" fmla="*/ 575 h 592"/>
                <a:gd name="T92" fmla="*/ 1556 w 2479"/>
                <a:gd name="T93" fmla="*/ 575 h 592"/>
                <a:gd name="T94" fmla="*/ 1454 w 2479"/>
                <a:gd name="T95" fmla="*/ 575 h 592"/>
                <a:gd name="T96" fmla="*/ 1353 w 2479"/>
                <a:gd name="T97" fmla="*/ 575 h 592"/>
                <a:gd name="T98" fmla="*/ 1251 w 2479"/>
                <a:gd name="T99" fmla="*/ 575 h 592"/>
                <a:gd name="T100" fmla="*/ 1149 w 2479"/>
                <a:gd name="T101" fmla="*/ 575 h 592"/>
                <a:gd name="T102" fmla="*/ 1048 w 2479"/>
                <a:gd name="T103" fmla="*/ 575 h 592"/>
                <a:gd name="T104" fmla="*/ 946 w 2479"/>
                <a:gd name="T105" fmla="*/ 575 h 592"/>
                <a:gd name="T106" fmla="*/ 845 w 2479"/>
                <a:gd name="T107" fmla="*/ 575 h 592"/>
                <a:gd name="T108" fmla="*/ 743 w 2479"/>
                <a:gd name="T109" fmla="*/ 575 h 592"/>
                <a:gd name="T110" fmla="*/ 642 w 2479"/>
                <a:gd name="T111" fmla="*/ 575 h 592"/>
                <a:gd name="T112" fmla="*/ 540 w 2479"/>
                <a:gd name="T113" fmla="*/ 575 h 592"/>
                <a:gd name="T114" fmla="*/ 439 w 2479"/>
                <a:gd name="T115" fmla="*/ 575 h 592"/>
                <a:gd name="T116" fmla="*/ 337 w 2479"/>
                <a:gd name="T117" fmla="*/ 575 h 592"/>
                <a:gd name="T118" fmla="*/ 235 w 2479"/>
                <a:gd name="T119" fmla="*/ 575 h 592"/>
                <a:gd name="T120" fmla="*/ 134 w 2479"/>
                <a:gd name="T121" fmla="*/ 575 h 592"/>
                <a:gd name="T122" fmla="*/ 32 w 2479"/>
                <a:gd name="T123" fmla="*/ 575 h 592"/>
                <a:gd name="T124" fmla="*/ 18 w 2479"/>
                <a:gd name="T125" fmla="*/ 57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79" h="592">
                  <a:moveTo>
                    <a:pt x="0" y="566"/>
                  </a:moveTo>
                  <a:lnTo>
                    <a:pt x="0" y="549"/>
                  </a:lnTo>
                  <a:lnTo>
                    <a:pt x="17" y="549"/>
                  </a:lnTo>
                  <a:lnTo>
                    <a:pt x="17" y="566"/>
                  </a:lnTo>
                  <a:lnTo>
                    <a:pt x="0" y="566"/>
                  </a:lnTo>
                  <a:close/>
                  <a:moveTo>
                    <a:pt x="0" y="532"/>
                  </a:moveTo>
                  <a:lnTo>
                    <a:pt x="0" y="515"/>
                  </a:lnTo>
                  <a:lnTo>
                    <a:pt x="17" y="515"/>
                  </a:lnTo>
                  <a:lnTo>
                    <a:pt x="17" y="532"/>
                  </a:lnTo>
                  <a:lnTo>
                    <a:pt x="0" y="532"/>
                  </a:lnTo>
                  <a:close/>
                  <a:moveTo>
                    <a:pt x="0" y="498"/>
                  </a:moveTo>
                  <a:lnTo>
                    <a:pt x="0" y="481"/>
                  </a:lnTo>
                  <a:lnTo>
                    <a:pt x="17" y="481"/>
                  </a:lnTo>
                  <a:lnTo>
                    <a:pt x="17" y="498"/>
                  </a:lnTo>
                  <a:lnTo>
                    <a:pt x="0" y="498"/>
                  </a:lnTo>
                  <a:close/>
                  <a:moveTo>
                    <a:pt x="0" y="464"/>
                  </a:moveTo>
                  <a:lnTo>
                    <a:pt x="0" y="447"/>
                  </a:lnTo>
                  <a:lnTo>
                    <a:pt x="17" y="447"/>
                  </a:lnTo>
                  <a:lnTo>
                    <a:pt x="17" y="464"/>
                  </a:lnTo>
                  <a:lnTo>
                    <a:pt x="0" y="464"/>
                  </a:lnTo>
                  <a:close/>
                  <a:moveTo>
                    <a:pt x="0" y="430"/>
                  </a:moveTo>
                  <a:lnTo>
                    <a:pt x="0" y="413"/>
                  </a:lnTo>
                  <a:lnTo>
                    <a:pt x="17" y="413"/>
                  </a:lnTo>
                  <a:lnTo>
                    <a:pt x="17" y="430"/>
                  </a:lnTo>
                  <a:lnTo>
                    <a:pt x="0" y="430"/>
                  </a:lnTo>
                  <a:close/>
                  <a:moveTo>
                    <a:pt x="0" y="396"/>
                  </a:moveTo>
                  <a:lnTo>
                    <a:pt x="0" y="379"/>
                  </a:lnTo>
                  <a:lnTo>
                    <a:pt x="17" y="379"/>
                  </a:lnTo>
                  <a:lnTo>
                    <a:pt x="17" y="396"/>
                  </a:lnTo>
                  <a:lnTo>
                    <a:pt x="0" y="396"/>
                  </a:lnTo>
                  <a:close/>
                  <a:moveTo>
                    <a:pt x="0" y="363"/>
                  </a:moveTo>
                  <a:lnTo>
                    <a:pt x="0" y="346"/>
                  </a:lnTo>
                  <a:lnTo>
                    <a:pt x="17" y="346"/>
                  </a:lnTo>
                  <a:lnTo>
                    <a:pt x="17" y="363"/>
                  </a:lnTo>
                  <a:lnTo>
                    <a:pt x="0" y="363"/>
                  </a:lnTo>
                  <a:close/>
                  <a:moveTo>
                    <a:pt x="0" y="329"/>
                  </a:moveTo>
                  <a:lnTo>
                    <a:pt x="0" y="312"/>
                  </a:lnTo>
                  <a:lnTo>
                    <a:pt x="17" y="312"/>
                  </a:lnTo>
                  <a:lnTo>
                    <a:pt x="17" y="329"/>
                  </a:lnTo>
                  <a:lnTo>
                    <a:pt x="0" y="329"/>
                  </a:lnTo>
                  <a:close/>
                  <a:moveTo>
                    <a:pt x="0" y="295"/>
                  </a:moveTo>
                  <a:lnTo>
                    <a:pt x="0" y="278"/>
                  </a:lnTo>
                  <a:lnTo>
                    <a:pt x="17" y="278"/>
                  </a:lnTo>
                  <a:lnTo>
                    <a:pt x="17" y="295"/>
                  </a:lnTo>
                  <a:lnTo>
                    <a:pt x="0" y="295"/>
                  </a:lnTo>
                  <a:close/>
                  <a:moveTo>
                    <a:pt x="0" y="261"/>
                  </a:moveTo>
                  <a:lnTo>
                    <a:pt x="0" y="244"/>
                  </a:lnTo>
                  <a:lnTo>
                    <a:pt x="17" y="244"/>
                  </a:lnTo>
                  <a:lnTo>
                    <a:pt x="17" y="261"/>
                  </a:lnTo>
                  <a:lnTo>
                    <a:pt x="0" y="261"/>
                  </a:lnTo>
                  <a:close/>
                  <a:moveTo>
                    <a:pt x="0" y="227"/>
                  </a:moveTo>
                  <a:lnTo>
                    <a:pt x="0" y="210"/>
                  </a:lnTo>
                  <a:lnTo>
                    <a:pt x="17" y="210"/>
                  </a:lnTo>
                  <a:lnTo>
                    <a:pt x="17" y="227"/>
                  </a:lnTo>
                  <a:lnTo>
                    <a:pt x="0" y="227"/>
                  </a:lnTo>
                  <a:close/>
                  <a:moveTo>
                    <a:pt x="0" y="193"/>
                  </a:moveTo>
                  <a:lnTo>
                    <a:pt x="0" y="176"/>
                  </a:lnTo>
                  <a:lnTo>
                    <a:pt x="17" y="176"/>
                  </a:lnTo>
                  <a:lnTo>
                    <a:pt x="17" y="193"/>
                  </a:lnTo>
                  <a:lnTo>
                    <a:pt x="0" y="193"/>
                  </a:lnTo>
                  <a:close/>
                  <a:moveTo>
                    <a:pt x="0" y="159"/>
                  </a:moveTo>
                  <a:lnTo>
                    <a:pt x="0" y="142"/>
                  </a:lnTo>
                  <a:lnTo>
                    <a:pt x="17" y="142"/>
                  </a:lnTo>
                  <a:lnTo>
                    <a:pt x="17" y="159"/>
                  </a:lnTo>
                  <a:lnTo>
                    <a:pt x="0" y="159"/>
                  </a:lnTo>
                  <a:close/>
                  <a:moveTo>
                    <a:pt x="0" y="126"/>
                  </a:moveTo>
                  <a:lnTo>
                    <a:pt x="0" y="109"/>
                  </a:lnTo>
                  <a:lnTo>
                    <a:pt x="17" y="109"/>
                  </a:lnTo>
                  <a:lnTo>
                    <a:pt x="17" y="126"/>
                  </a:lnTo>
                  <a:lnTo>
                    <a:pt x="0" y="126"/>
                  </a:lnTo>
                  <a:close/>
                  <a:moveTo>
                    <a:pt x="0" y="92"/>
                  </a:moveTo>
                  <a:lnTo>
                    <a:pt x="0" y="75"/>
                  </a:lnTo>
                  <a:lnTo>
                    <a:pt x="17" y="75"/>
                  </a:lnTo>
                  <a:lnTo>
                    <a:pt x="17" y="92"/>
                  </a:lnTo>
                  <a:lnTo>
                    <a:pt x="0" y="92"/>
                  </a:lnTo>
                  <a:close/>
                  <a:moveTo>
                    <a:pt x="0" y="58"/>
                  </a:moveTo>
                  <a:lnTo>
                    <a:pt x="0" y="41"/>
                  </a:lnTo>
                  <a:lnTo>
                    <a:pt x="17" y="41"/>
                  </a:lnTo>
                  <a:lnTo>
                    <a:pt x="17" y="58"/>
                  </a:lnTo>
                  <a:lnTo>
                    <a:pt x="0" y="58"/>
                  </a:lnTo>
                  <a:close/>
                  <a:moveTo>
                    <a:pt x="0" y="23"/>
                  </a:moveTo>
                  <a:lnTo>
                    <a:pt x="0" y="21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22" y="18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18" y="22"/>
                  </a:lnTo>
                  <a:lnTo>
                    <a:pt x="19" y="20"/>
                  </a:lnTo>
                  <a:lnTo>
                    <a:pt x="17" y="23"/>
                  </a:lnTo>
                  <a:lnTo>
                    <a:pt x="18" y="22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17" y="25"/>
                  </a:lnTo>
                  <a:lnTo>
                    <a:pt x="0" y="23"/>
                  </a:lnTo>
                  <a:close/>
                  <a:moveTo>
                    <a:pt x="34" y="0"/>
                  </a:moveTo>
                  <a:lnTo>
                    <a:pt x="51" y="0"/>
                  </a:lnTo>
                  <a:lnTo>
                    <a:pt x="51" y="17"/>
                  </a:lnTo>
                  <a:lnTo>
                    <a:pt x="34" y="17"/>
                  </a:lnTo>
                  <a:lnTo>
                    <a:pt x="34" y="0"/>
                  </a:lnTo>
                  <a:close/>
                  <a:moveTo>
                    <a:pt x="68" y="0"/>
                  </a:moveTo>
                  <a:lnTo>
                    <a:pt x="85" y="0"/>
                  </a:lnTo>
                  <a:lnTo>
                    <a:pt x="85" y="17"/>
                  </a:lnTo>
                  <a:lnTo>
                    <a:pt x="68" y="17"/>
                  </a:lnTo>
                  <a:lnTo>
                    <a:pt x="68" y="0"/>
                  </a:lnTo>
                  <a:close/>
                  <a:moveTo>
                    <a:pt x="102" y="0"/>
                  </a:moveTo>
                  <a:lnTo>
                    <a:pt x="119" y="0"/>
                  </a:lnTo>
                  <a:lnTo>
                    <a:pt x="119" y="17"/>
                  </a:lnTo>
                  <a:lnTo>
                    <a:pt x="102" y="17"/>
                  </a:lnTo>
                  <a:lnTo>
                    <a:pt x="102" y="0"/>
                  </a:lnTo>
                  <a:close/>
                  <a:moveTo>
                    <a:pt x="136" y="0"/>
                  </a:moveTo>
                  <a:lnTo>
                    <a:pt x="153" y="0"/>
                  </a:lnTo>
                  <a:lnTo>
                    <a:pt x="153" y="17"/>
                  </a:lnTo>
                  <a:lnTo>
                    <a:pt x="136" y="17"/>
                  </a:lnTo>
                  <a:lnTo>
                    <a:pt x="136" y="0"/>
                  </a:lnTo>
                  <a:close/>
                  <a:moveTo>
                    <a:pt x="170" y="0"/>
                  </a:moveTo>
                  <a:lnTo>
                    <a:pt x="187" y="0"/>
                  </a:lnTo>
                  <a:lnTo>
                    <a:pt x="187" y="17"/>
                  </a:lnTo>
                  <a:lnTo>
                    <a:pt x="170" y="17"/>
                  </a:lnTo>
                  <a:lnTo>
                    <a:pt x="170" y="0"/>
                  </a:lnTo>
                  <a:close/>
                  <a:moveTo>
                    <a:pt x="204" y="0"/>
                  </a:moveTo>
                  <a:lnTo>
                    <a:pt x="221" y="0"/>
                  </a:lnTo>
                  <a:lnTo>
                    <a:pt x="221" y="17"/>
                  </a:lnTo>
                  <a:lnTo>
                    <a:pt x="204" y="17"/>
                  </a:lnTo>
                  <a:lnTo>
                    <a:pt x="204" y="0"/>
                  </a:lnTo>
                  <a:close/>
                  <a:moveTo>
                    <a:pt x="237" y="0"/>
                  </a:moveTo>
                  <a:lnTo>
                    <a:pt x="254" y="0"/>
                  </a:lnTo>
                  <a:lnTo>
                    <a:pt x="254" y="17"/>
                  </a:lnTo>
                  <a:lnTo>
                    <a:pt x="237" y="17"/>
                  </a:lnTo>
                  <a:lnTo>
                    <a:pt x="237" y="0"/>
                  </a:lnTo>
                  <a:close/>
                  <a:moveTo>
                    <a:pt x="271" y="0"/>
                  </a:moveTo>
                  <a:lnTo>
                    <a:pt x="288" y="0"/>
                  </a:lnTo>
                  <a:lnTo>
                    <a:pt x="288" y="17"/>
                  </a:lnTo>
                  <a:lnTo>
                    <a:pt x="271" y="17"/>
                  </a:lnTo>
                  <a:lnTo>
                    <a:pt x="271" y="0"/>
                  </a:lnTo>
                  <a:close/>
                  <a:moveTo>
                    <a:pt x="305" y="0"/>
                  </a:moveTo>
                  <a:lnTo>
                    <a:pt x="322" y="0"/>
                  </a:lnTo>
                  <a:lnTo>
                    <a:pt x="322" y="17"/>
                  </a:lnTo>
                  <a:lnTo>
                    <a:pt x="305" y="17"/>
                  </a:lnTo>
                  <a:lnTo>
                    <a:pt x="305" y="0"/>
                  </a:lnTo>
                  <a:close/>
                  <a:moveTo>
                    <a:pt x="339" y="0"/>
                  </a:moveTo>
                  <a:lnTo>
                    <a:pt x="356" y="0"/>
                  </a:lnTo>
                  <a:lnTo>
                    <a:pt x="356" y="17"/>
                  </a:lnTo>
                  <a:lnTo>
                    <a:pt x="339" y="17"/>
                  </a:lnTo>
                  <a:lnTo>
                    <a:pt x="339" y="0"/>
                  </a:lnTo>
                  <a:close/>
                  <a:moveTo>
                    <a:pt x="373" y="0"/>
                  </a:moveTo>
                  <a:lnTo>
                    <a:pt x="390" y="0"/>
                  </a:lnTo>
                  <a:lnTo>
                    <a:pt x="390" y="17"/>
                  </a:lnTo>
                  <a:lnTo>
                    <a:pt x="373" y="17"/>
                  </a:lnTo>
                  <a:lnTo>
                    <a:pt x="373" y="0"/>
                  </a:lnTo>
                  <a:close/>
                  <a:moveTo>
                    <a:pt x="407" y="0"/>
                  </a:moveTo>
                  <a:lnTo>
                    <a:pt x="424" y="0"/>
                  </a:lnTo>
                  <a:lnTo>
                    <a:pt x="424" y="17"/>
                  </a:lnTo>
                  <a:lnTo>
                    <a:pt x="407" y="17"/>
                  </a:lnTo>
                  <a:lnTo>
                    <a:pt x="407" y="0"/>
                  </a:lnTo>
                  <a:close/>
                  <a:moveTo>
                    <a:pt x="441" y="0"/>
                  </a:moveTo>
                  <a:lnTo>
                    <a:pt x="458" y="0"/>
                  </a:lnTo>
                  <a:lnTo>
                    <a:pt x="458" y="17"/>
                  </a:lnTo>
                  <a:lnTo>
                    <a:pt x="441" y="17"/>
                  </a:lnTo>
                  <a:lnTo>
                    <a:pt x="441" y="0"/>
                  </a:lnTo>
                  <a:close/>
                  <a:moveTo>
                    <a:pt x="474" y="0"/>
                  </a:moveTo>
                  <a:lnTo>
                    <a:pt x="491" y="0"/>
                  </a:lnTo>
                  <a:lnTo>
                    <a:pt x="491" y="17"/>
                  </a:lnTo>
                  <a:lnTo>
                    <a:pt x="474" y="17"/>
                  </a:lnTo>
                  <a:lnTo>
                    <a:pt x="474" y="0"/>
                  </a:lnTo>
                  <a:close/>
                  <a:moveTo>
                    <a:pt x="508" y="0"/>
                  </a:moveTo>
                  <a:lnTo>
                    <a:pt x="525" y="0"/>
                  </a:lnTo>
                  <a:lnTo>
                    <a:pt x="525" y="17"/>
                  </a:lnTo>
                  <a:lnTo>
                    <a:pt x="508" y="17"/>
                  </a:lnTo>
                  <a:lnTo>
                    <a:pt x="508" y="0"/>
                  </a:lnTo>
                  <a:close/>
                  <a:moveTo>
                    <a:pt x="542" y="0"/>
                  </a:moveTo>
                  <a:lnTo>
                    <a:pt x="559" y="0"/>
                  </a:lnTo>
                  <a:lnTo>
                    <a:pt x="559" y="17"/>
                  </a:lnTo>
                  <a:lnTo>
                    <a:pt x="542" y="17"/>
                  </a:lnTo>
                  <a:lnTo>
                    <a:pt x="542" y="0"/>
                  </a:lnTo>
                  <a:close/>
                  <a:moveTo>
                    <a:pt x="576" y="0"/>
                  </a:moveTo>
                  <a:lnTo>
                    <a:pt x="593" y="0"/>
                  </a:lnTo>
                  <a:lnTo>
                    <a:pt x="593" y="17"/>
                  </a:lnTo>
                  <a:lnTo>
                    <a:pt x="576" y="17"/>
                  </a:lnTo>
                  <a:lnTo>
                    <a:pt x="576" y="0"/>
                  </a:lnTo>
                  <a:close/>
                  <a:moveTo>
                    <a:pt x="610" y="0"/>
                  </a:moveTo>
                  <a:lnTo>
                    <a:pt x="627" y="0"/>
                  </a:lnTo>
                  <a:lnTo>
                    <a:pt x="627" y="17"/>
                  </a:lnTo>
                  <a:lnTo>
                    <a:pt x="610" y="17"/>
                  </a:lnTo>
                  <a:lnTo>
                    <a:pt x="610" y="0"/>
                  </a:lnTo>
                  <a:close/>
                  <a:moveTo>
                    <a:pt x="644" y="0"/>
                  </a:moveTo>
                  <a:lnTo>
                    <a:pt x="661" y="0"/>
                  </a:lnTo>
                  <a:lnTo>
                    <a:pt x="661" y="17"/>
                  </a:lnTo>
                  <a:lnTo>
                    <a:pt x="644" y="17"/>
                  </a:lnTo>
                  <a:lnTo>
                    <a:pt x="644" y="0"/>
                  </a:lnTo>
                  <a:close/>
                  <a:moveTo>
                    <a:pt x="678" y="0"/>
                  </a:moveTo>
                  <a:lnTo>
                    <a:pt x="694" y="0"/>
                  </a:lnTo>
                  <a:lnTo>
                    <a:pt x="694" y="17"/>
                  </a:lnTo>
                  <a:lnTo>
                    <a:pt x="678" y="17"/>
                  </a:lnTo>
                  <a:lnTo>
                    <a:pt x="678" y="0"/>
                  </a:lnTo>
                  <a:close/>
                  <a:moveTo>
                    <a:pt x="711" y="0"/>
                  </a:moveTo>
                  <a:lnTo>
                    <a:pt x="728" y="0"/>
                  </a:lnTo>
                  <a:lnTo>
                    <a:pt x="728" y="17"/>
                  </a:lnTo>
                  <a:lnTo>
                    <a:pt x="711" y="17"/>
                  </a:lnTo>
                  <a:lnTo>
                    <a:pt x="711" y="0"/>
                  </a:lnTo>
                  <a:close/>
                  <a:moveTo>
                    <a:pt x="745" y="0"/>
                  </a:moveTo>
                  <a:lnTo>
                    <a:pt x="762" y="0"/>
                  </a:lnTo>
                  <a:lnTo>
                    <a:pt x="762" y="17"/>
                  </a:lnTo>
                  <a:lnTo>
                    <a:pt x="745" y="17"/>
                  </a:lnTo>
                  <a:lnTo>
                    <a:pt x="745" y="0"/>
                  </a:lnTo>
                  <a:close/>
                  <a:moveTo>
                    <a:pt x="779" y="0"/>
                  </a:moveTo>
                  <a:lnTo>
                    <a:pt x="796" y="0"/>
                  </a:lnTo>
                  <a:lnTo>
                    <a:pt x="796" y="17"/>
                  </a:lnTo>
                  <a:lnTo>
                    <a:pt x="779" y="17"/>
                  </a:lnTo>
                  <a:lnTo>
                    <a:pt x="779" y="0"/>
                  </a:lnTo>
                  <a:close/>
                  <a:moveTo>
                    <a:pt x="813" y="0"/>
                  </a:moveTo>
                  <a:lnTo>
                    <a:pt x="830" y="0"/>
                  </a:lnTo>
                  <a:lnTo>
                    <a:pt x="830" y="17"/>
                  </a:lnTo>
                  <a:lnTo>
                    <a:pt x="813" y="17"/>
                  </a:lnTo>
                  <a:lnTo>
                    <a:pt x="813" y="0"/>
                  </a:lnTo>
                  <a:close/>
                  <a:moveTo>
                    <a:pt x="847" y="0"/>
                  </a:moveTo>
                  <a:lnTo>
                    <a:pt x="864" y="0"/>
                  </a:lnTo>
                  <a:lnTo>
                    <a:pt x="864" y="17"/>
                  </a:lnTo>
                  <a:lnTo>
                    <a:pt x="847" y="17"/>
                  </a:lnTo>
                  <a:lnTo>
                    <a:pt x="847" y="0"/>
                  </a:lnTo>
                  <a:close/>
                  <a:moveTo>
                    <a:pt x="881" y="0"/>
                  </a:moveTo>
                  <a:lnTo>
                    <a:pt x="898" y="0"/>
                  </a:lnTo>
                  <a:lnTo>
                    <a:pt x="898" y="17"/>
                  </a:lnTo>
                  <a:lnTo>
                    <a:pt x="881" y="17"/>
                  </a:lnTo>
                  <a:lnTo>
                    <a:pt x="881" y="0"/>
                  </a:lnTo>
                  <a:close/>
                  <a:moveTo>
                    <a:pt x="915" y="0"/>
                  </a:moveTo>
                  <a:lnTo>
                    <a:pt x="931" y="0"/>
                  </a:lnTo>
                  <a:lnTo>
                    <a:pt x="931" y="17"/>
                  </a:lnTo>
                  <a:lnTo>
                    <a:pt x="915" y="17"/>
                  </a:lnTo>
                  <a:lnTo>
                    <a:pt x="915" y="0"/>
                  </a:lnTo>
                  <a:close/>
                  <a:moveTo>
                    <a:pt x="948" y="0"/>
                  </a:moveTo>
                  <a:lnTo>
                    <a:pt x="965" y="0"/>
                  </a:lnTo>
                  <a:lnTo>
                    <a:pt x="965" y="17"/>
                  </a:lnTo>
                  <a:lnTo>
                    <a:pt x="948" y="17"/>
                  </a:lnTo>
                  <a:lnTo>
                    <a:pt x="948" y="0"/>
                  </a:lnTo>
                  <a:close/>
                  <a:moveTo>
                    <a:pt x="982" y="0"/>
                  </a:moveTo>
                  <a:lnTo>
                    <a:pt x="999" y="0"/>
                  </a:lnTo>
                  <a:lnTo>
                    <a:pt x="999" y="17"/>
                  </a:lnTo>
                  <a:lnTo>
                    <a:pt x="982" y="17"/>
                  </a:lnTo>
                  <a:lnTo>
                    <a:pt x="982" y="0"/>
                  </a:lnTo>
                  <a:close/>
                  <a:moveTo>
                    <a:pt x="1016" y="0"/>
                  </a:moveTo>
                  <a:lnTo>
                    <a:pt x="1033" y="0"/>
                  </a:lnTo>
                  <a:lnTo>
                    <a:pt x="1033" y="17"/>
                  </a:lnTo>
                  <a:lnTo>
                    <a:pt x="1016" y="17"/>
                  </a:lnTo>
                  <a:lnTo>
                    <a:pt x="1016" y="0"/>
                  </a:lnTo>
                  <a:close/>
                  <a:moveTo>
                    <a:pt x="1050" y="0"/>
                  </a:moveTo>
                  <a:lnTo>
                    <a:pt x="1067" y="0"/>
                  </a:lnTo>
                  <a:lnTo>
                    <a:pt x="1067" y="17"/>
                  </a:lnTo>
                  <a:lnTo>
                    <a:pt x="1050" y="17"/>
                  </a:lnTo>
                  <a:lnTo>
                    <a:pt x="1050" y="0"/>
                  </a:lnTo>
                  <a:close/>
                  <a:moveTo>
                    <a:pt x="1084" y="0"/>
                  </a:moveTo>
                  <a:lnTo>
                    <a:pt x="1101" y="0"/>
                  </a:lnTo>
                  <a:lnTo>
                    <a:pt x="1101" y="17"/>
                  </a:lnTo>
                  <a:lnTo>
                    <a:pt x="1084" y="17"/>
                  </a:lnTo>
                  <a:lnTo>
                    <a:pt x="1084" y="0"/>
                  </a:lnTo>
                  <a:close/>
                  <a:moveTo>
                    <a:pt x="1118" y="0"/>
                  </a:moveTo>
                  <a:lnTo>
                    <a:pt x="1135" y="0"/>
                  </a:lnTo>
                  <a:lnTo>
                    <a:pt x="1135" y="17"/>
                  </a:lnTo>
                  <a:lnTo>
                    <a:pt x="1118" y="17"/>
                  </a:lnTo>
                  <a:lnTo>
                    <a:pt x="1118" y="0"/>
                  </a:lnTo>
                  <a:close/>
                  <a:moveTo>
                    <a:pt x="1152" y="0"/>
                  </a:moveTo>
                  <a:lnTo>
                    <a:pt x="1168" y="0"/>
                  </a:lnTo>
                  <a:lnTo>
                    <a:pt x="1168" y="17"/>
                  </a:lnTo>
                  <a:lnTo>
                    <a:pt x="1152" y="17"/>
                  </a:lnTo>
                  <a:lnTo>
                    <a:pt x="1152" y="0"/>
                  </a:lnTo>
                  <a:close/>
                  <a:moveTo>
                    <a:pt x="1185" y="0"/>
                  </a:moveTo>
                  <a:lnTo>
                    <a:pt x="1202" y="0"/>
                  </a:lnTo>
                  <a:lnTo>
                    <a:pt x="1202" y="17"/>
                  </a:lnTo>
                  <a:lnTo>
                    <a:pt x="1185" y="17"/>
                  </a:lnTo>
                  <a:lnTo>
                    <a:pt x="1185" y="0"/>
                  </a:lnTo>
                  <a:close/>
                  <a:moveTo>
                    <a:pt x="1219" y="0"/>
                  </a:moveTo>
                  <a:lnTo>
                    <a:pt x="1236" y="0"/>
                  </a:lnTo>
                  <a:lnTo>
                    <a:pt x="1236" y="17"/>
                  </a:lnTo>
                  <a:lnTo>
                    <a:pt x="1219" y="17"/>
                  </a:lnTo>
                  <a:lnTo>
                    <a:pt x="1219" y="0"/>
                  </a:lnTo>
                  <a:close/>
                  <a:moveTo>
                    <a:pt x="1253" y="0"/>
                  </a:moveTo>
                  <a:lnTo>
                    <a:pt x="1270" y="0"/>
                  </a:lnTo>
                  <a:lnTo>
                    <a:pt x="1270" y="17"/>
                  </a:lnTo>
                  <a:lnTo>
                    <a:pt x="1253" y="17"/>
                  </a:lnTo>
                  <a:lnTo>
                    <a:pt x="1253" y="0"/>
                  </a:lnTo>
                  <a:close/>
                  <a:moveTo>
                    <a:pt x="1287" y="0"/>
                  </a:moveTo>
                  <a:lnTo>
                    <a:pt x="1304" y="0"/>
                  </a:lnTo>
                  <a:lnTo>
                    <a:pt x="1304" y="17"/>
                  </a:lnTo>
                  <a:lnTo>
                    <a:pt x="1287" y="17"/>
                  </a:lnTo>
                  <a:lnTo>
                    <a:pt x="1287" y="0"/>
                  </a:lnTo>
                  <a:close/>
                  <a:moveTo>
                    <a:pt x="1321" y="0"/>
                  </a:moveTo>
                  <a:lnTo>
                    <a:pt x="1338" y="0"/>
                  </a:lnTo>
                  <a:lnTo>
                    <a:pt x="1338" y="17"/>
                  </a:lnTo>
                  <a:lnTo>
                    <a:pt x="1321" y="17"/>
                  </a:lnTo>
                  <a:lnTo>
                    <a:pt x="1321" y="0"/>
                  </a:lnTo>
                  <a:close/>
                  <a:moveTo>
                    <a:pt x="1355" y="0"/>
                  </a:moveTo>
                  <a:lnTo>
                    <a:pt x="1372" y="0"/>
                  </a:lnTo>
                  <a:lnTo>
                    <a:pt x="1372" y="17"/>
                  </a:lnTo>
                  <a:lnTo>
                    <a:pt x="1355" y="17"/>
                  </a:lnTo>
                  <a:lnTo>
                    <a:pt x="1355" y="0"/>
                  </a:lnTo>
                  <a:close/>
                  <a:moveTo>
                    <a:pt x="1388" y="0"/>
                  </a:moveTo>
                  <a:lnTo>
                    <a:pt x="1405" y="0"/>
                  </a:lnTo>
                  <a:lnTo>
                    <a:pt x="1405" y="17"/>
                  </a:lnTo>
                  <a:lnTo>
                    <a:pt x="1388" y="17"/>
                  </a:lnTo>
                  <a:lnTo>
                    <a:pt x="1388" y="0"/>
                  </a:lnTo>
                  <a:close/>
                  <a:moveTo>
                    <a:pt x="1422" y="0"/>
                  </a:moveTo>
                  <a:lnTo>
                    <a:pt x="1439" y="0"/>
                  </a:lnTo>
                  <a:lnTo>
                    <a:pt x="1439" y="17"/>
                  </a:lnTo>
                  <a:lnTo>
                    <a:pt x="1422" y="17"/>
                  </a:lnTo>
                  <a:lnTo>
                    <a:pt x="1422" y="0"/>
                  </a:lnTo>
                  <a:close/>
                  <a:moveTo>
                    <a:pt x="1456" y="0"/>
                  </a:moveTo>
                  <a:lnTo>
                    <a:pt x="1473" y="0"/>
                  </a:lnTo>
                  <a:lnTo>
                    <a:pt x="1473" y="17"/>
                  </a:lnTo>
                  <a:lnTo>
                    <a:pt x="1456" y="17"/>
                  </a:lnTo>
                  <a:lnTo>
                    <a:pt x="1456" y="0"/>
                  </a:lnTo>
                  <a:close/>
                  <a:moveTo>
                    <a:pt x="1490" y="0"/>
                  </a:moveTo>
                  <a:lnTo>
                    <a:pt x="1507" y="0"/>
                  </a:lnTo>
                  <a:lnTo>
                    <a:pt x="1507" y="17"/>
                  </a:lnTo>
                  <a:lnTo>
                    <a:pt x="1490" y="17"/>
                  </a:lnTo>
                  <a:lnTo>
                    <a:pt x="1490" y="0"/>
                  </a:lnTo>
                  <a:close/>
                  <a:moveTo>
                    <a:pt x="1524" y="0"/>
                  </a:moveTo>
                  <a:lnTo>
                    <a:pt x="1541" y="0"/>
                  </a:lnTo>
                  <a:lnTo>
                    <a:pt x="1541" y="17"/>
                  </a:lnTo>
                  <a:lnTo>
                    <a:pt x="1524" y="17"/>
                  </a:lnTo>
                  <a:lnTo>
                    <a:pt x="1524" y="0"/>
                  </a:lnTo>
                  <a:close/>
                  <a:moveTo>
                    <a:pt x="1558" y="0"/>
                  </a:moveTo>
                  <a:lnTo>
                    <a:pt x="1575" y="0"/>
                  </a:lnTo>
                  <a:lnTo>
                    <a:pt x="1575" y="17"/>
                  </a:lnTo>
                  <a:lnTo>
                    <a:pt x="1558" y="17"/>
                  </a:lnTo>
                  <a:lnTo>
                    <a:pt x="1558" y="0"/>
                  </a:lnTo>
                  <a:close/>
                  <a:moveTo>
                    <a:pt x="1592" y="0"/>
                  </a:moveTo>
                  <a:lnTo>
                    <a:pt x="1609" y="0"/>
                  </a:lnTo>
                  <a:lnTo>
                    <a:pt x="1609" y="17"/>
                  </a:lnTo>
                  <a:lnTo>
                    <a:pt x="1592" y="17"/>
                  </a:lnTo>
                  <a:lnTo>
                    <a:pt x="1592" y="0"/>
                  </a:lnTo>
                  <a:close/>
                  <a:moveTo>
                    <a:pt x="1625" y="0"/>
                  </a:moveTo>
                  <a:lnTo>
                    <a:pt x="1642" y="0"/>
                  </a:lnTo>
                  <a:lnTo>
                    <a:pt x="1642" y="17"/>
                  </a:lnTo>
                  <a:lnTo>
                    <a:pt x="1625" y="17"/>
                  </a:lnTo>
                  <a:lnTo>
                    <a:pt x="1625" y="0"/>
                  </a:lnTo>
                  <a:close/>
                  <a:moveTo>
                    <a:pt x="1659" y="0"/>
                  </a:moveTo>
                  <a:lnTo>
                    <a:pt x="1676" y="0"/>
                  </a:lnTo>
                  <a:lnTo>
                    <a:pt x="1676" y="17"/>
                  </a:lnTo>
                  <a:lnTo>
                    <a:pt x="1659" y="17"/>
                  </a:lnTo>
                  <a:lnTo>
                    <a:pt x="1659" y="0"/>
                  </a:lnTo>
                  <a:close/>
                  <a:moveTo>
                    <a:pt x="1693" y="0"/>
                  </a:moveTo>
                  <a:lnTo>
                    <a:pt x="1710" y="0"/>
                  </a:lnTo>
                  <a:lnTo>
                    <a:pt x="1710" y="17"/>
                  </a:lnTo>
                  <a:lnTo>
                    <a:pt x="1693" y="17"/>
                  </a:lnTo>
                  <a:lnTo>
                    <a:pt x="1693" y="0"/>
                  </a:lnTo>
                  <a:close/>
                  <a:moveTo>
                    <a:pt x="1727" y="0"/>
                  </a:moveTo>
                  <a:lnTo>
                    <a:pt x="1744" y="0"/>
                  </a:lnTo>
                  <a:lnTo>
                    <a:pt x="1744" y="17"/>
                  </a:lnTo>
                  <a:lnTo>
                    <a:pt x="1727" y="17"/>
                  </a:lnTo>
                  <a:lnTo>
                    <a:pt x="1727" y="0"/>
                  </a:lnTo>
                  <a:close/>
                  <a:moveTo>
                    <a:pt x="1761" y="0"/>
                  </a:moveTo>
                  <a:lnTo>
                    <a:pt x="1778" y="0"/>
                  </a:lnTo>
                  <a:lnTo>
                    <a:pt x="1778" y="17"/>
                  </a:lnTo>
                  <a:lnTo>
                    <a:pt x="1761" y="17"/>
                  </a:lnTo>
                  <a:lnTo>
                    <a:pt x="1761" y="0"/>
                  </a:lnTo>
                  <a:close/>
                  <a:moveTo>
                    <a:pt x="1795" y="0"/>
                  </a:moveTo>
                  <a:lnTo>
                    <a:pt x="1812" y="0"/>
                  </a:lnTo>
                  <a:lnTo>
                    <a:pt x="1812" y="17"/>
                  </a:lnTo>
                  <a:lnTo>
                    <a:pt x="1795" y="17"/>
                  </a:lnTo>
                  <a:lnTo>
                    <a:pt x="1795" y="0"/>
                  </a:lnTo>
                  <a:close/>
                  <a:moveTo>
                    <a:pt x="1829" y="0"/>
                  </a:moveTo>
                  <a:lnTo>
                    <a:pt x="1846" y="0"/>
                  </a:lnTo>
                  <a:lnTo>
                    <a:pt x="1846" y="17"/>
                  </a:lnTo>
                  <a:lnTo>
                    <a:pt x="1829" y="17"/>
                  </a:lnTo>
                  <a:lnTo>
                    <a:pt x="1829" y="0"/>
                  </a:lnTo>
                  <a:close/>
                  <a:moveTo>
                    <a:pt x="1862" y="0"/>
                  </a:moveTo>
                  <a:lnTo>
                    <a:pt x="1879" y="0"/>
                  </a:lnTo>
                  <a:lnTo>
                    <a:pt x="1879" y="17"/>
                  </a:lnTo>
                  <a:lnTo>
                    <a:pt x="1862" y="17"/>
                  </a:lnTo>
                  <a:lnTo>
                    <a:pt x="1862" y="0"/>
                  </a:lnTo>
                  <a:close/>
                  <a:moveTo>
                    <a:pt x="1896" y="0"/>
                  </a:moveTo>
                  <a:lnTo>
                    <a:pt x="1913" y="0"/>
                  </a:lnTo>
                  <a:lnTo>
                    <a:pt x="1913" y="17"/>
                  </a:lnTo>
                  <a:lnTo>
                    <a:pt x="1896" y="17"/>
                  </a:lnTo>
                  <a:lnTo>
                    <a:pt x="1896" y="0"/>
                  </a:lnTo>
                  <a:close/>
                  <a:moveTo>
                    <a:pt x="1930" y="0"/>
                  </a:moveTo>
                  <a:lnTo>
                    <a:pt x="1947" y="0"/>
                  </a:lnTo>
                  <a:lnTo>
                    <a:pt x="1947" y="17"/>
                  </a:lnTo>
                  <a:lnTo>
                    <a:pt x="1930" y="17"/>
                  </a:lnTo>
                  <a:lnTo>
                    <a:pt x="1930" y="0"/>
                  </a:lnTo>
                  <a:close/>
                  <a:moveTo>
                    <a:pt x="1964" y="0"/>
                  </a:moveTo>
                  <a:lnTo>
                    <a:pt x="1981" y="0"/>
                  </a:lnTo>
                  <a:lnTo>
                    <a:pt x="1981" y="17"/>
                  </a:lnTo>
                  <a:lnTo>
                    <a:pt x="1964" y="17"/>
                  </a:lnTo>
                  <a:lnTo>
                    <a:pt x="1964" y="0"/>
                  </a:lnTo>
                  <a:close/>
                  <a:moveTo>
                    <a:pt x="1998" y="0"/>
                  </a:moveTo>
                  <a:lnTo>
                    <a:pt x="2015" y="0"/>
                  </a:lnTo>
                  <a:lnTo>
                    <a:pt x="2015" y="17"/>
                  </a:lnTo>
                  <a:lnTo>
                    <a:pt x="1998" y="17"/>
                  </a:lnTo>
                  <a:lnTo>
                    <a:pt x="1998" y="0"/>
                  </a:lnTo>
                  <a:close/>
                  <a:moveTo>
                    <a:pt x="2032" y="0"/>
                  </a:moveTo>
                  <a:lnTo>
                    <a:pt x="2049" y="0"/>
                  </a:lnTo>
                  <a:lnTo>
                    <a:pt x="2049" y="17"/>
                  </a:lnTo>
                  <a:lnTo>
                    <a:pt x="2032" y="17"/>
                  </a:lnTo>
                  <a:lnTo>
                    <a:pt x="2032" y="0"/>
                  </a:lnTo>
                  <a:close/>
                  <a:moveTo>
                    <a:pt x="2066" y="0"/>
                  </a:moveTo>
                  <a:lnTo>
                    <a:pt x="2083" y="0"/>
                  </a:lnTo>
                  <a:lnTo>
                    <a:pt x="2083" y="17"/>
                  </a:lnTo>
                  <a:lnTo>
                    <a:pt x="2066" y="17"/>
                  </a:lnTo>
                  <a:lnTo>
                    <a:pt x="2066" y="0"/>
                  </a:lnTo>
                  <a:close/>
                  <a:moveTo>
                    <a:pt x="2099" y="0"/>
                  </a:moveTo>
                  <a:lnTo>
                    <a:pt x="2116" y="0"/>
                  </a:lnTo>
                  <a:lnTo>
                    <a:pt x="2116" y="17"/>
                  </a:lnTo>
                  <a:lnTo>
                    <a:pt x="2099" y="17"/>
                  </a:lnTo>
                  <a:lnTo>
                    <a:pt x="2099" y="0"/>
                  </a:lnTo>
                  <a:close/>
                  <a:moveTo>
                    <a:pt x="2133" y="0"/>
                  </a:moveTo>
                  <a:lnTo>
                    <a:pt x="2150" y="0"/>
                  </a:lnTo>
                  <a:lnTo>
                    <a:pt x="2150" y="17"/>
                  </a:lnTo>
                  <a:lnTo>
                    <a:pt x="2133" y="17"/>
                  </a:lnTo>
                  <a:lnTo>
                    <a:pt x="2133" y="0"/>
                  </a:lnTo>
                  <a:close/>
                  <a:moveTo>
                    <a:pt x="2167" y="0"/>
                  </a:moveTo>
                  <a:lnTo>
                    <a:pt x="2184" y="0"/>
                  </a:lnTo>
                  <a:lnTo>
                    <a:pt x="2184" y="17"/>
                  </a:lnTo>
                  <a:lnTo>
                    <a:pt x="2167" y="17"/>
                  </a:lnTo>
                  <a:lnTo>
                    <a:pt x="2167" y="0"/>
                  </a:lnTo>
                  <a:close/>
                  <a:moveTo>
                    <a:pt x="2201" y="0"/>
                  </a:moveTo>
                  <a:lnTo>
                    <a:pt x="2218" y="0"/>
                  </a:lnTo>
                  <a:lnTo>
                    <a:pt x="2218" y="17"/>
                  </a:lnTo>
                  <a:lnTo>
                    <a:pt x="2201" y="17"/>
                  </a:lnTo>
                  <a:lnTo>
                    <a:pt x="2201" y="0"/>
                  </a:lnTo>
                  <a:close/>
                  <a:moveTo>
                    <a:pt x="2235" y="0"/>
                  </a:moveTo>
                  <a:lnTo>
                    <a:pt x="2252" y="0"/>
                  </a:lnTo>
                  <a:lnTo>
                    <a:pt x="2252" y="17"/>
                  </a:lnTo>
                  <a:lnTo>
                    <a:pt x="2235" y="17"/>
                  </a:lnTo>
                  <a:lnTo>
                    <a:pt x="2235" y="0"/>
                  </a:lnTo>
                  <a:close/>
                  <a:moveTo>
                    <a:pt x="2269" y="0"/>
                  </a:moveTo>
                  <a:lnTo>
                    <a:pt x="2286" y="0"/>
                  </a:lnTo>
                  <a:lnTo>
                    <a:pt x="2286" y="17"/>
                  </a:lnTo>
                  <a:lnTo>
                    <a:pt x="2269" y="17"/>
                  </a:lnTo>
                  <a:lnTo>
                    <a:pt x="2269" y="0"/>
                  </a:lnTo>
                  <a:close/>
                  <a:moveTo>
                    <a:pt x="2303" y="0"/>
                  </a:moveTo>
                  <a:lnTo>
                    <a:pt x="2319" y="0"/>
                  </a:lnTo>
                  <a:lnTo>
                    <a:pt x="2319" y="17"/>
                  </a:lnTo>
                  <a:lnTo>
                    <a:pt x="2303" y="17"/>
                  </a:lnTo>
                  <a:lnTo>
                    <a:pt x="2303" y="0"/>
                  </a:lnTo>
                  <a:close/>
                  <a:moveTo>
                    <a:pt x="2336" y="0"/>
                  </a:moveTo>
                  <a:lnTo>
                    <a:pt x="2353" y="0"/>
                  </a:lnTo>
                  <a:lnTo>
                    <a:pt x="2353" y="17"/>
                  </a:lnTo>
                  <a:lnTo>
                    <a:pt x="2336" y="17"/>
                  </a:lnTo>
                  <a:lnTo>
                    <a:pt x="2336" y="0"/>
                  </a:lnTo>
                  <a:close/>
                  <a:moveTo>
                    <a:pt x="2370" y="0"/>
                  </a:moveTo>
                  <a:lnTo>
                    <a:pt x="2387" y="0"/>
                  </a:lnTo>
                  <a:lnTo>
                    <a:pt x="2387" y="17"/>
                  </a:lnTo>
                  <a:lnTo>
                    <a:pt x="2370" y="17"/>
                  </a:lnTo>
                  <a:lnTo>
                    <a:pt x="2370" y="0"/>
                  </a:lnTo>
                  <a:close/>
                  <a:moveTo>
                    <a:pt x="2404" y="0"/>
                  </a:moveTo>
                  <a:lnTo>
                    <a:pt x="2421" y="0"/>
                  </a:lnTo>
                  <a:lnTo>
                    <a:pt x="2421" y="17"/>
                  </a:lnTo>
                  <a:lnTo>
                    <a:pt x="2404" y="17"/>
                  </a:lnTo>
                  <a:lnTo>
                    <a:pt x="2404" y="0"/>
                  </a:lnTo>
                  <a:close/>
                  <a:moveTo>
                    <a:pt x="2438" y="0"/>
                  </a:moveTo>
                  <a:lnTo>
                    <a:pt x="2452" y="0"/>
                  </a:lnTo>
                  <a:lnTo>
                    <a:pt x="2456" y="0"/>
                  </a:lnTo>
                  <a:lnTo>
                    <a:pt x="2454" y="17"/>
                  </a:lnTo>
                  <a:lnTo>
                    <a:pt x="2451" y="17"/>
                  </a:lnTo>
                  <a:lnTo>
                    <a:pt x="2452" y="17"/>
                  </a:lnTo>
                  <a:lnTo>
                    <a:pt x="2438" y="17"/>
                  </a:lnTo>
                  <a:lnTo>
                    <a:pt x="2438" y="0"/>
                  </a:lnTo>
                  <a:close/>
                  <a:moveTo>
                    <a:pt x="2476" y="14"/>
                  </a:moveTo>
                  <a:lnTo>
                    <a:pt x="2477" y="16"/>
                  </a:lnTo>
                  <a:lnTo>
                    <a:pt x="2478" y="21"/>
                  </a:lnTo>
                  <a:lnTo>
                    <a:pt x="2479" y="26"/>
                  </a:lnTo>
                  <a:lnTo>
                    <a:pt x="2479" y="35"/>
                  </a:lnTo>
                  <a:lnTo>
                    <a:pt x="2462" y="35"/>
                  </a:lnTo>
                  <a:lnTo>
                    <a:pt x="2462" y="27"/>
                  </a:lnTo>
                  <a:lnTo>
                    <a:pt x="2462" y="27"/>
                  </a:lnTo>
                  <a:lnTo>
                    <a:pt x="2462" y="24"/>
                  </a:lnTo>
                  <a:lnTo>
                    <a:pt x="2462" y="26"/>
                  </a:lnTo>
                  <a:lnTo>
                    <a:pt x="2461" y="22"/>
                  </a:lnTo>
                  <a:lnTo>
                    <a:pt x="2461" y="23"/>
                  </a:lnTo>
                  <a:lnTo>
                    <a:pt x="2461" y="22"/>
                  </a:lnTo>
                  <a:lnTo>
                    <a:pt x="2476" y="14"/>
                  </a:lnTo>
                  <a:close/>
                  <a:moveTo>
                    <a:pt x="2479" y="52"/>
                  </a:moveTo>
                  <a:lnTo>
                    <a:pt x="2479" y="69"/>
                  </a:lnTo>
                  <a:lnTo>
                    <a:pt x="2462" y="69"/>
                  </a:lnTo>
                  <a:lnTo>
                    <a:pt x="2462" y="52"/>
                  </a:lnTo>
                  <a:lnTo>
                    <a:pt x="2479" y="52"/>
                  </a:lnTo>
                  <a:close/>
                  <a:moveTo>
                    <a:pt x="2479" y="86"/>
                  </a:moveTo>
                  <a:lnTo>
                    <a:pt x="2479" y="103"/>
                  </a:lnTo>
                  <a:lnTo>
                    <a:pt x="2462" y="103"/>
                  </a:lnTo>
                  <a:lnTo>
                    <a:pt x="2462" y="86"/>
                  </a:lnTo>
                  <a:lnTo>
                    <a:pt x="2479" y="86"/>
                  </a:lnTo>
                  <a:close/>
                  <a:moveTo>
                    <a:pt x="2479" y="119"/>
                  </a:moveTo>
                  <a:lnTo>
                    <a:pt x="2479" y="136"/>
                  </a:lnTo>
                  <a:lnTo>
                    <a:pt x="2462" y="136"/>
                  </a:lnTo>
                  <a:lnTo>
                    <a:pt x="2462" y="119"/>
                  </a:lnTo>
                  <a:lnTo>
                    <a:pt x="2479" y="119"/>
                  </a:lnTo>
                  <a:close/>
                  <a:moveTo>
                    <a:pt x="2479" y="153"/>
                  </a:moveTo>
                  <a:lnTo>
                    <a:pt x="2479" y="170"/>
                  </a:lnTo>
                  <a:lnTo>
                    <a:pt x="2462" y="170"/>
                  </a:lnTo>
                  <a:lnTo>
                    <a:pt x="2462" y="153"/>
                  </a:lnTo>
                  <a:lnTo>
                    <a:pt x="2479" y="153"/>
                  </a:lnTo>
                  <a:close/>
                  <a:moveTo>
                    <a:pt x="2479" y="187"/>
                  </a:moveTo>
                  <a:lnTo>
                    <a:pt x="2479" y="204"/>
                  </a:lnTo>
                  <a:lnTo>
                    <a:pt x="2462" y="204"/>
                  </a:lnTo>
                  <a:lnTo>
                    <a:pt x="2462" y="187"/>
                  </a:lnTo>
                  <a:lnTo>
                    <a:pt x="2479" y="187"/>
                  </a:lnTo>
                  <a:close/>
                  <a:moveTo>
                    <a:pt x="2479" y="221"/>
                  </a:moveTo>
                  <a:lnTo>
                    <a:pt x="2479" y="238"/>
                  </a:lnTo>
                  <a:lnTo>
                    <a:pt x="2462" y="238"/>
                  </a:lnTo>
                  <a:lnTo>
                    <a:pt x="2462" y="221"/>
                  </a:lnTo>
                  <a:lnTo>
                    <a:pt x="2479" y="221"/>
                  </a:lnTo>
                  <a:close/>
                  <a:moveTo>
                    <a:pt x="2479" y="255"/>
                  </a:moveTo>
                  <a:lnTo>
                    <a:pt x="2479" y="272"/>
                  </a:lnTo>
                  <a:lnTo>
                    <a:pt x="2462" y="272"/>
                  </a:lnTo>
                  <a:lnTo>
                    <a:pt x="2462" y="255"/>
                  </a:lnTo>
                  <a:lnTo>
                    <a:pt x="2479" y="255"/>
                  </a:lnTo>
                  <a:close/>
                  <a:moveTo>
                    <a:pt x="2479" y="289"/>
                  </a:moveTo>
                  <a:lnTo>
                    <a:pt x="2479" y="306"/>
                  </a:lnTo>
                  <a:lnTo>
                    <a:pt x="2462" y="306"/>
                  </a:lnTo>
                  <a:lnTo>
                    <a:pt x="2462" y="289"/>
                  </a:lnTo>
                  <a:lnTo>
                    <a:pt x="2479" y="289"/>
                  </a:lnTo>
                  <a:close/>
                  <a:moveTo>
                    <a:pt x="2479" y="323"/>
                  </a:moveTo>
                  <a:lnTo>
                    <a:pt x="2479" y="339"/>
                  </a:lnTo>
                  <a:lnTo>
                    <a:pt x="2462" y="339"/>
                  </a:lnTo>
                  <a:lnTo>
                    <a:pt x="2462" y="323"/>
                  </a:lnTo>
                  <a:lnTo>
                    <a:pt x="2479" y="323"/>
                  </a:lnTo>
                  <a:close/>
                  <a:moveTo>
                    <a:pt x="2479" y="356"/>
                  </a:moveTo>
                  <a:lnTo>
                    <a:pt x="2479" y="373"/>
                  </a:lnTo>
                  <a:lnTo>
                    <a:pt x="2462" y="373"/>
                  </a:lnTo>
                  <a:lnTo>
                    <a:pt x="2462" y="356"/>
                  </a:lnTo>
                  <a:lnTo>
                    <a:pt x="2479" y="356"/>
                  </a:lnTo>
                  <a:close/>
                  <a:moveTo>
                    <a:pt x="2479" y="390"/>
                  </a:moveTo>
                  <a:lnTo>
                    <a:pt x="2479" y="407"/>
                  </a:lnTo>
                  <a:lnTo>
                    <a:pt x="2462" y="407"/>
                  </a:lnTo>
                  <a:lnTo>
                    <a:pt x="2462" y="390"/>
                  </a:lnTo>
                  <a:lnTo>
                    <a:pt x="2479" y="390"/>
                  </a:lnTo>
                  <a:close/>
                  <a:moveTo>
                    <a:pt x="2479" y="424"/>
                  </a:moveTo>
                  <a:lnTo>
                    <a:pt x="2479" y="441"/>
                  </a:lnTo>
                  <a:lnTo>
                    <a:pt x="2462" y="441"/>
                  </a:lnTo>
                  <a:lnTo>
                    <a:pt x="2462" y="424"/>
                  </a:lnTo>
                  <a:lnTo>
                    <a:pt x="2479" y="424"/>
                  </a:lnTo>
                  <a:close/>
                  <a:moveTo>
                    <a:pt x="2479" y="458"/>
                  </a:moveTo>
                  <a:lnTo>
                    <a:pt x="2479" y="475"/>
                  </a:lnTo>
                  <a:lnTo>
                    <a:pt x="2462" y="475"/>
                  </a:lnTo>
                  <a:lnTo>
                    <a:pt x="2462" y="458"/>
                  </a:lnTo>
                  <a:lnTo>
                    <a:pt x="2479" y="458"/>
                  </a:lnTo>
                  <a:close/>
                  <a:moveTo>
                    <a:pt x="2479" y="492"/>
                  </a:moveTo>
                  <a:lnTo>
                    <a:pt x="2479" y="509"/>
                  </a:lnTo>
                  <a:lnTo>
                    <a:pt x="2462" y="509"/>
                  </a:lnTo>
                  <a:lnTo>
                    <a:pt x="2462" y="492"/>
                  </a:lnTo>
                  <a:lnTo>
                    <a:pt x="2479" y="492"/>
                  </a:lnTo>
                  <a:close/>
                  <a:moveTo>
                    <a:pt x="2479" y="526"/>
                  </a:moveTo>
                  <a:lnTo>
                    <a:pt x="2479" y="543"/>
                  </a:lnTo>
                  <a:lnTo>
                    <a:pt x="2462" y="543"/>
                  </a:lnTo>
                  <a:lnTo>
                    <a:pt x="2462" y="526"/>
                  </a:lnTo>
                  <a:lnTo>
                    <a:pt x="2479" y="526"/>
                  </a:lnTo>
                  <a:close/>
                  <a:moveTo>
                    <a:pt x="2479" y="560"/>
                  </a:moveTo>
                  <a:lnTo>
                    <a:pt x="2479" y="566"/>
                  </a:lnTo>
                  <a:lnTo>
                    <a:pt x="2478" y="571"/>
                  </a:lnTo>
                  <a:lnTo>
                    <a:pt x="2477" y="576"/>
                  </a:lnTo>
                  <a:lnTo>
                    <a:pt x="2474" y="581"/>
                  </a:lnTo>
                  <a:lnTo>
                    <a:pt x="2474" y="581"/>
                  </a:lnTo>
                  <a:lnTo>
                    <a:pt x="2460" y="571"/>
                  </a:lnTo>
                  <a:lnTo>
                    <a:pt x="2460" y="570"/>
                  </a:lnTo>
                  <a:lnTo>
                    <a:pt x="2460" y="572"/>
                  </a:lnTo>
                  <a:lnTo>
                    <a:pt x="2461" y="569"/>
                  </a:lnTo>
                  <a:lnTo>
                    <a:pt x="2461" y="570"/>
                  </a:lnTo>
                  <a:lnTo>
                    <a:pt x="2462" y="567"/>
                  </a:lnTo>
                  <a:lnTo>
                    <a:pt x="2462" y="569"/>
                  </a:lnTo>
                  <a:lnTo>
                    <a:pt x="2462" y="565"/>
                  </a:lnTo>
                  <a:lnTo>
                    <a:pt x="2462" y="566"/>
                  </a:lnTo>
                  <a:lnTo>
                    <a:pt x="2462" y="560"/>
                  </a:lnTo>
                  <a:lnTo>
                    <a:pt x="2479" y="560"/>
                  </a:lnTo>
                  <a:close/>
                  <a:moveTo>
                    <a:pt x="2454" y="592"/>
                  </a:moveTo>
                  <a:lnTo>
                    <a:pt x="2452" y="592"/>
                  </a:lnTo>
                  <a:lnTo>
                    <a:pt x="2436" y="592"/>
                  </a:lnTo>
                  <a:lnTo>
                    <a:pt x="2436" y="575"/>
                  </a:lnTo>
                  <a:lnTo>
                    <a:pt x="2452" y="575"/>
                  </a:lnTo>
                  <a:lnTo>
                    <a:pt x="2451" y="575"/>
                  </a:lnTo>
                  <a:lnTo>
                    <a:pt x="2452" y="575"/>
                  </a:lnTo>
                  <a:lnTo>
                    <a:pt x="2454" y="592"/>
                  </a:lnTo>
                  <a:close/>
                  <a:moveTo>
                    <a:pt x="2419" y="592"/>
                  </a:moveTo>
                  <a:lnTo>
                    <a:pt x="2402" y="592"/>
                  </a:lnTo>
                  <a:lnTo>
                    <a:pt x="2402" y="575"/>
                  </a:lnTo>
                  <a:lnTo>
                    <a:pt x="2419" y="575"/>
                  </a:lnTo>
                  <a:lnTo>
                    <a:pt x="2419" y="592"/>
                  </a:lnTo>
                  <a:close/>
                  <a:moveTo>
                    <a:pt x="2385" y="592"/>
                  </a:moveTo>
                  <a:lnTo>
                    <a:pt x="2368" y="592"/>
                  </a:lnTo>
                  <a:lnTo>
                    <a:pt x="2368" y="575"/>
                  </a:lnTo>
                  <a:lnTo>
                    <a:pt x="2385" y="575"/>
                  </a:lnTo>
                  <a:lnTo>
                    <a:pt x="2385" y="592"/>
                  </a:lnTo>
                  <a:close/>
                  <a:moveTo>
                    <a:pt x="2351" y="592"/>
                  </a:moveTo>
                  <a:lnTo>
                    <a:pt x="2334" y="592"/>
                  </a:lnTo>
                  <a:lnTo>
                    <a:pt x="2334" y="575"/>
                  </a:lnTo>
                  <a:lnTo>
                    <a:pt x="2351" y="575"/>
                  </a:lnTo>
                  <a:lnTo>
                    <a:pt x="2351" y="592"/>
                  </a:lnTo>
                  <a:close/>
                  <a:moveTo>
                    <a:pt x="2317" y="592"/>
                  </a:moveTo>
                  <a:lnTo>
                    <a:pt x="2301" y="592"/>
                  </a:lnTo>
                  <a:lnTo>
                    <a:pt x="2301" y="575"/>
                  </a:lnTo>
                  <a:lnTo>
                    <a:pt x="2317" y="575"/>
                  </a:lnTo>
                  <a:lnTo>
                    <a:pt x="2317" y="592"/>
                  </a:lnTo>
                  <a:close/>
                  <a:moveTo>
                    <a:pt x="2284" y="592"/>
                  </a:moveTo>
                  <a:lnTo>
                    <a:pt x="2267" y="592"/>
                  </a:lnTo>
                  <a:lnTo>
                    <a:pt x="2267" y="575"/>
                  </a:lnTo>
                  <a:lnTo>
                    <a:pt x="2284" y="575"/>
                  </a:lnTo>
                  <a:lnTo>
                    <a:pt x="2284" y="592"/>
                  </a:lnTo>
                  <a:close/>
                  <a:moveTo>
                    <a:pt x="2250" y="592"/>
                  </a:moveTo>
                  <a:lnTo>
                    <a:pt x="2233" y="592"/>
                  </a:lnTo>
                  <a:lnTo>
                    <a:pt x="2233" y="575"/>
                  </a:lnTo>
                  <a:lnTo>
                    <a:pt x="2250" y="575"/>
                  </a:lnTo>
                  <a:lnTo>
                    <a:pt x="2250" y="592"/>
                  </a:lnTo>
                  <a:close/>
                  <a:moveTo>
                    <a:pt x="2216" y="592"/>
                  </a:moveTo>
                  <a:lnTo>
                    <a:pt x="2199" y="592"/>
                  </a:lnTo>
                  <a:lnTo>
                    <a:pt x="2199" y="575"/>
                  </a:lnTo>
                  <a:lnTo>
                    <a:pt x="2216" y="575"/>
                  </a:lnTo>
                  <a:lnTo>
                    <a:pt x="2216" y="592"/>
                  </a:lnTo>
                  <a:close/>
                  <a:moveTo>
                    <a:pt x="2182" y="592"/>
                  </a:moveTo>
                  <a:lnTo>
                    <a:pt x="2165" y="592"/>
                  </a:lnTo>
                  <a:lnTo>
                    <a:pt x="2165" y="575"/>
                  </a:lnTo>
                  <a:lnTo>
                    <a:pt x="2182" y="575"/>
                  </a:lnTo>
                  <a:lnTo>
                    <a:pt x="2182" y="592"/>
                  </a:lnTo>
                  <a:close/>
                  <a:moveTo>
                    <a:pt x="2148" y="592"/>
                  </a:moveTo>
                  <a:lnTo>
                    <a:pt x="2131" y="592"/>
                  </a:lnTo>
                  <a:lnTo>
                    <a:pt x="2131" y="575"/>
                  </a:lnTo>
                  <a:lnTo>
                    <a:pt x="2148" y="575"/>
                  </a:lnTo>
                  <a:lnTo>
                    <a:pt x="2148" y="592"/>
                  </a:lnTo>
                  <a:close/>
                  <a:moveTo>
                    <a:pt x="2114" y="592"/>
                  </a:moveTo>
                  <a:lnTo>
                    <a:pt x="2097" y="592"/>
                  </a:lnTo>
                  <a:lnTo>
                    <a:pt x="2097" y="575"/>
                  </a:lnTo>
                  <a:lnTo>
                    <a:pt x="2114" y="575"/>
                  </a:lnTo>
                  <a:lnTo>
                    <a:pt x="2114" y="592"/>
                  </a:lnTo>
                  <a:close/>
                  <a:moveTo>
                    <a:pt x="2080" y="592"/>
                  </a:moveTo>
                  <a:lnTo>
                    <a:pt x="2064" y="592"/>
                  </a:lnTo>
                  <a:lnTo>
                    <a:pt x="2064" y="575"/>
                  </a:lnTo>
                  <a:lnTo>
                    <a:pt x="2080" y="575"/>
                  </a:lnTo>
                  <a:lnTo>
                    <a:pt x="2080" y="592"/>
                  </a:lnTo>
                  <a:close/>
                  <a:moveTo>
                    <a:pt x="2047" y="592"/>
                  </a:moveTo>
                  <a:lnTo>
                    <a:pt x="2030" y="592"/>
                  </a:lnTo>
                  <a:lnTo>
                    <a:pt x="2030" y="575"/>
                  </a:lnTo>
                  <a:lnTo>
                    <a:pt x="2047" y="575"/>
                  </a:lnTo>
                  <a:lnTo>
                    <a:pt x="2047" y="592"/>
                  </a:lnTo>
                  <a:close/>
                  <a:moveTo>
                    <a:pt x="2013" y="592"/>
                  </a:moveTo>
                  <a:lnTo>
                    <a:pt x="1996" y="592"/>
                  </a:lnTo>
                  <a:lnTo>
                    <a:pt x="1996" y="575"/>
                  </a:lnTo>
                  <a:lnTo>
                    <a:pt x="2013" y="575"/>
                  </a:lnTo>
                  <a:lnTo>
                    <a:pt x="2013" y="592"/>
                  </a:lnTo>
                  <a:close/>
                  <a:moveTo>
                    <a:pt x="1979" y="592"/>
                  </a:moveTo>
                  <a:lnTo>
                    <a:pt x="1962" y="592"/>
                  </a:lnTo>
                  <a:lnTo>
                    <a:pt x="1962" y="575"/>
                  </a:lnTo>
                  <a:lnTo>
                    <a:pt x="1979" y="575"/>
                  </a:lnTo>
                  <a:lnTo>
                    <a:pt x="1979" y="592"/>
                  </a:lnTo>
                  <a:close/>
                  <a:moveTo>
                    <a:pt x="1945" y="592"/>
                  </a:moveTo>
                  <a:lnTo>
                    <a:pt x="1928" y="592"/>
                  </a:lnTo>
                  <a:lnTo>
                    <a:pt x="1928" y="575"/>
                  </a:lnTo>
                  <a:lnTo>
                    <a:pt x="1945" y="575"/>
                  </a:lnTo>
                  <a:lnTo>
                    <a:pt x="1945" y="592"/>
                  </a:lnTo>
                  <a:close/>
                  <a:moveTo>
                    <a:pt x="1911" y="592"/>
                  </a:moveTo>
                  <a:lnTo>
                    <a:pt x="1894" y="592"/>
                  </a:lnTo>
                  <a:lnTo>
                    <a:pt x="1894" y="575"/>
                  </a:lnTo>
                  <a:lnTo>
                    <a:pt x="1911" y="575"/>
                  </a:lnTo>
                  <a:lnTo>
                    <a:pt x="1911" y="592"/>
                  </a:lnTo>
                  <a:close/>
                  <a:moveTo>
                    <a:pt x="1877" y="592"/>
                  </a:moveTo>
                  <a:lnTo>
                    <a:pt x="1860" y="592"/>
                  </a:lnTo>
                  <a:lnTo>
                    <a:pt x="1860" y="575"/>
                  </a:lnTo>
                  <a:lnTo>
                    <a:pt x="1877" y="575"/>
                  </a:lnTo>
                  <a:lnTo>
                    <a:pt x="1877" y="592"/>
                  </a:lnTo>
                  <a:close/>
                  <a:moveTo>
                    <a:pt x="1844" y="592"/>
                  </a:moveTo>
                  <a:lnTo>
                    <a:pt x="1827" y="592"/>
                  </a:lnTo>
                  <a:lnTo>
                    <a:pt x="1827" y="575"/>
                  </a:lnTo>
                  <a:lnTo>
                    <a:pt x="1844" y="575"/>
                  </a:lnTo>
                  <a:lnTo>
                    <a:pt x="1844" y="592"/>
                  </a:lnTo>
                  <a:close/>
                  <a:moveTo>
                    <a:pt x="1810" y="592"/>
                  </a:moveTo>
                  <a:lnTo>
                    <a:pt x="1793" y="592"/>
                  </a:lnTo>
                  <a:lnTo>
                    <a:pt x="1793" y="575"/>
                  </a:lnTo>
                  <a:lnTo>
                    <a:pt x="1810" y="575"/>
                  </a:lnTo>
                  <a:lnTo>
                    <a:pt x="1810" y="592"/>
                  </a:lnTo>
                  <a:close/>
                  <a:moveTo>
                    <a:pt x="1776" y="592"/>
                  </a:moveTo>
                  <a:lnTo>
                    <a:pt x="1759" y="592"/>
                  </a:lnTo>
                  <a:lnTo>
                    <a:pt x="1759" y="575"/>
                  </a:lnTo>
                  <a:lnTo>
                    <a:pt x="1776" y="575"/>
                  </a:lnTo>
                  <a:lnTo>
                    <a:pt x="1776" y="592"/>
                  </a:lnTo>
                  <a:close/>
                  <a:moveTo>
                    <a:pt x="1742" y="592"/>
                  </a:moveTo>
                  <a:lnTo>
                    <a:pt x="1725" y="592"/>
                  </a:lnTo>
                  <a:lnTo>
                    <a:pt x="1725" y="575"/>
                  </a:lnTo>
                  <a:lnTo>
                    <a:pt x="1742" y="575"/>
                  </a:lnTo>
                  <a:lnTo>
                    <a:pt x="1742" y="592"/>
                  </a:lnTo>
                  <a:close/>
                  <a:moveTo>
                    <a:pt x="1708" y="592"/>
                  </a:moveTo>
                  <a:lnTo>
                    <a:pt x="1691" y="592"/>
                  </a:lnTo>
                  <a:lnTo>
                    <a:pt x="1691" y="575"/>
                  </a:lnTo>
                  <a:lnTo>
                    <a:pt x="1708" y="575"/>
                  </a:lnTo>
                  <a:lnTo>
                    <a:pt x="1708" y="592"/>
                  </a:lnTo>
                  <a:close/>
                  <a:moveTo>
                    <a:pt x="1674" y="592"/>
                  </a:moveTo>
                  <a:lnTo>
                    <a:pt x="1657" y="592"/>
                  </a:lnTo>
                  <a:lnTo>
                    <a:pt x="1657" y="575"/>
                  </a:lnTo>
                  <a:lnTo>
                    <a:pt x="1674" y="575"/>
                  </a:lnTo>
                  <a:lnTo>
                    <a:pt x="1674" y="592"/>
                  </a:lnTo>
                  <a:close/>
                  <a:moveTo>
                    <a:pt x="1640" y="592"/>
                  </a:moveTo>
                  <a:lnTo>
                    <a:pt x="1623" y="592"/>
                  </a:lnTo>
                  <a:lnTo>
                    <a:pt x="1623" y="575"/>
                  </a:lnTo>
                  <a:lnTo>
                    <a:pt x="1640" y="575"/>
                  </a:lnTo>
                  <a:lnTo>
                    <a:pt x="1640" y="592"/>
                  </a:lnTo>
                  <a:close/>
                  <a:moveTo>
                    <a:pt x="1607" y="592"/>
                  </a:moveTo>
                  <a:lnTo>
                    <a:pt x="1590" y="592"/>
                  </a:lnTo>
                  <a:lnTo>
                    <a:pt x="1590" y="575"/>
                  </a:lnTo>
                  <a:lnTo>
                    <a:pt x="1607" y="575"/>
                  </a:lnTo>
                  <a:lnTo>
                    <a:pt x="1607" y="592"/>
                  </a:lnTo>
                  <a:close/>
                  <a:moveTo>
                    <a:pt x="1573" y="592"/>
                  </a:moveTo>
                  <a:lnTo>
                    <a:pt x="1556" y="592"/>
                  </a:lnTo>
                  <a:lnTo>
                    <a:pt x="1556" y="575"/>
                  </a:lnTo>
                  <a:lnTo>
                    <a:pt x="1573" y="575"/>
                  </a:lnTo>
                  <a:lnTo>
                    <a:pt x="1573" y="592"/>
                  </a:lnTo>
                  <a:close/>
                  <a:moveTo>
                    <a:pt x="1539" y="592"/>
                  </a:moveTo>
                  <a:lnTo>
                    <a:pt x="1522" y="592"/>
                  </a:lnTo>
                  <a:lnTo>
                    <a:pt x="1522" y="575"/>
                  </a:lnTo>
                  <a:lnTo>
                    <a:pt x="1539" y="575"/>
                  </a:lnTo>
                  <a:lnTo>
                    <a:pt x="1539" y="592"/>
                  </a:lnTo>
                  <a:close/>
                  <a:moveTo>
                    <a:pt x="1505" y="592"/>
                  </a:moveTo>
                  <a:lnTo>
                    <a:pt x="1488" y="592"/>
                  </a:lnTo>
                  <a:lnTo>
                    <a:pt x="1488" y="575"/>
                  </a:lnTo>
                  <a:lnTo>
                    <a:pt x="1505" y="575"/>
                  </a:lnTo>
                  <a:lnTo>
                    <a:pt x="1505" y="592"/>
                  </a:lnTo>
                  <a:close/>
                  <a:moveTo>
                    <a:pt x="1471" y="592"/>
                  </a:moveTo>
                  <a:lnTo>
                    <a:pt x="1454" y="592"/>
                  </a:lnTo>
                  <a:lnTo>
                    <a:pt x="1454" y="575"/>
                  </a:lnTo>
                  <a:lnTo>
                    <a:pt x="1471" y="575"/>
                  </a:lnTo>
                  <a:lnTo>
                    <a:pt x="1471" y="592"/>
                  </a:lnTo>
                  <a:close/>
                  <a:moveTo>
                    <a:pt x="1437" y="592"/>
                  </a:moveTo>
                  <a:lnTo>
                    <a:pt x="1420" y="592"/>
                  </a:lnTo>
                  <a:lnTo>
                    <a:pt x="1420" y="575"/>
                  </a:lnTo>
                  <a:lnTo>
                    <a:pt x="1437" y="575"/>
                  </a:lnTo>
                  <a:lnTo>
                    <a:pt x="1437" y="592"/>
                  </a:lnTo>
                  <a:close/>
                  <a:moveTo>
                    <a:pt x="1403" y="592"/>
                  </a:moveTo>
                  <a:lnTo>
                    <a:pt x="1386" y="592"/>
                  </a:lnTo>
                  <a:lnTo>
                    <a:pt x="1386" y="575"/>
                  </a:lnTo>
                  <a:lnTo>
                    <a:pt x="1403" y="575"/>
                  </a:lnTo>
                  <a:lnTo>
                    <a:pt x="1403" y="592"/>
                  </a:lnTo>
                  <a:close/>
                  <a:moveTo>
                    <a:pt x="1370" y="592"/>
                  </a:moveTo>
                  <a:lnTo>
                    <a:pt x="1353" y="592"/>
                  </a:lnTo>
                  <a:lnTo>
                    <a:pt x="1353" y="575"/>
                  </a:lnTo>
                  <a:lnTo>
                    <a:pt x="1370" y="575"/>
                  </a:lnTo>
                  <a:lnTo>
                    <a:pt x="1370" y="592"/>
                  </a:lnTo>
                  <a:close/>
                  <a:moveTo>
                    <a:pt x="1336" y="592"/>
                  </a:moveTo>
                  <a:lnTo>
                    <a:pt x="1319" y="592"/>
                  </a:lnTo>
                  <a:lnTo>
                    <a:pt x="1319" y="575"/>
                  </a:lnTo>
                  <a:lnTo>
                    <a:pt x="1336" y="575"/>
                  </a:lnTo>
                  <a:lnTo>
                    <a:pt x="1336" y="592"/>
                  </a:lnTo>
                  <a:close/>
                  <a:moveTo>
                    <a:pt x="1302" y="592"/>
                  </a:moveTo>
                  <a:lnTo>
                    <a:pt x="1285" y="592"/>
                  </a:lnTo>
                  <a:lnTo>
                    <a:pt x="1285" y="575"/>
                  </a:lnTo>
                  <a:lnTo>
                    <a:pt x="1302" y="575"/>
                  </a:lnTo>
                  <a:lnTo>
                    <a:pt x="1302" y="592"/>
                  </a:lnTo>
                  <a:close/>
                  <a:moveTo>
                    <a:pt x="1268" y="592"/>
                  </a:moveTo>
                  <a:lnTo>
                    <a:pt x="1251" y="592"/>
                  </a:lnTo>
                  <a:lnTo>
                    <a:pt x="1251" y="575"/>
                  </a:lnTo>
                  <a:lnTo>
                    <a:pt x="1268" y="575"/>
                  </a:lnTo>
                  <a:lnTo>
                    <a:pt x="1268" y="592"/>
                  </a:lnTo>
                  <a:close/>
                  <a:moveTo>
                    <a:pt x="1234" y="592"/>
                  </a:moveTo>
                  <a:lnTo>
                    <a:pt x="1217" y="592"/>
                  </a:lnTo>
                  <a:lnTo>
                    <a:pt x="1217" y="575"/>
                  </a:lnTo>
                  <a:lnTo>
                    <a:pt x="1234" y="575"/>
                  </a:lnTo>
                  <a:lnTo>
                    <a:pt x="1234" y="592"/>
                  </a:lnTo>
                  <a:close/>
                  <a:moveTo>
                    <a:pt x="1200" y="592"/>
                  </a:moveTo>
                  <a:lnTo>
                    <a:pt x="1183" y="592"/>
                  </a:lnTo>
                  <a:lnTo>
                    <a:pt x="1183" y="575"/>
                  </a:lnTo>
                  <a:lnTo>
                    <a:pt x="1200" y="575"/>
                  </a:lnTo>
                  <a:lnTo>
                    <a:pt x="1200" y="592"/>
                  </a:lnTo>
                  <a:close/>
                  <a:moveTo>
                    <a:pt x="1166" y="592"/>
                  </a:moveTo>
                  <a:lnTo>
                    <a:pt x="1149" y="592"/>
                  </a:lnTo>
                  <a:lnTo>
                    <a:pt x="1149" y="575"/>
                  </a:lnTo>
                  <a:lnTo>
                    <a:pt x="1166" y="575"/>
                  </a:lnTo>
                  <a:lnTo>
                    <a:pt x="1166" y="592"/>
                  </a:lnTo>
                  <a:close/>
                  <a:moveTo>
                    <a:pt x="1133" y="592"/>
                  </a:moveTo>
                  <a:lnTo>
                    <a:pt x="1116" y="592"/>
                  </a:lnTo>
                  <a:lnTo>
                    <a:pt x="1116" y="575"/>
                  </a:lnTo>
                  <a:lnTo>
                    <a:pt x="1133" y="575"/>
                  </a:lnTo>
                  <a:lnTo>
                    <a:pt x="1133" y="592"/>
                  </a:lnTo>
                  <a:close/>
                  <a:moveTo>
                    <a:pt x="1099" y="592"/>
                  </a:moveTo>
                  <a:lnTo>
                    <a:pt x="1082" y="592"/>
                  </a:lnTo>
                  <a:lnTo>
                    <a:pt x="1082" y="575"/>
                  </a:lnTo>
                  <a:lnTo>
                    <a:pt x="1099" y="575"/>
                  </a:lnTo>
                  <a:lnTo>
                    <a:pt x="1099" y="592"/>
                  </a:lnTo>
                  <a:close/>
                  <a:moveTo>
                    <a:pt x="1065" y="592"/>
                  </a:moveTo>
                  <a:lnTo>
                    <a:pt x="1048" y="592"/>
                  </a:lnTo>
                  <a:lnTo>
                    <a:pt x="1048" y="575"/>
                  </a:lnTo>
                  <a:lnTo>
                    <a:pt x="1065" y="575"/>
                  </a:lnTo>
                  <a:lnTo>
                    <a:pt x="1065" y="592"/>
                  </a:lnTo>
                  <a:close/>
                  <a:moveTo>
                    <a:pt x="1031" y="592"/>
                  </a:moveTo>
                  <a:lnTo>
                    <a:pt x="1014" y="592"/>
                  </a:lnTo>
                  <a:lnTo>
                    <a:pt x="1014" y="575"/>
                  </a:lnTo>
                  <a:lnTo>
                    <a:pt x="1031" y="575"/>
                  </a:lnTo>
                  <a:lnTo>
                    <a:pt x="1031" y="592"/>
                  </a:lnTo>
                  <a:close/>
                  <a:moveTo>
                    <a:pt x="997" y="592"/>
                  </a:moveTo>
                  <a:lnTo>
                    <a:pt x="980" y="592"/>
                  </a:lnTo>
                  <a:lnTo>
                    <a:pt x="980" y="575"/>
                  </a:lnTo>
                  <a:lnTo>
                    <a:pt x="997" y="575"/>
                  </a:lnTo>
                  <a:lnTo>
                    <a:pt x="997" y="592"/>
                  </a:lnTo>
                  <a:close/>
                  <a:moveTo>
                    <a:pt x="963" y="592"/>
                  </a:moveTo>
                  <a:lnTo>
                    <a:pt x="946" y="592"/>
                  </a:lnTo>
                  <a:lnTo>
                    <a:pt x="946" y="575"/>
                  </a:lnTo>
                  <a:lnTo>
                    <a:pt x="963" y="575"/>
                  </a:lnTo>
                  <a:lnTo>
                    <a:pt x="963" y="592"/>
                  </a:lnTo>
                  <a:close/>
                  <a:moveTo>
                    <a:pt x="929" y="592"/>
                  </a:moveTo>
                  <a:lnTo>
                    <a:pt x="913" y="592"/>
                  </a:lnTo>
                  <a:lnTo>
                    <a:pt x="913" y="575"/>
                  </a:lnTo>
                  <a:lnTo>
                    <a:pt x="929" y="575"/>
                  </a:lnTo>
                  <a:lnTo>
                    <a:pt x="929" y="592"/>
                  </a:lnTo>
                  <a:close/>
                  <a:moveTo>
                    <a:pt x="896" y="592"/>
                  </a:moveTo>
                  <a:lnTo>
                    <a:pt x="879" y="592"/>
                  </a:lnTo>
                  <a:lnTo>
                    <a:pt x="879" y="575"/>
                  </a:lnTo>
                  <a:lnTo>
                    <a:pt x="896" y="575"/>
                  </a:lnTo>
                  <a:lnTo>
                    <a:pt x="896" y="592"/>
                  </a:lnTo>
                  <a:close/>
                  <a:moveTo>
                    <a:pt x="862" y="592"/>
                  </a:moveTo>
                  <a:lnTo>
                    <a:pt x="845" y="592"/>
                  </a:lnTo>
                  <a:lnTo>
                    <a:pt x="845" y="575"/>
                  </a:lnTo>
                  <a:lnTo>
                    <a:pt x="862" y="575"/>
                  </a:lnTo>
                  <a:lnTo>
                    <a:pt x="862" y="592"/>
                  </a:lnTo>
                  <a:close/>
                  <a:moveTo>
                    <a:pt x="828" y="592"/>
                  </a:moveTo>
                  <a:lnTo>
                    <a:pt x="811" y="592"/>
                  </a:lnTo>
                  <a:lnTo>
                    <a:pt x="811" y="575"/>
                  </a:lnTo>
                  <a:lnTo>
                    <a:pt x="828" y="575"/>
                  </a:lnTo>
                  <a:lnTo>
                    <a:pt x="828" y="592"/>
                  </a:lnTo>
                  <a:close/>
                  <a:moveTo>
                    <a:pt x="794" y="592"/>
                  </a:moveTo>
                  <a:lnTo>
                    <a:pt x="777" y="592"/>
                  </a:lnTo>
                  <a:lnTo>
                    <a:pt x="777" y="575"/>
                  </a:lnTo>
                  <a:lnTo>
                    <a:pt x="794" y="575"/>
                  </a:lnTo>
                  <a:lnTo>
                    <a:pt x="794" y="592"/>
                  </a:lnTo>
                  <a:close/>
                  <a:moveTo>
                    <a:pt x="760" y="592"/>
                  </a:moveTo>
                  <a:lnTo>
                    <a:pt x="743" y="592"/>
                  </a:lnTo>
                  <a:lnTo>
                    <a:pt x="743" y="575"/>
                  </a:lnTo>
                  <a:lnTo>
                    <a:pt x="760" y="575"/>
                  </a:lnTo>
                  <a:lnTo>
                    <a:pt x="760" y="592"/>
                  </a:lnTo>
                  <a:close/>
                  <a:moveTo>
                    <a:pt x="726" y="592"/>
                  </a:moveTo>
                  <a:lnTo>
                    <a:pt x="709" y="592"/>
                  </a:lnTo>
                  <a:lnTo>
                    <a:pt x="709" y="575"/>
                  </a:lnTo>
                  <a:lnTo>
                    <a:pt x="726" y="575"/>
                  </a:lnTo>
                  <a:lnTo>
                    <a:pt x="726" y="592"/>
                  </a:lnTo>
                  <a:close/>
                  <a:moveTo>
                    <a:pt x="692" y="592"/>
                  </a:moveTo>
                  <a:lnTo>
                    <a:pt x="676" y="592"/>
                  </a:lnTo>
                  <a:lnTo>
                    <a:pt x="676" y="575"/>
                  </a:lnTo>
                  <a:lnTo>
                    <a:pt x="692" y="575"/>
                  </a:lnTo>
                  <a:lnTo>
                    <a:pt x="692" y="592"/>
                  </a:lnTo>
                  <a:close/>
                  <a:moveTo>
                    <a:pt x="659" y="592"/>
                  </a:moveTo>
                  <a:lnTo>
                    <a:pt x="642" y="592"/>
                  </a:lnTo>
                  <a:lnTo>
                    <a:pt x="642" y="575"/>
                  </a:lnTo>
                  <a:lnTo>
                    <a:pt x="659" y="575"/>
                  </a:lnTo>
                  <a:lnTo>
                    <a:pt x="659" y="592"/>
                  </a:lnTo>
                  <a:close/>
                  <a:moveTo>
                    <a:pt x="625" y="592"/>
                  </a:moveTo>
                  <a:lnTo>
                    <a:pt x="608" y="592"/>
                  </a:lnTo>
                  <a:lnTo>
                    <a:pt x="608" y="575"/>
                  </a:lnTo>
                  <a:lnTo>
                    <a:pt x="625" y="575"/>
                  </a:lnTo>
                  <a:lnTo>
                    <a:pt x="625" y="592"/>
                  </a:lnTo>
                  <a:close/>
                  <a:moveTo>
                    <a:pt x="591" y="592"/>
                  </a:moveTo>
                  <a:lnTo>
                    <a:pt x="574" y="592"/>
                  </a:lnTo>
                  <a:lnTo>
                    <a:pt x="574" y="575"/>
                  </a:lnTo>
                  <a:lnTo>
                    <a:pt x="591" y="575"/>
                  </a:lnTo>
                  <a:lnTo>
                    <a:pt x="591" y="592"/>
                  </a:lnTo>
                  <a:close/>
                  <a:moveTo>
                    <a:pt x="557" y="592"/>
                  </a:moveTo>
                  <a:lnTo>
                    <a:pt x="540" y="592"/>
                  </a:lnTo>
                  <a:lnTo>
                    <a:pt x="540" y="575"/>
                  </a:lnTo>
                  <a:lnTo>
                    <a:pt x="557" y="575"/>
                  </a:lnTo>
                  <a:lnTo>
                    <a:pt x="557" y="592"/>
                  </a:lnTo>
                  <a:close/>
                  <a:moveTo>
                    <a:pt x="523" y="592"/>
                  </a:moveTo>
                  <a:lnTo>
                    <a:pt x="506" y="592"/>
                  </a:lnTo>
                  <a:lnTo>
                    <a:pt x="506" y="575"/>
                  </a:lnTo>
                  <a:lnTo>
                    <a:pt x="523" y="575"/>
                  </a:lnTo>
                  <a:lnTo>
                    <a:pt x="523" y="592"/>
                  </a:lnTo>
                  <a:close/>
                  <a:moveTo>
                    <a:pt x="489" y="592"/>
                  </a:moveTo>
                  <a:lnTo>
                    <a:pt x="472" y="592"/>
                  </a:lnTo>
                  <a:lnTo>
                    <a:pt x="472" y="575"/>
                  </a:lnTo>
                  <a:lnTo>
                    <a:pt x="489" y="575"/>
                  </a:lnTo>
                  <a:lnTo>
                    <a:pt x="489" y="592"/>
                  </a:lnTo>
                  <a:close/>
                  <a:moveTo>
                    <a:pt x="455" y="592"/>
                  </a:moveTo>
                  <a:lnTo>
                    <a:pt x="439" y="592"/>
                  </a:lnTo>
                  <a:lnTo>
                    <a:pt x="439" y="575"/>
                  </a:lnTo>
                  <a:lnTo>
                    <a:pt x="455" y="575"/>
                  </a:lnTo>
                  <a:lnTo>
                    <a:pt x="455" y="592"/>
                  </a:lnTo>
                  <a:close/>
                  <a:moveTo>
                    <a:pt x="422" y="592"/>
                  </a:moveTo>
                  <a:lnTo>
                    <a:pt x="405" y="592"/>
                  </a:lnTo>
                  <a:lnTo>
                    <a:pt x="405" y="575"/>
                  </a:lnTo>
                  <a:lnTo>
                    <a:pt x="422" y="575"/>
                  </a:lnTo>
                  <a:lnTo>
                    <a:pt x="422" y="592"/>
                  </a:lnTo>
                  <a:close/>
                  <a:moveTo>
                    <a:pt x="388" y="592"/>
                  </a:moveTo>
                  <a:lnTo>
                    <a:pt x="371" y="592"/>
                  </a:lnTo>
                  <a:lnTo>
                    <a:pt x="371" y="575"/>
                  </a:lnTo>
                  <a:lnTo>
                    <a:pt x="388" y="575"/>
                  </a:lnTo>
                  <a:lnTo>
                    <a:pt x="388" y="592"/>
                  </a:lnTo>
                  <a:close/>
                  <a:moveTo>
                    <a:pt x="354" y="592"/>
                  </a:moveTo>
                  <a:lnTo>
                    <a:pt x="337" y="592"/>
                  </a:lnTo>
                  <a:lnTo>
                    <a:pt x="337" y="575"/>
                  </a:lnTo>
                  <a:lnTo>
                    <a:pt x="354" y="575"/>
                  </a:lnTo>
                  <a:lnTo>
                    <a:pt x="354" y="592"/>
                  </a:lnTo>
                  <a:close/>
                  <a:moveTo>
                    <a:pt x="320" y="592"/>
                  </a:moveTo>
                  <a:lnTo>
                    <a:pt x="303" y="592"/>
                  </a:lnTo>
                  <a:lnTo>
                    <a:pt x="303" y="575"/>
                  </a:lnTo>
                  <a:lnTo>
                    <a:pt x="320" y="575"/>
                  </a:lnTo>
                  <a:lnTo>
                    <a:pt x="320" y="592"/>
                  </a:lnTo>
                  <a:close/>
                  <a:moveTo>
                    <a:pt x="286" y="592"/>
                  </a:moveTo>
                  <a:lnTo>
                    <a:pt x="269" y="592"/>
                  </a:lnTo>
                  <a:lnTo>
                    <a:pt x="269" y="575"/>
                  </a:lnTo>
                  <a:lnTo>
                    <a:pt x="286" y="575"/>
                  </a:lnTo>
                  <a:lnTo>
                    <a:pt x="286" y="592"/>
                  </a:lnTo>
                  <a:close/>
                  <a:moveTo>
                    <a:pt x="252" y="592"/>
                  </a:moveTo>
                  <a:lnTo>
                    <a:pt x="235" y="592"/>
                  </a:lnTo>
                  <a:lnTo>
                    <a:pt x="235" y="575"/>
                  </a:lnTo>
                  <a:lnTo>
                    <a:pt x="252" y="575"/>
                  </a:lnTo>
                  <a:lnTo>
                    <a:pt x="252" y="592"/>
                  </a:lnTo>
                  <a:close/>
                  <a:moveTo>
                    <a:pt x="218" y="592"/>
                  </a:moveTo>
                  <a:lnTo>
                    <a:pt x="202" y="592"/>
                  </a:lnTo>
                  <a:lnTo>
                    <a:pt x="202" y="575"/>
                  </a:lnTo>
                  <a:lnTo>
                    <a:pt x="218" y="575"/>
                  </a:lnTo>
                  <a:lnTo>
                    <a:pt x="218" y="592"/>
                  </a:lnTo>
                  <a:close/>
                  <a:moveTo>
                    <a:pt x="185" y="592"/>
                  </a:moveTo>
                  <a:lnTo>
                    <a:pt x="168" y="592"/>
                  </a:lnTo>
                  <a:lnTo>
                    <a:pt x="168" y="575"/>
                  </a:lnTo>
                  <a:lnTo>
                    <a:pt x="185" y="575"/>
                  </a:lnTo>
                  <a:lnTo>
                    <a:pt x="185" y="592"/>
                  </a:lnTo>
                  <a:close/>
                  <a:moveTo>
                    <a:pt x="151" y="592"/>
                  </a:moveTo>
                  <a:lnTo>
                    <a:pt x="134" y="592"/>
                  </a:lnTo>
                  <a:lnTo>
                    <a:pt x="134" y="575"/>
                  </a:lnTo>
                  <a:lnTo>
                    <a:pt x="151" y="575"/>
                  </a:lnTo>
                  <a:lnTo>
                    <a:pt x="151" y="592"/>
                  </a:lnTo>
                  <a:close/>
                  <a:moveTo>
                    <a:pt x="117" y="592"/>
                  </a:moveTo>
                  <a:lnTo>
                    <a:pt x="100" y="592"/>
                  </a:lnTo>
                  <a:lnTo>
                    <a:pt x="100" y="575"/>
                  </a:lnTo>
                  <a:lnTo>
                    <a:pt x="117" y="575"/>
                  </a:lnTo>
                  <a:lnTo>
                    <a:pt x="117" y="592"/>
                  </a:lnTo>
                  <a:close/>
                  <a:moveTo>
                    <a:pt x="83" y="592"/>
                  </a:moveTo>
                  <a:lnTo>
                    <a:pt x="66" y="592"/>
                  </a:lnTo>
                  <a:lnTo>
                    <a:pt x="66" y="575"/>
                  </a:lnTo>
                  <a:lnTo>
                    <a:pt x="83" y="575"/>
                  </a:lnTo>
                  <a:lnTo>
                    <a:pt x="83" y="592"/>
                  </a:lnTo>
                  <a:close/>
                  <a:moveTo>
                    <a:pt x="49" y="592"/>
                  </a:moveTo>
                  <a:lnTo>
                    <a:pt x="32" y="592"/>
                  </a:lnTo>
                  <a:lnTo>
                    <a:pt x="32" y="575"/>
                  </a:lnTo>
                  <a:lnTo>
                    <a:pt x="49" y="575"/>
                  </a:lnTo>
                  <a:lnTo>
                    <a:pt x="49" y="592"/>
                  </a:lnTo>
                  <a:close/>
                  <a:moveTo>
                    <a:pt x="11" y="587"/>
                  </a:moveTo>
                  <a:lnTo>
                    <a:pt x="8" y="584"/>
                  </a:lnTo>
                  <a:lnTo>
                    <a:pt x="4" y="581"/>
                  </a:lnTo>
                  <a:lnTo>
                    <a:pt x="2" y="576"/>
                  </a:lnTo>
                  <a:lnTo>
                    <a:pt x="0" y="571"/>
                  </a:lnTo>
                  <a:lnTo>
                    <a:pt x="0" y="567"/>
                  </a:lnTo>
                  <a:lnTo>
                    <a:pt x="17" y="565"/>
                  </a:lnTo>
                  <a:lnTo>
                    <a:pt x="17" y="569"/>
                  </a:lnTo>
                  <a:lnTo>
                    <a:pt x="17" y="567"/>
                  </a:lnTo>
                  <a:lnTo>
                    <a:pt x="18" y="570"/>
                  </a:lnTo>
                  <a:lnTo>
                    <a:pt x="17" y="569"/>
                  </a:lnTo>
                  <a:lnTo>
                    <a:pt x="19" y="572"/>
                  </a:lnTo>
                  <a:lnTo>
                    <a:pt x="18" y="570"/>
                  </a:lnTo>
                  <a:lnTo>
                    <a:pt x="20" y="573"/>
                  </a:lnTo>
                  <a:lnTo>
                    <a:pt x="19" y="572"/>
                  </a:lnTo>
                  <a:lnTo>
                    <a:pt x="21" y="574"/>
                  </a:lnTo>
                  <a:lnTo>
                    <a:pt x="11" y="587"/>
                  </a:lnTo>
                  <a:close/>
                </a:path>
              </a:pathLst>
            </a:custGeom>
            <a:solidFill>
              <a:srgbClr val="ED7D31"/>
            </a:solidFill>
            <a:ln w="0" cap="flat">
              <a:solidFill>
                <a:srgbClr val="ED7D31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EA887E-5AD9-45AE-A111-9AD0F2F25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124" y="2299970"/>
              <a:ext cx="348556" cy="99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Decision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16FA62DC-8F07-43A9-828B-418A3800EC46}"/>
              </a:ext>
            </a:extLst>
          </p:cNvPr>
          <p:cNvSpPr txBox="1"/>
          <p:nvPr/>
        </p:nvSpPr>
        <p:spPr>
          <a:xfrm>
            <a:off x="388188" y="587940"/>
            <a:ext cx="8367623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Aspects techniques : le processus de sélection et d’évaluation</a:t>
            </a:r>
          </a:p>
        </p:txBody>
      </p:sp>
    </p:spTree>
    <p:extLst>
      <p:ext uri="{BB962C8B-B14F-4D97-AF65-F5344CB8AC3E}">
        <p14:creationId xmlns:p14="http://schemas.microsoft.com/office/powerpoint/2010/main" val="16660547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664"/>
            <a:ext cx="9144000" cy="512867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543D7C6-EEEB-4F37-842D-00BED373DA29}"/>
              </a:ext>
            </a:extLst>
          </p:cNvPr>
          <p:cNvSpPr txBox="1"/>
          <p:nvPr/>
        </p:nvSpPr>
        <p:spPr>
          <a:xfrm>
            <a:off x="203200" y="627240"/>
            <a:ext cx="87376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Aspects techniques : le budget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AFA4061-CC75-4C7B-8E36-8F60665D4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9" y="1858297"/>
            <a:ext cx="8737599" cy="357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76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71320" tIns="14283" rIns="44436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6815" y="502398"/>
            <a:ext cx="8367623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COFUND-</a:t>
            </a:r>
            <a:r>
              <a:rPr kumimoji="0" lang="fr-FR" sz="2800" b="0" i="0" u="none" strike="noStrike" kern="1200" cap="none" spc="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WINNINGNormandy</a:t>
            </a:r>
            <a:endParaRPr kumimoji="0" lang="fr-FR" sz="2800" b="0" i="0" u="none" strike="noStrike" kern="1200" cap="none" spc="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165B934-27C2-42B1-81E7-5C7C4D8E4EE5}"/>
              </a:ext>
            </a:extLst>
          </p:cNvPr>
          <p:cNvSpPr/>
          <p:nvPr/>
        </p:nvSpPr>
        <p:spPr>
          <a:xfrm>
            <a:off x="396815" y="1866901"/>
            <a:ext cx="8085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Calendrier prévisionnel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811C43-DE36-4C40-8E95-35143AE865D9}"/>
              </a:ext>
            </a:extLst>
          </p:cNvPr>
          <p:cNvSpPr/>
          <p:nvPr/>
        </p:nvSpPr>
        <p:spPr>
          <a:xfrm>
            <a:off x="749916" y="2573819"/>
            <a:ext cx="73789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Mai/Juin 2021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: signature de la convention de financement entre la Commission européenne et la Région Normandie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Juillet 2021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: lancement du 1</a:t>
            </a:r>
            <a:r>
              <a:rPr kumimoji="0" lang="fr-FR" sz="1800" b="0" i="0" u="none" strike="noStrike" kern="1200" cap="none" spc="0" normalizeH="0" baseline="300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er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appel à candidatures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Novembre 2021 – février 2022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: phase d’évaluation et de sélection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Juin 2022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: 1</a:t>
            </a:r>
            <a:r>
              <a:rPr kumimoji="0" lang="fr-FR" sz="1800" b="0" i="0" u="none" strike="noStrike" kern="1200" cap="none" spc="0" normalizeH="0" baseline="300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ers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recrutements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Juillet 2022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: lancement du 2</a:t>
            </a:r>
            <a:r>
              <a:rPr kumimoji="0" lang="fr-FR" sz="1800" b="0" i="0" u="none" strike="noStrike" kern="1200" cap="none" spc="0" normalizeH="0" baseline="3000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appel à candidatures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 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53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Recensement projets RDI (hors FESI)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3532" y="1197571"/>
            <a:ext cx="836252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/>
              <a:t>143 projets approuvés depuis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u="sng" dirty="0"/>
              <a:t>Projets approuvés en 2020</a:t>
            </a:r>
          </a:p>
          <a:p>
            <a:pPr fontAlgn="base"/>
            <a:r>
              <a:rPr lang="fr-FR" sz="1600" b="1" dirty="0" err="1"/>
              <a:t>AUTOBarge</a:t>
            </a:r>
            <a:r>
              <a:rPr lang="fr-FR" sz="1600" b="1" dirty="0"/>
              <a:t> - </a:t>
            </a:r>
            <a:r>
              <a:rPr lang="fr-FR" sz="1600" b="1" dirty="0" err="1"/>
              <a:t>European</a:t>
            </a:r>
            <a:r>
              <a:rPr lang="fr-FR" sz="1600" b="1" dirty="0"/>
              <a:t> training and </a:t>
            </a:r>
            <a:r>
              <a:rPr lang="fr-FR" sz="1600" b="1" dirty="0" err="1"/>
              <a:t>research</a:t>
            </a:r>
            <a:r>
              <a:rPr lang="fr-FR" sz="1600" b="1" dirty="0"/>
              <a:t> network on </a:t>
            </a:r>
            <a:r>
              <a:rPr lang="fr-FR" sz="1600" b="1" dirty="0" err="1"/>
              <a:t>Autonomous</a:t>
            </a:r>
            <a:r>
              <a:rPr lang="fr-FR" sz="1600" b="1" dirty="0"/>
              <a:t> Barges for Smart </a:t>
            </a:r>
            <a:r>
              <a:rPr lang="fr-FR" sz="1600" b="1" dirty="0" err="1"/>
              <a:t>Inland</a:t>
            </a:r>
            <a:r>
              <a:rPr lang="fr-FR" sz="1600" b="1" dirty="0"/>
              <a:t> Shipping (</a:t>
            </a:r>
            <a:r>
              <a:rPr lang="fr-FR" sz="1600" b="1" i="1" dirty="0"/>
              <a:t>MSCA ITN 2020</a:t>
            </a:r>
            <a:r>
              <a:rPr lang="fr-FR" sz="1600" b="1" dirty="0"/>
              <a:t>)</a:t>
            </a:r>
          </a:p>
          <a:p>
            <a:pPr marL="285750" indent="-285750" fontAlgn="base">
              <a:buFont typeface="Symbol" panose="05050102010706020507" pitchFamily="18" charset="2"/>
              <a:buChar char="Þ"/>
            </a:pPr>
            <a:r>
              <a:rPr lang="fr-FR" sz="1600" dirty="0"/>
              <a:t>Partenaire normand: IDIT</a:t>
            </a:r>
          </a:p>
          <a:p>
            <a:pPr fontAlgn="base"/>
            <a:endParaRPr lang="fr-FR" sz="800" dirty="0"/>
          </a:p>
          <a:p>
            <a:pPr fontAlgn="base"/>
            <a:r>
              <a:rPr lang="fr-FR" sz="1600" b="1" dirty="0" err="1"/>
              <a:t>CoEC</a:t>
            </a:r>
            <a:r>
              <a:rPr lang="fr-FR" sz="1600" b="1" dirty="0"/>
              <a:t> – Center of Excellence in Combustion (</a:t>
            </a:r>
            <a:r>
              <a:rPr lang="fr-FR" sz="1600" b="1" i="1" dirty="0"/>
              <a:t>INFRAEDI 2020/RIA</a:t>
            </a:r>
            <a:r>
              <a:rPr lang="fr-FR" sz="1600" b="1" dirty="0"/>
              <a:t>)</a:t>
            </a:r>
          </a:p>
          <a:p>
            <a:pPr marL="285750" indent="-285750" fontAlgn="base">
              <a:buFont typeface="Symbol" panose="05050102010706020507" pitchFamily="18" charset="2"/>
              <a:buChar char="Þ"/>
            </a:pPr>
            <a:r>
              <a:rPr lang="fr-FR" sz="1600" dirty="0"/>
              <a:t>Partenaire normand: CNRS/CORIA</a:t>
            </a:r>
          </a:p>
          <a:p>
            <a:pPr fontAlgn="base"/>
            <a:endParaRPr lang="en-US" sz="800" dirty="0"/>
          </a:p>
          <a:p>
            <a:pPr fontAlgn="base"/>
            <a:r>
              <a:rPr lang="en-US" sz="1600" b="1" dirty="0"/>
              <a:t>RESILIENCE - emote Ischemic Conditioning in Lymphoma Patients Receiving Anthracyclines (</a:t>
            </a:r>
            <a:r>
              <a:rPr lang="en-US" sz="1600" b="1" i="1" dirty="0"/>
              <a:t>BHC-2020/RIA</a:t>
            </a:r>
            <a:r>
              <a:rPr lang="en-US" sz="1600" b="1" dirty="0"/>
              <a:t>)</a:t>
            </a:r>
          </a:p>
          <a:p>
            <a:pPr marL="285750" indent="-285750" fontAlgn="base">
              <a:buFont typeface="Symbol" panose="05050102010706020507" pitchFamily="18" charset="2"/>
              <a:buChar char="Þ"/>
            </a:pPr>
            <a:r>
              <a:rPr lang="en-US" sz="1600" dirty="0" err="1"/>
              <a:t>Partenaire</a:t>
            </a:r>
            <a:r>
              <a:rPr lang="en-US" sz="1600" dirty="0"/>
              <a:t> </a:t>
            </a:r>
            <a:r>
              <a:rPr lang="en-US" sz="1600" dirty="0" err="1"/>
              <a:t>normand</a:t>
            </a:r>
            <a:r>
              <a:rPr lang="en-US" sz="1600" dirty="0"/>
              <a:t>: </a:t>
            </a:r>
            <a:r>
              <a:rPr lang="fr-FR" sz="1600" dirty="0"/>
              <a:t>Centre régional de lutte contre le cancer Henri Becquerel Rouen</a:t>
            </a:r>
          </a:p>
          <a:p>
            <a:pPr fontAlgn="base"/>
            <a:endParaRPr lang="fr-FR" sz="800" dirty="0"/>
          </a:p>
          <a:p>
            <a:pPr fontAlgn="base"/>
            <a:r>
              <a:rPr lang="fr-FR" sz="1600" b="1" dirty="0"/>
              <a:t>EASI-STRESS - </a:t>
            </a:r>
            <a:r>
              <a:rPr lang="en-US" sz="1600" b="1" dirty="0"/>
              <a:t>European Activity for Standardization of Industrial residual STRESS characterization (NMBP-2020/</a:t>
            </a:r>
          </a:p>
          <a:p>
            <a:pPr marL="285750" indent="-285750" fontAlgn="base">
              <a:buFont typeface="Symbol" panose="05050102010706020507" pitchFamily="18" charset="2"/>
              <a:buChar char="Þ"/>
            </a:pPr>
            <a:r>
              <a:rPr lang="en-US" sz="1600" dirty="0" err="1"/>
              <a:t>Partenaire</a:t>
            </a:r>
            <a:r>
              <a:rPr lang="en-US" sz="1600" dirty="0"/>
              <a:t> </a:t>
            </a:r>
            <a:r>
              <a:rPr lang="en-US" sz="1600" dirty="0" err="1"/>
              <a:t>normand</a:t>
            </a:r>
            <a:r>
              <a:rPr lang="en-US" sz="1600" dirty="0"/>
              <a:t>: VOLUM-E</a:t>
            </a:r>
          </a:p>
          <a:p>
            <a:pPr fontAlgn="base"/>
            <a:endParaRPr lang="en-US" sz="800" dirty="0"/>
          </a:p>
          <a:p>
            <a:pPr fontAlgn="base"/>
            <a:r>
              <a:rPr lang="en-US" sz="1600" b="1" dirty="0"/>
              <a:t>CEES – Community Energy for Energy Solidarity (LC-2020/)</a:t>
            </a:r>
          </a:p>
          <a:p>
            <a:pPr fontAlgn="base"/>
            <a:r>
              <a:rPr lang="en-US" sz="1600" dirty="0"/>
              <a:t>=&gt; </a:t>
            </a:r>
            <a:r>
              <a:rPr lang="en-US" sz="1600" dirty="0" err="1"/>
              <a:t>Partenaire</a:t>
            </a:r>
            <a:r>
              <a:rPr lang="en-US" sz="1600" dirty="0"/>
              <a:t> </a:t>
            </a:r>
            <a:r>
              <a:rPr lang="en-US" sz="1600" dirty="0" err="1"/>
              <a:t>normand</a:t>
            </a:r>
            <a:r>
              <a:rPr lang="en-US" sz="1600" dirty="0"/>
              <a:t>: Les 7 Vents du Cotentin</a:t>
            </a:r>
          </a:p>
          <a:p>
            <a:pPr fontAlgn="base"/>
            <a:endParaRPr lang="en-US" sz="800" dirty="0"/>
          </a:p>
          <a:p>
            <a:pPr fontAlgn="base"/>
            <a:r>
              <a:rPr lang="en-US" u="sng" dirty="0"/>
              <a:t>Dashboard Horizon 2020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https://webgate.ec.europa.eu/dashboard/sense/app/93297a69-09fd-4ef5-889f-b83c4e21d33e/sheet/a879124b-bfc3-493f-93a9-34f0e7fba124/state/analysis</a:t>
            </a:r>
            <a:r>
              <a:rPr lang="en-US" dirty="0"/>
              <a:t> *</a:t>
            </a:r>
          </a:p>
          <a:p>
            <a:pPr fontAlgn="base"/>
            <a:endParaRPr lang="en-US" sz="800" dirty="0"/>
          </a:p>
          <a:p>
            <a:pPr fontAlgn="base"/>
            <a:r>
              <a:rPr lang="en-US" dirty="0"/>
              <a:t>*</a:t>
            </a:r>
            <a:r>
              <a:rPr lang="en-US" sz="1400" dirty="0" err="1"/>
              <a:t>Webinaire</a:t>
            </a:r>
            <a:r>
              <a:rPr lang="en-US" sz="1400" dirty="0"/>
              <a:t> de la Commission sur </a:t>
            </a:r>
            <a:r>
              <a:rPr lang="en-US" sz="1400" dirty="0" err="1"/>
              <a:t>cet</a:t>
            </a:r>
            <a:r>
              <a:rPr lang="en-US" sz="1400" dirty="0"/>
              <a:t> </a:t>
            </a:r>
            <a:r>
              <a:rPr lang="en-US" sz="1400" dirty="0" err="1"/>
              <a:t>outil</a:t>
            </a:r>
            <a:r>
              <a:rPr lang="en-US" sz="1400" dirty="0"/>
              <a:t>: </a:t>
            </a:r>
            <a:r>
              <a:rPr lang="en-US" sz="1400" dirty="0">
                <a:hlinkClick r:id="rId4"/>
              </a:rPr>
              <a:t>https://www.youtube.com/watch?v=uulEWOWRdYY</a:t>
            </a:r>
            <a:r>
              <a:rPr lang="en-US" sz="1400" dirty="0"/>
              <a:t> </a:t>
            </a:r>
            <a:endParaRPr lang="en-US" dirty="0"/>
          </a:p>
          <a:p>
            <a:br>
              <a:rPr lang="en-US" dirty="0"/>
            </a:br>
            <a:endParaRPr lang="fr-FR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2683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3907" y="2733696"/>
            <a:ext cx="8362528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600" dirty="0">
                <a:solidFill>
                  <a:schemeClr val="bg1"/>
                </a:solidFill>
              </a:rPr>
              <a:t>Présentation de la cellule Europe de l’Université de Rouen Normandie</a:t>
            </a:r>
          </a:p>
        </p:txBody>
      </p:sp>
    </p:spTree>
    <p:extLst>
      <p:ext uri="{BB962C8B-B14F-4D97-AF65-F5344CB8AC3E}">
        <p14:creationId xmlns:p14="http://schemas.microsoft.com/office/powerpoint/2010/main" val="28105343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407031" y="2543329"/>
            <a:ext cx="8329938" cy="2295537"/>
          </a:xfrm>
        </p:spPr>
        <p:txBody>
          <a:bodyPr/>
          <a:lstStyle/>
          <a:p>
            <a:pPr algn="ctr"/>
            <a:r>
              <a:rPr lang="fr-FR" altLang="fr-FR" sz="2700" dirty="0">
                <a:solidFill>
                  <a:schemeClr val="accent1">
                    <a:lumMod val="75000"/>
                  </a:schemeClr>
                </a:solidFill>
                <a:latin typeface="Helvetica Neue Bold Condensed" charset="0"/>
                <a:ea typeface="MS PGothic" panose="020B0600070205080204" pitchFamily="34" charset="-128"/>
                <a:sym typeface="Helvetica CondensedBold" charset="0"/>
              </a:rPr>
              <a:t>La Direction de la Recherche et de la Valorisation (DRV)</a:t>
            </a:r>
            <a:br>
              <a:rPr lang="fr-FR" altLang="fr-FR" sz="2700" dirty="0">
                <a:solidFill>
                  <a:schemeClr val="accent1">
                    <a:lumMod val="75000"/>
                  </a:schemeClr>
                </a:solidFill>
                <a:latin typeface="Helvetica Neue Bold Condensed" charset="0"/>
                <a:ea typeface="MS PGothic" panose="020B0600070205080204" pitchFamily="34" charset="-128"/>
                <a:sym typeface="Helvetica CondensedBold" charset="0"/>
              </a:rPr>
            </a:br>
            <a:r>
              <a:rPr lang="fr-FR" altLang="fr-FR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elvetica Neue Bold Condensed" charset="0"/>
                <a:ea typeface="MS PGothic" panose="020B0600070205080204" pitchFamily="34" charset="-128"/>
                <a:sym typeface="Helvetica CondensedBold" charset="0"/>
              </a:rPr>
              <a:t>Université de Rouen-Normandie</a:t>
            </a:r>
            <a:br>
              <a:rPr lang="fr-FR" altLang="fr-FR" sz="2700" dirty="0">
                <a:solidFill>
                  <a:schemeClr val="accent1">
                    <a:lumMod val="75000"/>
                  </a:schemeClr>
                </a:solidFill>
                <a:latin typeface="Helvetica Neue Bold Condensed" charset="0"/>
                <a:ea typeface="MS PGothic" panose="020B0600070205080204" pitchFamily="34" charset="-128"/>
                <a:sym typeface="Helvetica CondensedBold" charset="0"/>
              </a:rPr>
            </a:br>
            <a:br>
              <a:rPr lang="fr-FR" altLang="fr-FR" sz="2700" dirty="0">
                <a:solidFill>
                  <a:schemeClr val="accent1">
                    <a:lumMod val="75000"/>
                  </a:schemeClr>
                </a:solidFill>
                <a:latin typeface="Helvetica Neue Bold Condensed" charset="0"/>
                <a:ea typeface="MS PGothic" panose="020B0600070205080204" pitchFamily="34" charset="-128"/>
                <a:sym typeface="Helvetica CondensedBold" charset="0"/>
              </a:rPr>
            </a:br>
            <a:r>
              <a:rPr lang="fr-FR" altLang="fr-FR" sz="2400" dirty="0">
                <a:solidFill>
                  <a:schemeClr val="accent1">
                    <a:lumMod val="75000"/>
                  </a:schemeClr>
                </a:solidFill>
                <a:latin typeface="Helvetica Neue Bold Condensed" charset="0"/>
                <a:ea typeface="MS PGothic" panose="020B0600070205080204" pitchFamily="34" charset="-128"/>
                <a:sym typeface="Helvetica CondensedBold" charset="0"/>
              </a:rPr>
              <a:t>Montage, suivi et gestion des projets européens et internationaux</a:t>
            </a:r>
            <a:endParaRPr lang="fr-FR" sz="27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59116F-B23C-4F17-B4C6-64823A1206FE}"/>
              </a:ext>
            </a:extLst>
          </p:cNvPr>
          <p:cNvSpPr txBox="1"/>
          <p:nvPr/>
        </p:nvSpPr>
        <p:spPr>
          <a:xfrm>
            <a:off x="0" y="1759763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fr-FR" sz="1500" b="1" dirty="0">
                <a:solidFill>
                  <a:prstClr val="black"/>
                </a:solidFill>
                <a:latin typeface="Calibri" panose="020F0502020204030204"/>
              </a:rPr>
              <a:t>REUNION TENOR – 01/04/2021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001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7393603-6027-4E62-A35A-BCFBA008E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89" y="1358443"/>
            <a:ext cx="8277821" cy="47893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104D1F-0B3B-4605-A6D0-CA867CC65845}"/>
              </a:ext>
            </a:extLst>
          </p:cNvPr>
          <p:cNvSpPr/>
          <p:nvPr/>
        </p:nvSpPr>
        <p:spPr>
          <a:xfrm>
            <a:off x="3123605" y="3155752"/>
            <a:ext cx="1200150" cy="258246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8390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379" y="1529905"/>
            <a:ext cx="8818919" cy="4150581"/>
          </a:xfrm>
        </p:spPr>
        <p:txBody>
          <a:bodyPr/>
          <a:lstStyle/>
          <a:p>
            <a:r>
              <a:rPr lang="fr-FR" sz="1800" b="1" dirty="0"/>
              <a:t>Pôle FEI - Ingénierie des Projets de recherche France-Europe-International</a:t>
            </a:r>
            <a:endParaRPr lang="fr-FR" b="1" dirty="0"/>
          </a:p>
          <a:p>
            <a:endParaRPr lang="fr-FR" sz="225" b="1" dirty="0"/>
          </a:p>
          <a:p>
            <a:pPr marL="0" indent="0">
              <a:buNone/>
            </a:pPr>
            <a:r>
              <a:rPr lang="fr-FR" sz="1650" u="sng" dirty="0"/>
              <a:t>Missions principales</a:t>
            </a:r>
            <a:r>
              <a:rPr lang="fr-FR" sz="1650" dirty="0"/>
              <a:t> : soutenir et développer les </a:t>
            </a:r>
            <a:r>
              <a:rPr lang="fr-FR" sz="1650" b="1" dirty="0"/>
              <a:t>projets de recherche </a:t>
            </a:r>
            <a:r>
              <a:rPr lang="fr-FR" sz="1650" dirty="0"/>
              <a:t>nationaux (ANR), </a:t>
            </a:r>
            <a:r>
              <a:rPr lang="fr-FR" sz="1650" b="1" dirty="0">
                <a:solidFill>
                  <a:srgbClr val="C00000"/>
                </a:solidFill>
              </a:rPr>
              <a:t>européens (H2020/HORIZON EUROPE) et internationaux </a:t>
            </a:r>
            <a:r>
              <a:rPr lang="fr-FR" sz="1650" dirty="0"/>
              <a:t>en adéquation avec les souhaits des chercheurs/labos et la politique de l’établissement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6B0481E-5492-4ED2-9A58-64BB6BE4491C}"/>
              </a:ext>
            </a:extLst>
          </p:cNvPr>
          <p:cNvSpPr txBox="1">
            <a:spLocks/>
          </p:cNvSpPr>
          <p:nvPr/>
        </p:nvSpPr>
        <p:spPr>
          <a:xfrm>
            <a:off x="3607903" y="3074125"/>
            <a:ext cx="5282388" cy="41505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740A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v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None/>
            </a:pPr>
            <a:endParaRPr lang="fr-FR" sz="675" dirty="0">
              <a:solidFill>
                <a:prstClr val="black"/>
              </a:solidFill>
            </a:endParaRPr>
          </a:p>
          <a:p>
            <a:pPr marL="342900" lvl="1" indent="0" defTabSz="685800">
              <a:spcBef>
                <a:spcPts val="375"/>
              </a:spcBef>
              <a:buNone/>
            </a:pPr>
            <a:r>
              <a:rPr lang="fr-FR" sz="1575" b="1" dirty="0">
                <a:solidFill>
                  <a:prstClr val="black"/>
                </a:solidFill>
                <a:sym typeface="Wingdings" panose="05000000000000000000" pitchFamily="2" charset="2"/>
              </a:rPr>
              <a:t>Différents points d'entrée dans l'accompagnement et l'élaboration des projets de Recherche</a:t>
            </a:r>
          </a:p>
          <a:p>
            <a:pPr marL="342900" lvl="1" indent="0" defTabSz="685800">
              <a:spcBef>
                <a:spcPts val="375"/>
              </a:spcBef>
              <a:buNone/>
            </a:pPr>
            <a:endParaRPr lang="fr-FR" sz="1575" b="1" dirty="0">
              <a:solidFill>
                <a:srgbClr val="5B9BD5">
                  <a:lumMod val="50000"/>
                </a:srgbClr>
              </a:solidFill>
            </a:endParaRPr>
          </a:p>
          <a:p>
            <a:pPr marL="557213" lvl="1" indent="-214313" defTabSz="685800">
              <a:spcBef>
                <a:spcPts val="375"/>
              </a:spcBef>
            </a:pPr>
            <a:r>
              <a:rPr lang="fr-FR" sz="1575" b="1" dirty="0">
                <a:solidFill>
                  <a:srgbClr val="5B9BD5">
                    <a:lumMod val="50000"/>
                  </a:srgbClr>
                </a:solidFill>
              </a:rPr>
              <a:t>Veille</a:t>
            </a:r>
            <a:r>
              <a:rPr lang="fr-FR" sz="1575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à"/>
            </a:pPr>
            <a:r>
              <a:rPr lang="fr-FR" sz="1575" dirty="0">
                <a:solidFill>
                  <a:prstClr val="black"/>
                </a:solidFill>
              </a:rPr>
              <a:t>Sur les dispositifs de financement de la Recherche, insertion dans les réseaux nationaux et européens (TENOR, Correspondants Europe, CAP ANR…) ;</a:t>
            </a: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à"/>
            </a:pPr>
            <a:r>
              <a:rPr lang="fr-FR" sz="1575" dirty="0">
                <a:solidFill>
                  <a:prstClr val="black"/>
                </a:solidFill>
              </a:rPr>
              <a:t>Diffusion par Lettre Info Recherche mensuelle / Communication spécifique ponctuelle (ex: diffusion des drafts des Work Programmes)</a:t>
            </a:r>
          </a:p>
          <a:p>
            <a:pPr marL="342900" lvl="1" indent="0" defTabSz="685800">
              <a:spcBef>
                <a:spcPts val="375"/>
              </a:spcBef>
              <a:buNone/>
            </a:pP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8" name="_s3084">
            <a:extLst>
              <a:ext uri="{FF2B5EF4-FFF2-40B4-BE49-F238E27FC236}">
                <a16:creationId xmlns:a16="http://schemas.microsoft.com/office/drawing/2014/main" id="{5C6ACEEB-7185-49B4-AA7D-4D89C05D7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42033"/>
            <a:ext cx="4104862" cy="212697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none" lIns="60194" tIns="30097" rIns="60194" bIns="30097" anchor="ctr"/>
          <a:lstStyle/>
          <a:p>
            <a:pPr algn="ctr" defTabSz="685800"/>
            <a:r>
              <a:rPr lang="fr-FR" sz="1350" b="1" dirty="0">
                <a:solidFill>
                  <a:prstClr val="black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  <a:hlinkClick r:id="rId3"/>
              </a:rPr>
              <a:t>drv.pole-ingenieriefei@listes.univ-rouen.fr</a:t>
            </a:r>
            <a:endParaRPr lang="fr-FR" sz="1350" b="1" dirty="0">
              <a:solidFill>
                <a:prstClr val="black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  <a:p>
            <a:pPr algn="ctr" defTabSz="685800"/>
            <a:endParaRPr lang="fr-FR" sz="1050" b="1" dirty="0">
              <a:solidFill>
                <a:prstClr val="black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  <a:p>
            <a:pPr algn="ctr" defTabSz="685800"/>
            <a:r>
              <a:rPr lang="fr-FR" sz="1050" b="1" dirty="0">
                <a:solidFill>
                  <a:prstClr val="black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Responsable Pôle FEI </a:t>
            </a:r>
          </a:p>
          <a:p>
            <a:pPr algn="ctr" defTabSz="685800"/>
            <a:r>
              <a:rPr lang="fr-FR" sz="1050" b="1" dirty="0">
                <a:solidFill>
                  <a:prstClr val="black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Chargé de montage de projets</a:t>
            </a:r>
          </a:p>
          <a:p>
            <a:pPr algn="ctr" defTabSz="685800"/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Nicolas LUCAS</a:t>
            </a:r>
          </a:p>
          <a:p>
            <a:pPr algn="ctr" defTabSz="685800"/>
            <a:endParaRPr lang="fr-FR" sz="1050" dirty="0">
              <a:solidFill>
                <a:prstClr val="black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  <a:p>
            <a:pPr algn="ctr" defTabSz="685800"/>
            <a:r>
              <a:rPr lang="fr-FR" sz="1050" b="1" dirty="0">
                <a:solidFill>
                  <a:prstClr val="black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Chargée de montage de projets</a:t>
            </a:r>
          </a:p>
          <a:p>
            <a:pPr algn="ctr" defTabSz="685800"/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Lise DUGOR</a:t>
            </a:r>
          </a:p>
          <a:p>
            <a:pPr algn="ctr" defTabSz="685800"/>
            <a:endParaRPr lang="fr-FR" sz="1050" dirty="0">
              <a:solidFill>
                <a:prstClr val="black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  <a:p>
            <a:pPr algn="ctr" defTabSz="685800"/>
            <a:r>
              <a:rPr lang="fr-FR" sz="1050" b="1" dirty="0">
                <a:solidFill>
                  <a:prstClr val="black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Directeur de la DRV</a:t>
            </a:r>
          </a:p>
          <a:p>
            <a:pPr algn="ctr" defTabSz="685800"/>
            <a:r>
              <a:rPr lang="fr-FR" sz="1050" b="1" dirty="0">
                <a:solidFill>
                  <a:prstClr val="black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Chargé de Coopération Internationale</a:t>
            </a:r>
          </a:p>
          <a:p>
            <a:pPr algn="ctr" defTabSz="685800"/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Philippe MOGUEROU</a:t>
            </a:r>
          </a:p>
          <a:p>
            <a:pPr algn="ctr" defTabSz="685800"/>
            <a:endParaRPr lang="fr-FR" sz="1050" dirty="0">
              <a:solidFill>
                <a:prstClr val="black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  <a:p>
            <a:pPr algn="ctr" defTabSz="685800"/>
            <a:r>
              <a:rPr lang="fr-FR" sz="1050" b="1" dirty="0">
                <a:solidFill>
                  <a:prstClr val="black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Gestionnaire administratif et financier</a:t>
            </a:r>
          </a:p>
          <a:p>
            <a:pPr algn="ctr" defTabSz="685800"/>
            <a:r>
              <a:rPr lang="fr-FR" sz="1050" i="1" dirty="0">
                <a:solidFill>
                  <a:prstClr val="black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En cours de recrutement</a:t>
            </a:r>
          </a:p>
          <a:p>
            <a:pPr algn="ctr" defTabSz="685800"/>
            <a:endParaRPr lang="fr-FR" sz="1050" dirty="0">
              <a:solidFill>
                <a:prstClr val="black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  <a:p>
            <a:pPr algn="ctr" defTabSz="685800"/>
            <a:endParaRPr lang="fr-FR" sz="1050" dirty="0">
              <a:solidFill>
                <a:prstClr val="black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  <a:p>
            <a:pPr algn="ctr" defTabSz="685800"/>
            <a:endParaRPr lang="fr-FR" sz="1050" i="1" dirty="0">
              <a:solidFill>
                <a:prstClr val="black"/>
              </a:solidFill>
              <a:latin typeface="Arial" panose="020B0604020202020204" pitchFamily="34" charset="0"/>
              <a:ea typeface="Cambria" charset="0"/>
              <a:cs typeface="Arial" panose="020B0604020202020204" pitchFamily="34" charset="0"/>
            </a:endParaRPr>
          </a:p>
        </p:txBody>
      </p:sp>
      <p:pic>
        <p:nvPicPr>
          <p:cNvPr id="6" name="Picture 2" descr="Case Cochée | Icons Gratuite">
            <a:extLst>
              <a:ext uri="{FF2B5EF4-FFF2-40B4-BE49-F238E27FC236}">
                <a16:creationId xmlns:a16="http://schemas.microsoft.com/office/drawing/2014/main" id="{9EBA0A26-E8EF-4457-8A59-409D867BF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529" y="1514998"/>
            <a:ext cx="324208" cy="32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9359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A9DCA5FD-693E-4AA4-96AF-9CC11C3C0FCF}"/>
              </a:ext>
            </a:extLst>
          </p:cNvPr>
          <p:cNvSpPr txBox="1">
            <a:spLocks/>
          </p:cNvSpPr>
          <p:nvPr/>
        </p:nvSpPr>
        <p:spPr>
          <a:xfrm>
            <a:off x="149350" y="1524937"/>
            <a:ext cx="8818919" cy="41505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740A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v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spcBef>
                <a:spcPts val="750"/>
              </a:spcBef>
            </a:pPr>
            <a:r>
              <a:rPr lang="fr-FR" sz="2100" b="1" dirty="0">
                <a:solidFill>
                  <a:prstClr val="black"/>
                </a:solidFill>
              </a:rPr>
              <a:t>Pôle FEI</a:t>
            </a:r>
            <a:endParaRPr lang="fr-FR" sz="1800" b="1" dirty="0">
              <a:solidFill>
                <a:prstClr val="black"/>
              </a:solidFill>
            </a:endParaRPr>
          </a:p>
          <a:p>
            <a:pPr marL="257175" indent="-257175" defTabSz="685800">
              <a:spcBef>
                <a:spcPts val="750"/>
              </a:spcBef>
            </a:pPr>
            <a:endParaRPr lang="fr-FR" sz="450" b="1" dirty="0">
              <a:solidFill>
                <a:prstClr val="black"/>
              </a:solidFill>
            </a:endParaRPr>
          </a:p>
          <a:p>
            <a:pPr marL="557213" lvl="1" indent="-214313" defTabSz="685800">
              <a:spcBef>
                <a:spcPts val="375"/>
              </a:spcBef>
            </a:pPr>
            <a:r>
              <a:rPr lang="fr-FR" sz="1575" b="1" dirty="0">
                <a:solidFill>
                  <a:srgbClr val="5B9BD5">
                    <a:lumMod val="50000"/>
                  </a:srgbClr>
                </a:solidFill>
              </a:rPr>
              <a:t>Sensibilisation, information et formation</a:t>
            </a:r>
            <a:r>
              <a:rPr lang="fr-FR" sz="1575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à"/>
            </a:pPr>
            <a:r>
              <a:rPr lang="fr-FR" sz="1575" dirty="0">
                <a:solidFill>
                  <a:prstClr val="black"/>
                </a:solidFill>
              </a:rPr>
              <a:t> Sur la culture de l'AAP / les spécificités des différents dispositifs nationaux, européens et internationaux ;</a:t>
            </a: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à"/>
            </a:pPr>
            <a:r>
              <a:rPr lang="fr-FR" sz="1575" dirty="0">
                <a:solidFill>
                  <a:prstClr val="black"/>
                </a:solidFill>
              </a:rPr>
              <a:t> Communication interne à l'échelle de l'établissement sur l'</a:t>
            </a:r>
            <a:r>
              <a:rPr lang="fr-FR" sz="1575" u="sng" dirty="0">
                <a:solidFill>
                  <a:prstClr val="black"/>
                </a:solidFill>
              </a:rPr>
              <a:t>accompagnement</a:t>
            </a:r>
            <a:r>
              <a:rPr lang="fr-FR" sz="1575" dirty="0">
                <a:solidFill>
                  <a:prstClr val="black"/>
                </a:solidFill>
              </a:rPr>
              <a:t> proposé par nos services et les contacts appropriés.</a:t>
            </a:r>
          </a:p>
          <a:p>
            <a:pPr marL="342900" lvl="1" indent="0" defTabSz="685800">
              <a:spcBef>
                <a:spcPts val="375"/>
              </a:spcBef>
              <a:buNone/>
            </a:pPr>
            <a:endParaRPr lang="fr-FR" sz="825" dirty="0">
              <a:solidFill>
                <a:prstClr val="black"/>
              </a:solidFill>
            </a:endParaRPr>
          </a:p>
          <a:p>
            <a:pPr marL="557213" lvl="1" indent="-214313" defTabSz="685800">
              <a:spcBef>
                <a:spcPts val="375"/>
              </a:spcBef>
            </a:pPr>
            <a:r>
              <a:rPr lang="fr-FR" sz="1575" b="1" dirty="0">
                <a:solidFill>
                  <a:srgbClr val="5B9BD5">
                    <a:lumMod val="50000"/>
                  </a:srgbClr>
                </a:solidFill>
              </a:rPr>
              <a:t>Conseil</a:t>
            </a:r>
            <a:r>
              <a:rPr lang="fr-FR" sz="1575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à"/>
            </a:pPr>
            <a:r>
              <a:rPr lang="fr-FR" sz="1575" dirty="0">
                <a:solidFill>
                  <a:prstClr val="black"/>
                </a:solidFill>
              </a:rPr>
              <a:t> Prise de contact et implication dans le processus de développement du projet de Recherche </a:t>
            </a:r>
            <a:r>
              <a:rPr lang="fr-FR" sz="1500" dirty="0">
                <a:solidFill>
                  <a:prstClr val="black"/>
                </a:solidFill>
              </a:rPr>
              <a:t>(2-3 mois pour soumission projet d'envergure)</a:t>
            </a:r>
            <a:r>
              <a:rPr lang="fr-FR" sz="1575" dirty="0">
                <a:solidFill>
                  <a:prstClr val="black"/>
                </a:solidFill>
              </a:rPr>
              <a:t> ;</a:t>
            </a: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à"/>
            </a:pPr>
            <a:r>
              <a:rPr lang="fr-FR" sz="1575" dirty="0">
                <a:solidFill>
                  <a:prstClr val="black"/>
                </a:solidFill>
              </a:rPr>
              <a:t> </a:t>
            </a:r>
            <a:r>
              <a:rPr lang="fr-FR" sz="1575" u="sng" dirty="0">
                <a:solidFill>
                  <a:prstClr val="black"/>
                </a:solidFill>
              </a:rPr>
              <a:t>Orientation</a:t>
            </a:r>
            <a:r>
              <a:rPr lang="fr-FR" sz="1575" dirty="0">
                <a:solidFill>
                  <a:prstClr val="black"/>
                </a:solidFill>
              </a:rPr>
              <a:t> vers les sources de financement / AAP / dispositifs appropriés ;</a:t>
            </a:r>
          </a:p>
          <a:p>
            <a:pPr marL="342900" lvl="1" indent="0" defTabSz="685800">
              <a:spcBef>
                <a:spcPts val="375"/>
              </a:spcBef>
              <a:buNone/>
            </a:pPr>
            <a:endParaRPr lang="fr-FR" sz="825" i="1" dirty="0">
              <a:solidFill>
                <a:prstClr val="black"/>
              </a:solidFill>
            </a:endParaRPr>
          </a:p>
          <a:p>
            <a:pPr marL="342900" lvl="1" indent="0" defTabSz="685800">
              <a:spcBef>
                <a:spcPts val="375"/>
              </a:spcBef>
              <a:buNone/>
            </a:pPr>
            <a:r>
              <a:rPr lang="fr-FR" sz="1350" i="1" dirty="0">
                <a:solidFill>
                  <a:prstClr val="black"/>
                </a:solidFill>
              </a:rPr>
              <a:t>Exemple des projets H2020 / HORIZON EUROPE : </a:t>
            </a:r>
          </a:p>
          <a:p>
            <a:pPr marL="342900" lvl="1" indent="0" defTabSz="685800">
              <a:spcBef>
                <a:spcPts val="375"/>
              </a:spcBef>
              <a:buNone/>
            </a:pPr>
            <a:r>
              <a:rPr lang="fr-FR" sz="1350" i="1" dirty="0">
                <a:solidFill>
                  <a:prstClr val="black"/>
                </a:solidFill>
              </a:rPr>
              <a:t>Type de projets : Science d’excellence (MSCA, ERC, IR), problématiques mondiales et compétitivité industrielle européenne (AAP publiés par clusters thématiques)…</a:t>
            </a:r>
            <a:endParaRPr lang="fr-FR" sz="1350" b="1" i="1" dirty="0">
              <a:solidFill>
                <a:prstClr val="black"/>
              </a:solidFill>
            </a:endParaRPr>
          </a:p>
          <a:p>
            <a:pPr marL="342900" lvl="1" indent="0" defTabSz="685800">
              <a:spcBef>
                <a:spcPts val="375"/>
              </a:spcBef>
              <a:buNone/>
            </a:pPr>
            <a:r>
              <a:rPr lang="fr-FR" sz="1350" i="1" dirty="0">
                <a:solidFill>
                  <a:prstClr val="black"/>
                </a:solidFill>
              </a:rPr>
              <a:t>Type d'actions : RIA, IA, CSA</a:t>
            </a: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à"/>
            </a:pPr>
            <a:endParaRPr lang="fr-FR" sz="1575" dirty="0">
              <a:solidFill>
                <a:prstClr val="black"/>
              </a:solidFill>
            </a:endParaRPr>
          </a:p>
          <a:p>
            <a:pPr marL="257175" indent="-257175" defTabSz="685800">
              <a:spcBef>
                <a:spcPts val="750"/>
              </a:spcBef>
            </a:pPr>
            <a:endParaRPr lang="fr-FR" sz="2100" b="1" dirty="0">
              <a:solidFill>
                <a:prstClr val="black"/>
              </a:solidFill>
            </a:endParaRPr>
          </a:p>
          <a:p>
            <a:pPr marL="257175" indent="-257175" defTabSz="685800">
              <a:spcBef>
                <a:spcPts val="750"/>
              </a:spcBef>
            </a:pPr>
            <a:endParaRPr lang="fr-FR" sz="225" b="1" dirty="0">
              <a:solidFill>
                <a:prstClr val="black"/>
              </a:solidFill>
            </a:endParaRPr>
          </a:p>
          <a:p>
            <a:pPr marL="0" indent="0" defTabSz="685800">
              <a:spcBef>
                <a:spcPts val="750"/>
              </a:spcBef>
              <a:buNone/>
            </a:pPr>
            <a:endParaRPr lang="fr-FR" sz="1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ase Cochée | Icons Gratuite">
            <a:extLst>
              <a:ext uri="{FF2B5EF4-FFF2-40B4-BE49-F238E27FC236}">
                <a16:creationId xmlns:a16="http://schemas.microsoft.com/office/drawing/2014/main" id="{18C493CB-BCA7-4C49-A742-60FF4DE4C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08" y="1514998"/>
            <a:ext cx="324208" cy="32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34994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F6EBF03-6061-42E1-BBF1-990EB702D97A}"/>
              </a:ext>
            </a:extLst>
          </p:cNvPr>
          <p:cNvSpPr txBox="1">
            <a:spLocks/>
          </p:cNvSpPr>
          <p:nvPr/>
        </p:nvSpPr>
        <p:spPr>
          <a:xfrm>
            <a:off x="149350" y="1524937"/>
            <a:ext cx="8994650" cy="41505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740A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v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spcBef>
                <a:spcPts val="750"/>
              </a:spcBef>
            </a:pPr>
            <a:r>
              <a:rPr lang="fr-FR" sz="2100" b="1" dirty="0">
                <a:solidFill>
                  <a:prstClr val="black"/>
                </a:solidFill>
              </a:rPr>
              <a:t>Pôle FEI</a:t>
            </a:r>
            <a:endParaRPr lang="fr-FR" sz="1800" b="1" dirty="0">
              <a:solidFill>
                <a:prstClr val="black"/>
              </a:solidFill>
            </a:endParaRPr>
          </a:p>
          <a:p>
            <a:pPr marL="557213" lvl="1" indent="-214313" defTabSz="685800">
              <a:spcBef>
                <a:spcPts val="375"/>
              </a:spcBef>
            </a:pPr>
            <a:endParaRPr lang="fr-FR" sz="600" b="1" dirty="0">
              <a:solidFill>
                <a:srgbClr val="5B9BD5">
                  <a:lumMod val="50000"/>
                </a:srgbClr>
              </a:solidFill>
            </a:endParaRP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à"/>
            </a:pPr>
            <a:r>
              <a:rPr lang="fr-FR" sz="1575" u="sng" dirty="0">
                <a:solidFill>
                  <a:prstClr val="black"/>
                </a:solidFill>
              </a:rPr>
              <a:t>Validité</a:t>
            </a:r>
            <a:r>
              <a:rPr lang="fr-FR" sz="1575" dirty="0">
                <a:solidFill>
                  <a:prstClr val="black"/>
                </a:solidFill>
              </a:rPr>
              <a:t> du consortium (coordinateur OU partenaire/</a:t>
            </a:r>
            <a:r>
              <a:rPr lang="fr-FR" sz="1575" i="1" dirty="0" err="1">
                <a:solidFill>
                  <a:prstClr val="black"/>
                </a:solidFill>
              </a:rPr>
              <a:t>third</a:t>
            </a:r>
            <a:r>
              <a:rPr lang="fr-FR" sz="1575" i="1" dirty="0">
                <a:solidFill>
                  <a:prstClr val="black"/>
                </a:solidFill>
              </a:rPr>
              <a:t> party</a:t>
            </a:r>
            <a:r>
              <a:rPr lang="fr-FR" sz="1575" dirty="0">
                <a:solidFill>
                  <a:prstClr val="black"/>
                </a:solidFill>
              </a:rPr>
              <a:t>) / transdisciplinarité ;</a:t>
            </a:r>
            <a:endParaRPr lang="fr-FR" sz="1575" i="1" dirty="0">
              <a:solidFill>
                <a:prstClr val="black"/>
              </a:solidFill>
            </a:endParaRP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à"/>
            </a:pPr>
            <a:r>
              <a:rPr lang="fr-FR" sz="1575" dirty="0">
                <a:solidFill>
                  <a:prstClr val="black"/>
                </a:solidFill>
              </a:rPr>
              <a:t>Aide à rédaction des propositions en adéquation avec dimension politique/stratégique de l'établissement + échelle des retombées scientifiques attendues </a:t>
            </a:r>
            <a:r>
              <a:rPr lang="fr-FR" sz="1575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r-FR" sz="1575" u="sng" dirty="0">
                <a:solidFill>
                  <a:prstClr val="black"/>
                </a:solidFill>
                <a:sym typeface="Wingdings" panose="05000000000000000000" pitchFamily="2" charset="2"/>
              </a:rPr>
              <a:t>calibration</a:t>
            </a:r>
            <a:r>
              <a:rPr lang="fr-FR" sz="1575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fr-FR" sz="1575" dirty="0">
                <a:solidFill>
                  <a:prstClr val="black"/>
                </a:solidFill>
              </a:rPr>
              <a:t>;</a:t>
            </a: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à"/>
            </a:pPr>
            <a:r>
              <a:rPr lang="fr-FR" sz="1575" dirty="0">
                <a:solidFill>
                  <a:prstClr val="black"/>
                </a:solidFill>
              </a:rPr>
              <a:t>Mise en adéquation des propositions avec les modalités/contraintes administratives et financières relatives à la source </a:t>
            </a:r>
            <a:r>
              <a:rPr lang="fr-FR" sz="1575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r-FR" sz="1575" u="sng" dirty="0">
                <a:solidFill>
                  <a:prstClr val="black"/>
                </a:solidFill>
                <a:sym typeface="Wingdings" panose="05000000000000000000" pitchFamily="2" charset="2"/>
              </a:rPr>
              <a:t>faisabilité</a:t>
            </a:r>
            <a:r>
              <a:rPr lang="fr-FR" sz="1575" dirty="0">
                <a:solidFill>
                  <a:prstClr val="black"/>
                </a:solidFill>
                <a:sym typeface="Wingdings" panose="05000000000000000000" pitchFamily="2" charset="2"/>
              </a:rPr>
              <a:t> selon cahier des charges, macro-planning, analyse des risques (…)</a:t>
            </a:r>
            <a:endParaRPr lang="fr-FR" sz="1800" dirty="0">
              <a:solidFill>
                <a:prstClr val="black"/>
              </a:solidFill>
            </a:endParaRPr>
          </a:p>
        </p:txBody>
      </p:sp>
      <p:pic>
        <p:nvPicPr>
          <p:cNvPr id="7" name="Picture 2" descr="Case Cochée | Icons Gratuite">
            <a:extLst>
              <a:ext uri="{FF2B5EF4-FFF2-40B4-BE49-F238E27FC236}">
                <a16:creationId xmlns:a16="http://schemas.microsoft.com/office/drawing/2014/main" id="{815719FC-7AB6-4C36-89B5-C1304CF6F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08" y="1514998"/>
            <a:ext cx="324208" cy="32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FF31154B-EECA-4138-96C7-4BF92BADFD6C}"/>
              </a:ext>
            </a:extLst>
          </p:cNvPr>
          <p:cNvSpPr txBox="1">
            <a:spLocks/>
          </p:cNvSpPr>
          <p:nvPr/>
        </p:nvSpPr>
        <p:spPr>
          <a:xfrm>
            <a:off x="119268" y="3337285"/>
            <a:ext cx="7792280" cy="41505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740A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v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7213" lvl="1" indent="-214313" defTabSz="685800">
              <a:spcBef>
                <a:spcPts val="375"/>
              </a:spcBef>
            </a:pPr>
            <a:endParaRPr lang="fr-FR" sz="1350" b="1" dirty="0">
              <a:solidFill>
                <a:srgbClr val="5B9BD5">
                  <a:lumMod val="50000"/>
                </a:srgbClr>
              </a:solidFill>
            </a:endParaRPr>
          </a:p>
          <a:p>
            <a:pPr marL="557213" lvl="1" indent="-214313" defTabSz="685800">
              <a:spcBef>
                <a:spcPts val="375"/>
              </a:spcBef>
            </a:pPr>
            <a:r>
              <a:rPr lang="fr-FR" sz="1575" b="1" dirty="0">
                <a:solidFill>
                  <a:srgbClr val="5B9BD5">
                    <a:lumMod val="50000"/>
                  </a:srgbClr>
                </a:solidFill>
              </a:rPr>
              <a:t>Ingénierie de projets </a:t>
            </a:r>
            <a:r>
              <a:rPr lang="fr-FR" sz="1575" dirty="0">
                <a:solidFill>
                  <a:prstClr val="black"/>
                </a:solidFill>
              </a:rPr>
              <a:t>: </a:t>
            </a: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à"/>
            </a:pPr>
            <a:r>
              <a:rPr lang="fr-FR" sz="1575" dirty="0">
                <a:solidFill>
                  <a:prstClr val="black"/>
                </a:solidFill>
              </a:rPr>
              <a:t> </a:t>
            </a:r>
            <a:r>
              <a:rPr lang="fr-FR" sz="1575" b="1" dirty="0">
                <a:solidFill>
                  <a:prstClr val="black"/>
                </a:solidFill>
              </a:rPr>
              <a:t>Montage</a:t>
            </a:r>
            <a:r>
              <a:rPr lang="fr-FR" sz="1575" dirty="0">
                <a:solidFill>
                  <a:prstClr val="black"/>
                </a:solidFill>
              </a:rPr>
              <a:t> : Trames de financement simplifiées en adéquation avec les </a:t>
            </a:r>
            <a:r>
              <a:rPr lang="fr-FR" sz="1575" u="sng" dirty="0">
                <a:solidFill>
                  <a:prstClr val="black"/>
                </a:solidFill>
              </a:rPr>
              <a:t>besoins</a:t>
            </a:r>
            <a:r>
              <a:rPr lang="fr-FR" sz="1575" dirty="0">
                <a:solidFill>
                  <a:prstClr val="black"/>
                </a:solidFill>
              </a:rPr>
              <a:t> ;</a:t>
            </a: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à"/>
            </a:pPr>
            <a:r>
              <a:rPr lang="fr-FR" sz="1575" dirty="0">
                <a:solidFill>
                  <a:prstClr val="black"/>
                </a:solidFill>
              </a:rPr>
              <a:t> </a:t>
            </a:r>
            <a:r>
              <a:rPr lang="fr-FR" sz="1575" b="1" dirty="0">
                <a:solidFill>
                  <a:prstClr val="black"/>
                </a:solidFill>
              </a:rPr>
              <a:t>Gestion</a:t>
            </a:r>
            <a:r>
              <a:rPr lang="fr-FR" sz="1575" dirty="0">
                <a:solidFill>
                  <a:prstClr val="black"/>
                </a:solidFill>
              </a:rPr>
              <a:t> </a:t>
            </a: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fr-FR" sz="1575" dirty="0">
                <a:solidFill>
                  <a:prstClr val="black"/>
                </a:solidFill>
              </a:rPr>
              <a:t>	</a:t>
            </a:r>
            <a:r>
              <a:rPr lang="fr-FR" sz="1575" u="sng" dirty="0">
                <a:solidFill>
                  <a:prstClr val="black"/>
                </a:solidFill>
              </a:rPr>
              <a:t>Contrats</a:t>
            </a:r>
            <a:r>
              <a:rPr lang="fr-FR" sz="1575" dirty="0">
                <a:solidFill>
                  <a:prstClr val="black"/>
                </a:solidFill>
              </a:rPr>
              <a:t> (Centaure Pléiade) + négociation (si applicable)</a:t>
            </a: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fr-FR" sz="1575" dirty="0">
                <a:solidFill>
                  <a:prstClr val="black"/>
                </a:solidFill>
                <a:sym typeface="Wingdings" panose="05000000000000000000" pitchFamily="2" charset="2"/>
              </a:rPr>
              <a:t>  </a:t>
            </a:r>
            <a:r>
              <a:rPr lang="fr-FR" sz="1575" u="sng" dirty="0">
                <a:solidFill>
                  <a:prstClr val="black"/>
                </a:solidFill>
                <a:sym typeface="Wingdings" panose="05000000000000000000" pitchFamily="2" charset="2"/>
              </a:rPr>
              <a:t>Projets</a:t>
            </a:r>
            <a:r>
              <a:rPr lang="fr-FR" sz="1575" dirty="0">
                <a:solidFill>
                  <a:prstClr val="black"/>
                </a:solidFill>
                <a:sym typeface="Wingdings" panose="05000000000000000000" pitchFamily="2" charset="2"/>
              </a:rPr>
              <a:t> = suivi des dépenses en collaboration avec le pôle financier</a:t>
            </a:r>
            <a:r>
              <a:rPr lang="fr-FR" sz="1575" dirty="0">
                <a:solidFill>
                  <a:prstClr val="black"/>
                </a:solidFill>
              </a:rPr>
              <a:t>  </a:t>
            </a:r>
          </a:p>
          <a:p>
            <a:pPr marL="342900" lvl="1" indent="0" defTabSz="685800">
              <a:spcBef>
                <a:spcPts val="375"/>
              </a:spcBef>
              <a:buNone/>
            </a:pPr>
            <a:r>
              <a:rPr lang="fr-FR" sz="1575" dirty="0">
                <a:solidFill>
                  <a:prstClr val="black"/>
                </a:solidFill>
              </a:rPr>
              <a:t>                     / recrutement / implication du personnel                   </a:t>
            </a:r>
          </a:p>
          <a:p>
            <a:pPr marL="342900" lvl="1" indent="0" defTabSz="685800">
              <a:spcBef>
                <a:spcPts val="375"/>
              </a:spcBef>
              <a:buNone/>
            </a:pPr>
            <a:r>
              <a:rPr lang="fr-FR" sz="1575" dirty="0">
                <a:solidFill>
                  <a:prstClr val="black"/>
                </a:solidFill>
              </a:rPr>
              <a:t> 		  (feuilles de temps SINCHRO)…</a:t>
            </a:r>
          </a:p>
          <a:p>
            <a:pPr marL="257175" indent="-257175" defTabSz="685800">
              <a:spcBef>
                <a:spcPts val="750"/>
              </a:spcBef>
            </a:pPr>
            <a:endParaRPr lang="fr-FR" sz="225" b="1" dirty="0">
              <a:solidFill>
                <a:prstClr val="black"/>
              </a:solidFill>
            </a:endParaRPr>
          </a:p>
          <a:p>
            <a:pPr marL="0" indent="0" defTabSz="685800">
              <a:spcBef>
                <a:spcPts val="750"/>
              </a:spcBef>
              <a:buNone/>
            </a:pPr>
            <a:endParaRPr lang="fr-FR" sz="1800" dirty="0">
              <a:solidFill>
                <a:prstClr val="black"/>
              </a:solidFill>
            </a:endParaRP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E1D3B684-9B89-4380-A249-37F18091C69F}"/>
              </a:ext>
            </a:extLst>
          </p:cNvPr>
          <p:cNvSpPr/>
          <p:nvPr/>
        </p:nvSpPr>
        <p:spPr>
          <a:xfrm>
            <a:off x="6972170" y="4399094"/>
            <a:ext cx="74543" cy="10412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145E63-42F2-4BF0-894B-D264C22FE03C}"/>
              </a:ext>
            </a:extLst>
          </p:cNvPr>
          <p:cNvSpPr/>
          <p:nvPr/>
        </p:nvSpPr>
        <p:spPr>
          <a:xfrm>
            <a:off x="6137415" y="4373829"/>
            <a:ext cx="324015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3" defTabSz="685800"/>
            <a:r>
              <a:rPr lang="fr-FR" sz="1575" u="sng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Indicateurs</a:t>
            </a:r>
            <a:r>
              <a:rPr lang="fr-FR" sz="1575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</a:p>
          <a:p>
            <a:pPr marL="1028700" lvl="3" defTabSz="685800"/>
            <a:r>
              <a:rPr lang="fr-FR" sz="1575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d'avancement </a:t>
            </a:r>
          </a:p>
          <a:p>
            <a:pPr marL="1028700" lvl="3" defTabSz="685800"/>
            <a:r>
              <a:rPr lang="fr-FR" sz="1575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délais/coûts/livrables </a:t>
            </a:r>
          </a:p>
          <a:p>
            <a:pPr marL="1028700" lvl="3" defTabSz="685800"/>
            <a:r>
              <a:rPr lang="fr-FR" sz="1575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+ jalons</a:t>
            </a:r>
            <a:endParaRPr lang="fr-FR" sz="1575" b="1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47004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4F6EBF03-6061-42E1-BBF1-990EB702D97A}"/>
              </a:ext>
            </a:extLst>
          </p:cNvPr>
          <p:cNvSpPr txBox="1">
            <a:spLocks/>
          </p:cNvSpPr>
          <p:nvPr/>
        </p:nvSpPr>
        <p:spPr>
          <a:xfrm>
            <a:off x="149351" y="1524937"/>
            <a:ext cx="8696476" cy="41505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740A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v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spcBef>
                <a:spcPts val="750"/>
              </a:spcBef>
            </a:pPr>
            <a:r>
              <a:rPr lang="fr-FR" sz="2100" b="1" dirty="0">
                <a:solidFill>
                  <a:prstClr val="black"/>
                </a:solidFill>
              </a:rPr>
              <a:t>Pôle FEI</a:t>
            </a:r>
            <a:endParaRPr lang="fr-FR" sz="1800" b="1" dirty="0">
              <a:solidFill>
                <a:prstClr val="black"/>
              </a:solidFill>
            </a:endParaRPr>
          </a:p>
          <a:p>
            <a:pPr marL="557213" lvl="1" indent="-214313" defTabSz="685800">
              <a:spcBef>
                <a:spcPts val="375"/>
              </a:spcBef>
            </a:pPr>
            <a:endParaRPr lang="fr-FR" sz="600" b="1" dirty="0">
              <a:solidFill>
                <a:srgbClr val="5B9BD5">
                  <a:lumMod val="50000"/>
                </a:srgbClr>
              </a:solidFill>
            </a:endParaRP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à"/>
            </a:pPr>
            <a:r>
              <a:rPr lang="fr-FR" sz="1575" b="1" i="1" dirty="0" err="1">
                <a:solidFill>
                  <a:prstClr val="black"/>
                </a:solidFill>
              </a:rPr>
              <a:t>Reporting</a:t>
            </a:r>
            <a:r>
              <a:rPr lang="fr-FR" sz="1575" b="1" dirty="0">
                <a:solidFill>
                  <a:prstClr val="black"/>
                </a:solidFill>
              </a:rPr>
              <a:t> :</a:t>
            </a:r>
            <a:r>
              <a:rPr lang="fr-FR" sz="1575" dirty="0">
                <a:solidFill>
                  <a:prstClr val="black"/>
                </a:solidFill>
              </a:rPr>
              <a:t> élaboration des bilans financiers intermédiaires et rapport final</a:t>
            </a: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à"/>
            </a:pPr>
            <a:endParaRPr lang="fr-FR" sz="1575" dirty="0">
              <a:solidFill>
                <a:prstClr val="black"/>
              </a:solidFill>
            </a:endParaRP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fr-FR" sz="1650" dirty="0">
                <a:solidFill>
                  <a:prstClr val="black"/>
                </a:solidFill>
              </a:rPr>
              <a:t>Dialogue avec gestionnaire/chargé de projets du laboratoire et responsable(s) scientifique(s) du projet ; </a:t>
            </a:r>
            <a:endParaRPr lang="fr-FR" sz="1350" dirty="0">
              <a:solidFill>
                <a:prstClr val="black"/>
              </a:solidFill>
            </a:endParaRP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fr-FR" sz="1650" dirty="0">
                <a:solidFill>
                  <a:prstClr val="black"/>
                </a:solidFill>
              </a:rPr>
              <a:t>Mise en place de </a:t>
            </a:r>
            <a:r>
              <a:rPr lang="fr-FR" sz="1650" i="1" dirty="0">
                <a:solidFill>
                  <a:prstClr val="black"/>
                </a:solidFill>
              </a:rPr>
              <a:t>deadlines</a:t>
            </a:r>
            <a:r>
              <a:rPr lang="fr-FR" sz="1650" dirty="0">
                <a:solidFill>
                  <a:prstClr val="black"/>
                </a:solidFill>
              </a:rPr>
              <a:t> </a:t>
            </a:r>
            <a:r>
              <a:rPr lang="fr-FR" sz="1350" dirty="0">
                <a:solidFill>
                  <a:prstClr val="black"/>
                </a:solidFill>
              </a:rPr>
              <a:t>(15 jours avant fin de période de remontée des dépenses) </a:t>
            </a:r>
            <a:r>
              <a:rPr lang="fr-FR" sz="1800" dirty="0">
                <a:solidFill>
                  <a:prstClr val="black"/>
                </a:solidFill>
              </a:rPr>
              <a:t>;</a:t>
            </a:r>
            <a:r>
              <a:rPr lang="fr-FR" sz="1650" dirty="0">
                <a:solidFill>
                  <a:prstClr val="black"/>
                </a:solidFill>
              </a:rPr>
              <a:t> </a:t>
            </a: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fr-FR" sz="1650" dirty="0">
                <a:solidFill>
                  <a:prstClr val="black"/>
                </a:solidFill>
              </a:rPr>
              <a:t>Extraction des pièces justificatives (SIFAC) ;</a:t>
            </a: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fr-FR" sz="1650" dirty="0">
                <a:solidFill>
                  <a:prstClr val="black"/>
                </a:solidFill>
              </a:rPr>
              <a:t>Compilation / Vérification comptable (AC/DAF)</a:t>
            </a: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fr-FR" sz="1650" dirty="0">
                <a:solidFill>
                  <a:prstClr val="black"/>
                </a:solidFill>
              </a:rPr>
              <a:t>Mise en conformité / signature </a:t>
            </a:r>
            <a:r>
              <a:rPr lang="fr-FR" sz="1650" i="1" dirty="0" err="1">
                <a:solidFill>
                  <a:prstClr val="black"/>
                </a:solidFill>
              </a:rPr>
              <a:t>Form</a:t>
            </a:r>
            <a:r>
              <a:rPr lang="fr-FR" sz="1650" i="1" dirty="0">
                <a:solidFill>
                  <a:prstClr val="black"/>
                </a:solidFill>
              </a:rPr>
              <a:t> C</a:t>
            </a:r>
            <a:r>
              <a:rPr lang="fr-FR" sz="1650" dirty="0">
                <a:solidFill>
                  <a:prstClr val="black"/>
                </a:solidFill>
              </a:rPr>
              <a:t> et </a:t>
            </a:r>
            <a:r>
              <a:rPr lang="fr-FR" sz="1650" i="1" dirty="0" err="1">
                <a:solidFill>
                  <a:prstClr val="black"/>
                </a:solidFill>
              </a:rPr>
              <a:t>UoR</a:t>
            </a:r>
            <a:r>
              <a:rPr lang="fr-FR" sz="1650" dirty="0">
                <a:solidFill>
                  <a:prstClr val="black"/>
                </a:solidFill>
              </a:rPr>
              <a:t>  (VP) ;</a:t>
            </a:r>
            <a:endParaRPr lang="fr-FR" sz="1500" dirty="0">
              <a:solidFill>
                <a:prstClr val="black"/>
              </a:solidFill>
            </a:endParaRP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fr-FR" sz="1650" dirty="0">
                <a:solidFill>
                  <a:prstClr val="black"/>
                </a:solidFill>
              </a:rPr>
              <a:t>Soumission/diffusion </a:t>
            </a:r>
            <a:r>
              <a:rPr lang="fr-FR" sz="1650" dirty="0">
                <a:solidFill>
                  <a:prstClr val="black"/>
                </a:solidFill>
                <a:sym typeface="Wingdings" panose="05000000000000000000" pitchFamily="2" charset="2"/>
              </a:rPr>
              <a:t> </a:t>
            </a:r>
            <a:r>
              <a:rPr lang="fr-FR" sz="1650" i="1" dirty="0">
                <a:solidFill>
                  <a:prstClr val="black"/>
                </a:solidFill>
              </a:rPr>
              <a:t>Participant Portal </a:t>
            </a:r>
            <a:r>
              <a:rPr lang="fr-FR" sz="1650" dirty="0">
                <a:solidFill>
                  <a:prstClr val="black"/>
                </a:solidFill>
              </a:rPr>
              <a:t>;</a:t>
            </a: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fr-FR" sz="1650" dirty="0">
                <a:solidFill>
                  <a:prstClr val="black"/>
                </a:solidFill>
              </a:rPr>
              <a:t>Archivage </a:t>
            </a:r>
            <a:r>
              <a:rPr lang="fr-FR" sz="1350" dirty="0">
                <a:solidFill>
                  <a:prstClr val="black"/>
                </a:solidFill>
              </a:rPr>
              <a:t>(documents de travail) </a:t>
            </a:r>
            <a:r>
              <a:rPr lang="fr-FR" sz="1650" dirty="0">
                <a:solidFill>
                  <a:prstClr val="black"/>
                </a:solidFill>
              </a:rPr>
              <a:t>;</a:t>
            </a:r>
          </a:p>
          <a:p>
            <a:pPr marL="557213" lvl="1" indent="-214313" defTabSz="685800">
              <a:spcBef>
                <a:spcPts val="375"/>
              </a:spcBef>
              <a:buFont typeface="Wingdings" panose="05000000000000000000" pitchFamily="2" charset="2"/>
              <a:buChar char="§"/>
            </a:pPr>
            <a:r>
              <a:rPr lang="fr-FR" sz="1650" dirty="0">
                <a:solidFill>
                  <a:prstClr val="black"/>
                </a:solidFill>
              </a:rPr>
              <a:t>Coordination des réponses aux </a:t>
            </a:r>
            <a:r>
              <a:rPr lang="fr-FR" sz="1650" b="1" dirty="0">
                <a:solidFill>
                  <a:srgbClr val="5B9BD5">
                    <a:lumMod val="50000"/>
                  </a:srgbClr>
                </a:solidFill>
              </a:rPr>
              <a:t>audits européens </a:t>
            </a:r>
            <a:r>
              <a:rPr lang="fr-FR" sz="1650" dirty="0">
                <a:solidFill>
                  <a:prstClr val="black"/>
                </a:solidFill>
              </a:rPr>
              <a:t>de différents niveaux</a:t>
            </a:r>
          </a:p>
          <a:p>
            <a:pPr marL="557213" lvl="1" indent="-214313" defTabSz="685800">
              <a:spcBef>
                <a:spcPts val="375"/>
              </a:spcBef>
            </a:pPr>
            <a:endParaRPr lang="fr-FR" sz="1575" b="1" dirty="0">
              <a:solidFill>
                <a:srgbClr val="5B9BD5">
                  <a:lumMod val="50000"/>
                </a:srgbClr>
              </a:solidFill>
            </a:endParaRPr>
          </a:p>
          <a:p>
            <a:pPr marL="257175" indent="-257175" defTabSz="685800">
              <a:spcBef>
                <a:spcPts val="750"/>
              </a:spcBef>
            </a:pPr>
            <a:endParaRPr lang="fr-FR" sz="225" b="1" dirty="0">
              <a:solidFill>
                <a:prstClr val="black"/>
              </a:solidFill>
            </a:endParaRPr>
          </a:p>
          <a:p>
            <a:pPr marL="0" indent="0" defTabSz="685800">
              <a:spcBef>
                <a:spcPts val="750"/>
              </a:spcBef>
              <a:buNone/>
            </a:pPr>
            <a:endParaRPr lang="fr-FR" sz="1800" dirty="0">
              <a:solidFill>
                <a:prstClr val="black"/>
              </a:solidFill>
            </a:endParaRPr>
          </a:p>
        </p:txBody>
      </p:sp>
      <p:pic>
        <p:nvPicPr>
          <p:cNvPr id="7" name="Picture 2" descr="Case Cochée | Icons Gratuite">
            <a:extLst>
              <a:ext uri="{FF2B5EF4-FFF2-40B4-BE49-F238E27FC236}">
                <a16:creationId xmlns:a16="http://schemas.microsoft.com/office/drawing/2014/main" id="{815719FC-7AB6-4C36-89B5-C1304CF6F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08" y="1514998"/>
            <a:ext cx="324208" cy="32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6321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F8ADCBD-E8C5-434F-83D7-DD3CA6BC4699}"/>
              </a:ext>
            </a:extLst>
          </p:cNvPr>
          <p:cNvSpPr txBox="1">
            <a:spLocks/>
          </p:cNvSpPr>
          <p:nvPr/>
        </p:nvSpPr>
        <p:spPr>
          <a:xfrm>
            <a:off x="149350" y="1524937"/>
            <a:ext cx="8818919" cy="407327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740A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v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spcBef>
                <a:spcPts val="750"/>
              </a:spcBef>
            </a:pPr>
            <a:r>
              <a:rPr lang="fr-FR" sz="2100" b="1" dirty="0">
                <a:solidFill>
                  <a:prstClr val="black"/>
                </a:solidFill>
              </a:rPr>
              <a:t>Pôle FEI</a:t>
            </a:r>
            <a:endParaRPr lang="fr-FR" sz="1800" b="1" dirty="0">
              <a:solidFill>
                <a:prstClr val="black"/>
              </a:solidFill>
            </a:endParaRPr>
          </a:p>
          <a:p>
            <a:pPr marL="257175" indent="-257175" defTabSz="685800">
              <a:spcBef>
                <a:spcPts val="750"/>
              </a:spcBef>
            </a:pPr>
            <a:endParaRPr lang="fr-FR" sz="450" b="1" dirty="0">
              <a:solidFill>
                <a:prstClr val="black"/>
              </a:solidFill>
            </a:endParaRPr>
          </a:p>
          <a:p>
            <a:pPr marL="557213" lvl="1" indent="-214313" defTabSz="685800">
              <a:spcBef>
                <a:spcPts val="375"/>
              </a:spcBef>
            </a:pPr>
            <a:r>
              <a:rPr lang="fr-FR" sz="1575" b="1" dirty="0">
                <a:solidFill>
                  <a:srgbClr val="5B9BD5">
                    <a:lumMod val="50000"/>
                  </a:srgbClr>
                </a:solidFill>
              </a:rPr>
              <a:t>Projets européens</a:t>
            </a:r>
          </a:p>
          <a:p>
            <a:pPr marL="342900" lvl="1" indent="0" defTabSz="685800">
              <a:spcBef>
                <a:spcPts val="375"/>
              </a:spcBef>
              <a:buNone/>
            </a:pPr>
            <a:r>
              <a:rPr lang="fr-FR" sz="1575" dirty="0">
                <a:solidFill>
                  <a:prstClr val="black"/>
                </a:solidFill>
              </a:rPr>
              <a:t>7</a:t>
            </a:r>
            <a:r>
              <a:rPr lang="fr-FR" sz="1575" baseline="30000" dirty="0">
                <a:solidFill>
                  <a:prstClr val="black"/>
                </a:solidFill>
              </a:rPr>
              <a:t>ème</a:t>
            </a:r>
            <a:r>
              <a:rPr lang="fr-FR" sz="1575" dirty="0">
                <a:solidFill>
                  <a:prstClr val="black"/>
                </a:solidFill>
              </a:rPr>
              <a:t> PCRD : </a:t>
            </a:r>
            <a:r>
              <a:rPr lang="fr-FR" sz="1575" b="1" dirty="0">
                <a:solidFill>
                  <a:prstClr val="black"/>
                </a:solidFill>
              </a:rPr>
              <a:t>15 projets </a:t>
            </a:r>
          </a:p>
          <a:p>
            <a:pPr marL="342900" lvl="1" indent="0" defTabSz="685800">
              <a:spcBef>
                <a:spcPts val="375"/>
              </a:spcBef>
              <a:buNone/>
            </a:pPr>
            <a:r>
              <a:rPr lang="fr-FR" sz="1575" dirty="0">
                <a:solidFill>
                  <a:prstClr val="black"/>
                </a:solidFill>
              </a:rPr>
              <a:t>8</a:t>
            </a:r>
            <a:r>
              <a:rPr lang="fr-FR" sz="1575" baseline="30000" dirty="0">
                <a:solidFill>
                  <a:prstClr val="black"/>
                </a:solidFill>
              </a:rPr>
              <a:t>ème</a:t>
            </a:r>
            <a:r>
              <a:rPr lang="fr-FR" sz="1575" dirty="0">
                <a:solidFill>
                  <a:prstClr val="black"/>
                </a:solidFill>
              </a:rPr>
              <a:t> PCRD (H2020) : </a:t>
            </a:r>
            <a:r>
              <a:rPr lang="fr-FR" sz="1575" b="1" dirty="0">
                <a:solidFill>
                  <a:prstClr val="black"/>
                </a:solidFill>
              </a:rPr>
              <a:t>14 projets</a:t>
            </a:r>
          </a:p>
          <a:p>
            <a:pPr marL="342900" lvl="1" indent="0" defTabSz="685800">
              <a:spcBef>
                <a:spcPts val="375"/>
              </a:spcBef>
              <a:buNone/>
            </a:pPr>
            <a:r>
              <a:rPr lang="fr-FR" sz="1575" dirty="0">
                <a:solidFill>
                  <a:prstClr val="black"/>
                </a:solidFill>
              </a:rPr>
              <a:t>                                   </a:t>
            </a:r>
            <a:r>
              <a:rPr lang="fr-FR" sz="1575" b="1" dirty="0">
                <a:solidFill>
                  <a:prstClr val="black"/>
                </a:solidFill>
              </a:rPr>
              <a:t>2 919 245,24 €</a:t>
            </a:r>
          </a:p>
          <a:p>
            <a:pPr marL="342900" lvl="1" indent="0" defTabSz="685800">
              <a:spcBef>
                <a:spcPts val="375"/>
              </a:spcBef>
              <a:buNone/>
            </a:pPr>
            <a:endParaRPr lang="fr-FR" sz="1575" dirty="0">
              <a:solidFill>
                <a:prstClr val="black"/>
              </a:solidFill>
            </a:endParaRPr>
          </a:p>
          <a:p>
            <a:pPr marL="557213" lvl="1" indent="-214313" defTabSz="685800">
              <a:spcBef>
                <a:spcPts val="375"/>
              </a:spcBef>
            </a:pPr>
            <a:r>
              <a:rPr lang="fr-FR" sz="1575" b="1" dirty="0">
                <a:solidFill>
                  <a:srgbClr val="5B9BD5">
                    <a:lumMod val="50000"/>
                  </a:srgbClr>
                </a:solidFill>
              </a:rPr>
              <a:t>En cours </a:t>
            </a:r>
          </a:p>
          <a:p>
            <a:pPr marL="342900" lvl="1" indent="0" defTabSz="685800">
              <a:spcBef>
                <a:spcPts val="375"/>
              </a:spcBef>
              <a:buNone/>
            </a:pPr>
            <a:endParaRPr lang="fr-FR" sz="1575" dirty="0">
              <a:solidFill>
                <a:prstClr val="black"/>
              </a:solidFill>
            </a:endParaRPr>
          </a:p>
          <a:p>
            <a:pPr marL="257175" indent="-257175" defTabSz="685800">
              <a:spcBef>
                <a:spcPts val="750"/>
              </a:spcBef>
            </a:pPr>
            <a:endParaRPr lang="fr-FR" sz="2100" b="1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744B5B-8441-4F37-8047-E866A507F9C6}"/>
              </a:ext>
            </a:extLst>
          </p:cNvPr>
          <p:cNvSpPr/>
          <p:nvPr/>
        </p:nvSpPr>
        <p:spPr>
          <a:xfrm>
            <a:off x="1853556" y="3356944"/>
            <a:ext cx="31011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1500" dirty="0">
                <a:solidFill>
                  <a:prstClr val="black"/>
                </a:solidFill>
                <a:latin typeface="Calibri" panose="020F0502020204030204"/>
              </a:rPr>
              <a:t>CORE Network : 788 627 €</a:t>
            </a:r>
          </a:p>
          <a:p>
            <a:pPr defTabSz="685800"/>
            <a:r>
              <a:rPr lang="fr-FR" sz="1500" dirty="0">
                <a:solidFill>
                  <a:prstClr val="black"/>
                </a:solidFill>
                <a:latin typeface="Calibri" panose="020F0502020204030204"/>
              </a:rPr>
              <a:t>TRANSAT : 118 372 €</a:t>
            </a:r>
          </a:p>
          <a:p>
            <a:pPr defTabSz="685800"/>
            <a:r>
              <a:rPr lang="fr-FR" sz="1500" dirty="0">
                <a:solidFill>
                  <a:prstClr val="black"/>
                </a:solidFill>
                <a:latin typeface="Calibri" panose="020F0502020204030204"/>
              </a:rPr>
              <a:t>PHARMAFACTORY : 531 500 €</a:t>
            </a:r>
          </a:p>
          <a:p>
            <a:pPr defTabSz="685800"/>
            <a:r>
              <a:rPr lang="fr-FR" sz="1500" dirty="0">
                <a:solidFill>
                  <a:prstClr val="black"/>
                </a:solidFill>
                <a:latin typeface="Calibri" panose="020F0502020204030204"/>
              </a:rPr>
              <a:t>EURHISFIRM : 215 000 €</a:t>
            </a:r>
          </a:p>
          <a:p>
            <a:pPr defTabSz="685800"/>
            <a:r>
              <a:rPr lang="fr-FR" sz="1500" dirty="0">
                <a:solidFill>
                  <a:prstClr val="black"/>
                </a:solidFill>
                <a:latin typeface="Calibri" panose="020F0502020204030204"/>
              </a:rPr>
              <a:t>CHAIRLIFT : 185 125 €</a:t>
            </a:r>
          </a:p>
          <a:p>
            <a:pPr defTabSz="685800"/>
            <a:r>
              <a:rPr lang="fr-FR" sz="1500" dirty="0">
                <a:solidFill>
                  <a:prstClr val="black"/>
                </a:solidFill>
                <a:latin typeface="Calibri" panose="020F0502020204030204"/>
              </a:rPr>
              <a:t>EUROFUSION</a:t>
            </a:r>
          </a:p>
          <a:p>
            <a:pPr defTabSz="685800"/>
            <a:endParaRPr lang="fr-FR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0FCE266A-EA40-4CA8-8FB7-F47BCDA9EE22}"/>
              </a:ext>
            </a:extLst>
          </p:cNvPr>
          <p:cNvSpPr/>
          <p:nvPr/>
        </p:nvSpPr>
        <p:spPr>
          <a:xfrm>
            <a:off x="4000500" y="2340540"/>
            <a:ext cx="69574" cy="7282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fr-FR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3EAA57-2BD2-405E-B8E1-E874CB4DAC34}"/>
              </a:ext>
            </a:extLst>
          </p:cNvPr>
          <p:cNvSpPr/>
          <p:nvPr/>
        </p:nvSpPr>
        <p:spPr>
          <a:xfrm>
            <a:off x="4184461" y="2442433"/>
            <a:ext cx="417146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fr-FR" sz="1500" dirty="0">
                <a:solidFill>
                  <a:prstClr val="black"/>
                </a:solidFill>
                <a:latin typeface="Calibri" panose="020F0502020204030204"/>
              </a:rPr>
              <a:t>Impliquent des partenariats avec 40 pays différents</a:t>
            </a:r>
          </a:p>
          <a:p>
            <a:pPr defTabSz="685800"/>
            <a:r>
              <a:rPr lang="fr-FR" sz="1500" dirty="0">
                <a:solidFill>
                  <a:prstClr val="black"/>
                </a:solidFill>
                <a:latin typeface="Calibri" panose="020F0502020204030204"/>
              </a:rPr>
              <a:t>Royaume-Uni / Allemagne / Italie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5B887A-1ED5-45FA-8EF4-E628CB3A4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30" y="4679746"/>
            <a:ext cx="1723852" cy="12905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404C7D8-C810-4396-A50C-BA734F200D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63" y="3161385"/>
            <a:ext cx="1257300" cy="76123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656B8E7-71F8-47EA-BDB5-36C07951F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29" y="4056291"/>
            <a:ext cx="1546167" cy="623455"/>
          </a:xfrm>
          <a:prstGeom prst="rect">
            <a:avLst/>
          </a:prstGeom>
        </p:spPr>
      </p:pic>
      <p:pic>
        <p:nvPicPr>
          <p:cNvPr id="14" name="Picture 2" descr="Case Cochée | Icons Gratuite">
            <a:extLst>
              <a:ext uri="{FF2B5EF4-FFF2-40B4-BE49-F238E27FC236}">
                <a16:creationId xmlns:a16="http://schemas.microsoft.com/office/drawing/2014/main" id="{247CFF85-0B66-4277-84C7-A49EAEC56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08" y="1514998"/>
            <a:ext cx="324208" cy="32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6ED3A92-449B-48A0-AC87-8404A4867620}"/>
              </a:ext>
            </a:extLst>
          </p:cNvPr>
          <p:cNvCxnSpPr>
            <a:cxnSpLocks/>
          </p:cNvCxnSpPr>
          <p:nvPr/>
        </p:nvCxnSpPr>
        <p:spPr>
          <a:xfrm>
            <a:off x="1793922" y="3429000"/>
            <a:ext cx="0" cy="1291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A811AC1-9F17-42AC-9B08-D61EEC4CA247}"/>
              </a:ext>
            </a:extLst>
          </p:cNvPr>
          <p:cNvSpPr/>
          <p:nvPr/>
        </p:nvSpPr>
        <p:spPr>
          <a:xfrm>
            <a:off x="4628354" y="3456334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fr-FR" sz="1500" dirty="0">
                <a:solidFill>
                  <a:prstClr val="black"/>
                </a:solidFill>
                <a:latin typeface="Calibri" panose="020F0502020204030204"/>
              </a:rPr>
              <a:t>ENTENTE (3rd party)</a:t>
            </a:r>
          </a:p>
          <a:p>
            <a:pPr defTabSz="685800"/>
            <a:r>
              <a:rPr lang="fr-FR" sz="1500" dirty="0">
                <a:solidFill>
                  <a:prstClr val="black"/>
                </a:solidFill>
                <a:latin typeface="Calibri" panose="020F0502020204030204"/>
              </a:rPr>
              <a:t>GEMMA (3rd party)</a:t>
            </a:r>
          </a:p>
          <a:p>
            <a:pPr defTabSz="685800"/>
            <a:r>
              <a:rPr lang="fr-FR" sz="1500" dirty="0">
                <a:solidFill>
                  <a:prstClr val="black"/>
                </a:solidFill>
                <a:latin typeface="Calibri" panose="020F0502020204030204"/>
              </a:rPr>
              <a:t>M4F (3rd party)</a:t>
            </a:r>
          </a:p>
          <a:p>
            <a:pPr defTabSz="685800"/>
            <a:r>
              <a:rPr lang="fr-FR" sz="1500" dirty="0">
                <a:solidFill>
                  <a:prstClr val="black"/>
                </a:solidFill>
                <a:latin typeface="Calibri" panose="020F0502020204030204"/>
              </a:rPr>
              <a:t>EU_FT-ICR_MS (3rd party)</a:t>
            </a:r>
          </a:p>
          <a:p>
            <a:pPr defTabSz="685800"/>
            <a:r>
              <a:rPr lang="fr-FR" sz="1500" dirty="0">
                <a:solidFill>
                  <a:prstClr val="black"/>
                </a:solidFill>
                <a:latin typeface="Calibri" panose="020F0502020204030204"/>
              </a:rPr>
              <a:t>STRUMAT-LTO (3rd party)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1B31BC8-9C7A-4FB9-8197-1AAA90FE7000}"/>
              </a:ext>
            </a:extLst>
          </p:cNvPr>
          <p:cNvCxnSpPr>
            <a:cxnSpLocks/>
          </p:cNvCxnSpPr>
          <p:nvPr/>
        </p:nvCxnSpPr>
        <p:spPr>
          <a:xfrm>
            <a:off x="4581852" y="3443910"/>
            <a:ext cx="0" cy="1291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7CB0726C-4841-4D8E-83CD-FAB0885DAB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90" y="5059261"/>
            <a:ext cx="1163039" cy="8712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5AAF81-01DC-4A6C-B9E3-C911C5C7B41B}"/>
              </a:ext>
            </a:extLst>
          </p:cNvPr>
          <p:cNvSpPr/>
          <p:nvPr/>
        </p:nvSpPr>
        <p:spPr>
          <a:xfrm>
            <a:off x="99656" y="5178682"/>
            <a:ext cx="5721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fr-FR" sz="1200" b="1" dirty="0">
                <a:solidFill>
                  <a:prstClr val="black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Gestionnaire administratif et financier</a:t>
            </a:r>
          </a:p>
          <a:p>
            <a:pPr defTabSz="685800"/>
            <a:r>
              <a:rPr lang="fr-FR" sz="1200" i="1" dirty="0">
                <a:solidFill>
                  <a:prstClr val="black"/>
                </a:solidFill>
                <a:latin typeface="Calibri" panose="020F0502020204030204" pitchFamily="34" charset="0"/>
                <a:ea typeface="Cambria" charset="0"/>
                <a:cs typeface="Calibri" panose="020F0502020204030204" pitchFamily="34" charset="0"/>
              </a:rPr>
              <a:t>En cours de recrutement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4454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379" y="1537165"/>
            <a:ext cx="8809121" cy="4150581"/>
          </a:xfrm>
        </p:spPr>
        <p:txBody>
          <a:bodyPr/>
          <a:lstStyle/>
          <a:p>
            <a:r>
              <a:rPr lang="fr-FR" b="1" dirty="0"/>
              <a:t>Pôle RFI - </a:t>
            </a:r>
            <a:r>
              <a:rPr lang="fr-FR" sz="1800" b="1" dirty="0"/>
              <a:t>Ingénierie des Projets de recherche Région-FEDER-Interreg</a:t>
            </a:r>
          </a:p>
          <a:p>
            <a:pPr marL="0" indent="0">
              <a:buNone/>
            </a:pPr>
            <a:endParaRPr lang="fr-FR" sz="900" b="1" dirty="0"/>
          </a:p>
          <a:p>
            <a:pPr marL="0" indent="0">
              <a:buNone/>
            </a:pPr>
            <a:r>
              <a:rPr lang="fr-FR" sz="1650" u="sng" dirty="0"/>
              <a:t>Missions principales</a:t>
            </a:r>
            <a:r>
              <a:rPr lang="fr-FR" sz="1650" dirty="0"/>
              <a:t> : soutenir et développer les projets de recherche régionaux et européens régionaux (</a:t>
            </a:r>
            <a:r>
              <a:rPr lang="fr-FR" sz="1650" b="1" dirty="0">
                <a:solidFill>
                  <a:srgbClr val="C00000"/>
                </a:solidFill>
              </a:rPr>
              <a:t>FEDER, Interreg</a:t>
            </a:r>
            <a:r>
              <a:rPr lang="fr-FR" sz="1650" dirty="0"/>
              <a:t>) en adéquation avec les souhaits des chercheurs/labos et la politique de l’établissement</a:t>
            </a:r>
          </a:p>
          <a:p>
            <a:pPr marL="0" indent="0">
              <a:buNone/>
            </a:pPr>
            <a:r>
              <a:rPr lang="fr-FR" sz="1650" dirty="0"/>
              <a:t> </a:t>
            </a:r>
          </a:p>
          <a:p>
            <a:pPr lvl="1"/>
            <a:r>
              <a:rPr lang="fr-FR" sz="1650" b="1" dirty="0">
                <a:solidFill>
                  <a:schemeClr val="accent1">
                    <a:lumMod val="50000"/>
                  </a:schemeClr>
                </a:solidFill>
              </a:rPr>
              <a:t>Veille</a:t>
            </a:r>
            <a:r>
              <a:rPr lang="fr-FR" sz="16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50" dirty="0"/>
              <a:t>sur les dispositifs régionaux (RIN) et </a:t>
            </a:r>
            <a:r>
              <a:rPr lang="fr-FR" sz="1650" b="1" dirty="0">
                <a:solidFill>
                  <a:srgbClr val="C00000"/>
                </a:solidFill>
              </a:rPr>
              <a:t>européens régionaux (FEDER, Interreg)</a:t>
            </a:r>
          </a:p>
          <a:p>
            <a:pPr lvl="1"/>
            <a:r>
              <a:rPr lang="fr-FR" sz="1650" b="1" dirty="0">
                <a:solidFill>
                  <a:schemeClr val="accent1">
                    <a:lumMod val="50000"/>
                  </a:schemeClr>
                </a:solidFill>
              </a:rPr>
              <a:t>Conseil</a:t>
            </a:r>
            <a:r>
              <a:rPr lang="fr-FR" sz="16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50" dirty="0"/>
              <a:t>sur les financements et orientation vers les fonds et appels appropriés</a:t>
            </a:r>
          </a:p>
          <a:p>
            <a:pPr lvl="1"/>
            <a:r>
              <a:rPr lang="fr-FR" sz="1650" b="1" dirty="0">
                <a:solidFill>
                  <a:schemeClr val="accent1">
                    <a:lumMod val="50000"/>
                  </a:schemeClr>
                </a:solidFill>
              </a:rPr>
              <a:t>Ingénierie de projets </a:t>
            </a:r>
            <a:r>
              <a:rPr lang="fr-FR" sz="1650" dirty="0"/>
              <a:t>: montage, gestion, suivi et </a:t>
            </a:r>
            <a:r>
              <a:rPr lang="fr-FR" sz="1650" i="1" dirty="0" err="1"/>
              <a:t>reporting</a:t>
            </a:r>
            <a:r>
              <a:rPr lang="fr-FR" sz="1650" dirty="0"/>
              <a:t> des projets</a:t>
            </a:r>
          </a:p>
          <a:p>
            <a:pPr lvl="1"/>
            <a:r>
              <a:rPr lang="fr-FR" sz="1650" b="1" dirty="0">
                <a:solidFill>
                  <a:schemeClr val="accent1">
                    <a:lumMod val="50000"/>
                  </a:schemeClr>
                </a:solidFill>
              </a:rPr>
              <a:t>Élaboration et négociation </a:t>
            </a:r>
            <a:r>
              <a:rPr lang="fr-FR" sz="1650" dirty="0"/>
              <a:t>des documents contractuels</a:t>
            </a:r>
          </a:p>
          <a:p>
            <a:pPr lvl="1"/>
            <a:r>
              <a:rPr lang="fr-FR" sz="1650" dirty="0"/>
              <a:t>Coordination des réponses aux </a:t>
            </a:r>
            <a:r>
              <a:rPr lang="fr-FR" sz="1650" b="1" dirty="0">
                <a:solidFill>
                  <a:schemeClr val="accent1">
                    <a:lumMod val="50000"/>
                  </a:schemeClr>
                </a:solidFill>
              </a:rPr>
              <a:t>audits</a:t>
            </a:r>
            <a:r>
              <a:rPr lang="fr-FR" sz="16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650" dirty="0"/>
              <a:t>des projets de différents niveaux</a:t>
            </a:r>
          </a:p>
          <a:p>
            <a:pPr lvl="1"/>
            <a:endParaRPr lang="fr-FR" sz="1650" dirty="0"/>
          </a:p>
          <a:p>
            <a:pPr marL="170590" lvl="1" indent="0" algn="ctr">
              <a:buNone/>
            </a:pPr>
            <a:r>
              <a:rPr lang="fr-FR" sz="1500" b="1" dirty="0">
                <a:hlinkClick r:id="rId3"/>
              </a:rPr>
              <a:t>drv.pole-ingenierierfi@listes.univ-rouen.fr</a:t>
            </a:r>
            <a:r>
              <a:rPr lang="fr-FR" sz="1500" dirty="0"/>
              <a:t> </a:t>
            </a:r>
          </a:p>
          <a:p>
            <a:pPr marL="170590" lvl="1" indent="0" algn="ctr">
              <a:buNone/>
            </a:pPr>
            <a:r>
              <a:rPr lang="fr-FR" sz="1500" dirty="0"/>
              <a:t>(Laurence </a:t>
            </a:r>
            <a:r>
              <a:rPr lang="fr-FR" sz="1500" dirty="0" err="1"/>
              <a:t>Lecanu</a:t>
            </a:r>
            <a:r>
              <a:rPr lang="fr-FR" sz="1500" dirty="0"/>
              <a:t>, Vincent Pochon, Salima </a:t>
            </a:r>
            <a:r>
              <a:rPr lang="fr-FR" sz="1500" dirty="0" err="1"/>
              <a:t>Aboutayeb</a:t>
            </a:r>
            <a:r>
              <a:rPr lang="fr-FR" sz="1500" dirty="0"/>
              <a:t>)</a:t>
            </a:r>
          </a:p>
          <a:p>
            <a:pPr marL="170590" lvl="1" indent="0" algn="ctr">
              <a:buNone/>
            </a:pPr>
            <a:endParaRPr lang="fr-FR" sz="1650" dirty="0"/>
          </a:p>
          <a:p>
            <a:pPr marL="170590" lvl="1" indent="0" algn="ctr">
              <a:buNone/>
            </a:pPr>
            <a:endParaRPr lang="fr-FR" sz="1650" dirty="0">
              <a:solidFill>
                <a:srgbClr val="E2001A"/>
              </a:solidFill>
            </a:endParaRPr>
          </a:p>
          <a:p>
            <a:pPr marL="170590" lvl="1" indent="0" algn="ctr">
              <a:buNone/>
            </a:pPr>
            <a:r>
              <a:rPr lang="fr-FR" sz="1650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0F9D9C8-2A49-420F-96E4-4FA10081AE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185" y="4688864"/>
            <a:ext cx="1192695" cy="9988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19597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1792" y="1589869"/>
            <a:ext cx="4300756" cy="4150581"/>
          </a:xfrm>
        </p:spPr>
        <p:txBody>
          <a:bodyPr/>
          <a:lstStyle/>
          <a:p>
            <a:r>
              <a:rPr lang="fr-FR" sz="1800" b="1" dirty="0"/>
              <a:t>Pôle Financier</a:t>
            </a:r>
          </a:p>
          <a:p>
            <a:pPr marL="0" indent="0">
              <a:buNone/>
            </a:pPr>
            <a:r>
              <a:rPr lang="fr-FR" sz="1500" u="sng" dirty="0"/>
              <a:t>Missions principales</a:t>
            </a:r>
            <a:r>
              <a:rPr lang="fr-FR" sz="1500" dirty="0"/>
              <a:t>, en étroite relation avec la Direction des Affaires Financières :</a:t>
            </a:r>
          </a:p>
          <a:p>
            <a:pPr marL="0" indent="0">
              <a:buNone/>
            </a:pPr>
            <a:endParaRPr lang="fr-FR" sz="1050" dirty="0"/>
          </a:p>
          <a:p>
            <a:pPr lvl="1"/>
            <a:r>
              <a:rPr lang="fr-FR" sz="1350" b="1" dirty="0">
                <a:solidFill>
                  <a:schemeClr val="accent1">
                    <a:lumMod val="50000"/>
                  </a:schemeClr>
                </a:solidFill>
              </a:rPr>
              <a:t>Mise en place des fonds</a:t>
            </a:r>
            <a:r>
              <a:rPr lang="fr-FR" sz="13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350" dirty="0"/>
              <a:t>obtenus auprès des labos (ouvertures de crédits) ;</a:t>
            </a:r>
          </a:p>
          <a:p>
            <a:pPr lvl="1"/>
            <a:r>
              <a:rPr lang="fr-FR" sz="1350" b="1" dirty="0">
                <a:solidFill>
                  <a:schemeClr val="accent1">
                    <a:lumMod val="50000"/>
                  </a:schemeClr>
                </a:solidFill>
              </a:rPr>
              <a:t>Gestion des subventions </a:t>
            </a:r>
            <a:r>
              <a:rPr lang="fr-FR" sz="1350" dirty="0"/>
              <a:t>finançant les structures de recherche, en interactions avec les gestionnaires de laboratoires ;</a:t>
            </a:r>
          </a:p>
          <a:p>
            <a:pPr lvl="1"/>
            <a:r>
              <a:rPr lang="fr-FR" sz="1350" b="1" dirty="0">
                <a:solidFill>
                  <a:schemeClr val="accent1">
                    <a:lumMod val="50000"/>
                  </a:schemeClr>
                </a:solidFill>
              </a:rPr>
              <a:t>Suivi de la disponibilité des crédits</a:t>
            </a:r>
          </a:p>
          <a:p>
            <a:pPr marL="342900" lvl="1" indent="0">
              <a:buNone/>
            </a:pPr>
            <a:r>
              <a:rPr lang="fr-FR" sz="1350" dirty="0">
                <a:sym typeface="Wingdings" panose="05000000000000000000" pitchFamily="2" charset="2"/>
              </a:rPr>
              <a:t>	 ouverture des </a:t>
            </a:r>
            <a:r>
              <a:rPr lang="fr-FR" sz="1350" i="1" dirty="0" err="1">
                <a:sym typeface="Wingdings" panose="05000000000000000000" pitchFamily="2" charset="2"/>
              </a:rPr>
              <a:t>overheads</a:t>
            </a:r>
            <a:endParaRPr lang="fr-FR" sz="1350" i="1" dirty="0">
              <a:sym typeface="Wingdings" panose="05000000000000000000" pitchFamily="2" charset="2"/>
            </a:endParaRPr>
          </a:p>
          <a:p>
            <a:pPr lvl="1"/>
            <a:r>
              <a:rPr lang="fr-FR" sz="1350" b="1" dirty="0">
                <a:solidFill>
                  <a:schemeClr val="accent1">
                    <a:lumMod val="50000"/>
                  </a:schemeClr>
                </a:solidFill>
              </a:rPr>
              <a:t>Gestion des autres financements </a:t>
            </a:r>
            <a:r>
              <a:rPr lang="fr-FR" sz="1350" dirty="0"/>
              <a:t>(Pôle Recherche et Études Doctorales)</a:t>
            </a:r>
          </a:p>
          <a:p>
            <a:pPr marL="342900" lvl="1" indent="0">
              <a:buNone/>
            </a:pPr>
            <a:endParaRPr lang="fr-FR" sz="2100" dirty="0"/>
          </a:p>
          <a:p>
            <a:pPr marL="170590" lvl="1" indent="0" algn="ctr">
              <a:buNone/>
            </a:pPr>
            <a:r>
              <a:rPr lang="fr-FR" sz="1350" b="1" dirty="0">
                <a:hlinkClick r:id="rId3"/>
              </a:rPr>
              <a:t>drv.pole-finances@listes.univ-rouen.fr</a:t>
            </a:r>
            <a:r>
              <a:rPr lang="fr-FR" sz="1350" b="1" dirty="0"/>
              <a:t> </a:t>
            </a:r>
          </a:p>
          <a:p>
            <a:pPr marL="170590" lvl="1" indent="0" algn="ctr">
              <a:buNone/>
            </a:pPr>
            <a:r>
              <a:rPr lang="fr-FR" sz="1200" dirty="0"/>
              <a:t>(Laurence </a:t>
            </a:r>
            <a:r>
              <a:rPr lang="fr-FR" sz="1200" dirty="0" err="1"/>
              <a:t>Savouray</a:t>
            </a:r>
            <a:r>
              <a:rPr lang="fr-FR" sz="1200" dirty="0"/>
              <a:t>, Ingrid </a:t>
            </a:r>
            <a:r>
              <a:rPr lang="fr-FR" sz="1200" dirty="0" err="1"/>
              <a:t>Fizet</a:t>
            </a:r>
            <a:r>
              <a:rPr lang="fr-FR" sz="1200" dirty="0"/>
              <a:t>, Benjamin Lecomte, </a:t>
            </a:r>
            <a:r>
              <a:rPr lang="fr-FR" sz="1200" dirty="0" err="1"/>
              <a:t>Haifa</a:t>
            </a:r>
            <a:r>
              <a:rPr lang="fr-FR" sz="1200" dirty="0"/>
              <a:t> </a:t>
            </a:r>
            <a:r>
              <a:rPr lang="fr-FR" sz="1200" dirty="0" err="1"/>
              <a:t>Miled</a:t>
            </a:r>
            <a:r>
              <a:rPr lang="fr-FR" sz="1200" dirty="0"/>
              <a:t>, </a:t>
            </a:r>
            <a:r>
              <a:rPr lang="fr-FR" sz="1200" dirty="0" err="1"/>
              <a:t>Assana</a:t>
            </a:r>
            <a:r>
              <a:rPr lang="fr-FR" sz="1200" dirty="0"/>
              <a:t> Il </a:t>
            </a:r>
            <a:r>
              <a:rPr lang="fr-FR" sz="1200" dirty="0" err="1"/>
              <a:t>Boudo</a:t>
            </a:r>
            <a:r>
              <a:rPr lang="fr-FR" sz="1200" dirty="0"/>
              <a:t>)</a:t>
            </a:r>
            <a:endParaRPr lang="fr-FR" sz="1200" b="1" dirty="0"/>
          </a:p>
        </p:txBody>
      </p:sp>
      <p:sp>
        <p:nvSpPr>
          <p:cNvPr id="6" name="ZoneTexte 5"/>
          <p:cNvSpPr txBox="1"/>
          <p:nvPr/>
        </p:nvSpPr>
        <p:spPr>
          <a:xfrm rot="21415925">
            <a:off x="3558943" y="993047"/>
            <a:ext cx="434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2400" dirty="0">
                <a:solidFill>
                  <a:prstClr val="white"/>
                </a:solidFill>
                <a:latin typeface="Calibri" panose="020F0502020204030204"/>
              </a:rPr>
              <a:t>Le Pôle Financier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C01EEFA-876A-4EEE-9137-0AE239017462}"/>
              </a:ext>
            </a:extLst>
          </p:cNvPr>
          <p:cNvSpPr txBox="1">
            <a:spLocks/>
          </p:cNvSpPr>
          <p:nvPr/>
        </p:nvSpPr>
        <p:spPr>
          <a:xfrm>
            <a:off x="4532243" y="1584793"/>
            <a:ext cx="4479661" cy="41505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740A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v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spcBef>
                <a:spcPts val="750"/>
              </a:spcBef>
            </a:pPr>
            <a:r>
              <a:rPr lang="fr-FR" sz="1800" b="1" dirty="0">
                <a:solidFill>
                  <a:prstClr val="black"/>
                </a:solidFill>
              </a:rPr>
              <a:t>Pôle Valorisation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fr-FR" sz="1500" u="sng" dirty="0">
                <a:solidFill>
                  <a:prstClr val="black"/>
                </a:solidFill>
              </a:rPr>
              <a:t>Missions principales</a:t>
            </a:r>
            <a:r>
              <a:rPr lang="fr-FR" sz="1500" dirty="0">
                <a:solidFill>
                  <a:prstClr val="black"/>
                </a:solidFill>
              </a:rPr>
              <a:t> : soutenir et développer la valorisation de la recherche en lien avec Normandie Valorisation</a:t>
            </a:r>
          </a:p>
          <a:p>
            <a:pPr marL="0" indent="0" defTabSz="685800">
              <a:spcBef>
                <a:spcPts val="750"/>
              </a:spcBef>
              <a:buNone/>
            </a:pPr>
            <a:endParaRPr lang="fr-FR" sz="788" b="1" dirty="0">
              <a:solidFill>
                <a:prstClr val="black"/>
              </a:solidFill>
            </a:endParaRPr>
          </a:p>
          <a:p>
            <a:pPr marL="557213" lvl="1" indent="-214313" defTabSz="685800">
              <a:spcBef>
                <a:spcPts val="375"/>
              </a:spcBef>
            </a:pPr>
            <a:r>
              <a:rPr lang="fr-FR" sz="1350" b="1" dirty="0">
                <a:solidFill>
                  <a:srgbClr val="5B9BD5">
                    <a:lumMod val="50000"/>
                  </a:srgbClr>
                </a:solidFill>
              </a:rPr>
              <a:t>Détection</a:t>
            </a:r>
            <a:r>
              <a:rPr lang="fr-FR" sz="1350" dirty="0">
                <a:solidFill>
                  <a:prstClr val="black"/>
                </a:solidFill>
              </a:rPr>
              <a:t>/état des lieux du patrimoine intellectuel de l’Université ;</a:t>
            </a:r>
          </a:p>
          <a:p>
            <a:pPr marL="557213" lvl="1" indent="-214313" defTabSz="685800">
              <a:spcBef>
                <a:spcPts val="375"/>
              </a:spcBef>
            </a:pPr>
            <a:r>
              <a:rPr lang="fr-FR" sz="1350" b="1" dirty="0">
                <a:solidFill>
                  <a:srgbClr val="5B9BD5">
                    <a:lumMod val="50000"/>
                  </a:srgbClr>
                </a:solidFill>
              </a:rPr>
              <a:t>Protection</a:t>
            </a:r>
            <a:r>
              <a:rPr lang="fr-FR" sz="135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fr-FR" sz="1350" dirty="0">
                <a:solidFill>
                  <a:prstClr val="black"/>
                </a:solidFill>
              </a:rPr>
              <a:t>juridique adéquate ;</a:t>
            </a:r>
          </a:p>
          <a:p>
            <a:pPr marL="557213" lvl="1" indent="-214313" defTabSz="685800">
              <a:spcBef>
                <a:spcPts val="375"/>
              </a:spcBef>
            </a:pPr>
            <a:r>
              <a:rPr lang="fr-FR" sz="1350" b="1" dirty="0">
                <a:solidFill>
                  <a:srgbClr val="5B9BD5">
                    <a:lumMod val="50000"/>
                  </a:srgbClr>
                </a:solidFill>
              </a:rPr>
              <a:t>Négociation</a:t>
            </a:r>
            <a:r>
              <a:rPr lang="fr-FR" sz="135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fr-FR" sz="1350" dirty="0">
                <a:solidFill>
                  <a:prstClr val="black"/>
                </a:solidFill>
              </a:rPr>
              <a:t>des contrats avec les partenaires publics/privés ;</a:t>
            </a:r>
          </a:p>
          <a:p>
            <a:pPr marL="557213" lvl="1" indent="-214313" defTabSz="685800">
              <a:spcBef>
                <a:spcPts val="375"/>
              </a:spcBef>
            </a:pPr>
            <a:r>
              <a:rPr lang="fr-FR" sz="1350" b="1" dirty="0">
                <a:solidFill>
                  <a:srgbClr val="5B9BD5">
                    <a:lumMod val="50000"/>
                  </a:srgbClr>
                </a:solidFill>
              </a:rPr>
              <a:t>Valorisation</a:t>
            </a:r>
            <a:r>
              <a:rPr lang="fr-FR" sz="135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fr-FR" sz="1350" dirty="0">
                <a:solidFill>
                  <a:prstClr val="black"/>
                </a:solidFill>
              </a:rPr>
              <a:t>: proposer nos technologies dans le cadre d’un transfert de celles-ci sous forme de licences ou de cessions de droit.</a:t>
            </a:r>
          </a:p>
          <a:p>
            <a:pPr marL="557213" lvl="1" indent="-214313" defTabSz="685800">
              <a:spcBef>
                <a:spcPts val="375"/>
              </a:spcBef>
            </a:pPr>
            <a:r>
              <a:rPr lang="fr-FR" sz="1350" b="1" dirty="0">
                <a:solidFill>
                  <a:srgbClr val="5B9BD5">
                    <a:lumMod val="50000"/>
                  </a:srgbClr>
                </a:solidFill>
              </a:rPr>
              <a:t>Collaborations et partenariats</a:t>
            </a:r>
          </a:p>
          <a:p>
            <a:pPr marL="557213" lvl="1" indent="-214313" defTabSz="685800">
              <a:spcBef>
                <a:spcPts val="375"/>
              </a:spcBef>
            </a:pPr>
            <a:endParaRPr lang="fr-FR" sz="1200" dirty="0">
              <a:solidFill>
                <a:prstClr val="black"/>
              </a:solidFill>
            </a:endParaRPr>
          </a:p>
          <a:p>
            <a:pPr marL="170590" lvl="1" indent="0" algn="ctr" defTabSz="685800">
              <a:spcBef>
                <a:spcPts val="375"/>
              </a:spcBef>
              <a:buNone/>
            </a:pPr>
            <a:r>
              <a:rPr lang="fr-FR" sz="1350" b="1" dirty="0">
                <a:solidFill>
                  <a:prstClr val="black"/>
                </a:solidFill>
                <a:hlinkClick r:id="rId4"/>
              </a:rPr>
              <a:t>drv.pole-valorisation@univ-rouen.fr</a:t>
            </a:r>
            <a:r>
              <a:rPr lang="fr-FR" sz="1350" dirty="0">
                <a:solidFill>
                  <a:prstClr val="black"/>
                </a:solidFill>
              </a:rPr>
              <a:t> </a:t>
            </a:r>
          </a:p>
          <a:p>
            <a:pPr marL="170590" lvl="1" indent="0" algn="ctr" defTabSz="685800">
              <a:spcBef>
                <a:spcPts val="375"/>
              </a:spcBef>
              <a:buNone/>
            </a:pPr>
            <a:r>
              <a:rPr lang="fr-FR" sz="1200" dirty="0">
                <a:solidFill>
                  <a:prstClr val="black"/>
                </a:solidFill>
              </a:rPr>
              <a:t>(Delphine Carouge, Nawal Bouin El-</a:t>
            </a:r>
            <a:r>
              <a:rPr lang="fr-FR" sz="1200" dirty="0" err="1">
                <a:solidFill>
                  <a:prstClr val="black"/>
                </a:solidFill>
              </a:rPr>
              <a:t>Boustani</a:t>
            </a:r>
            <a:r>
              <a:rPr lang="fr-FR" sz="1200" dirty="0">
                <a:solidFill>
                  <a:prstClr val="black"/>
                </a:solidFill>
              </a:rPr>
              <a:t>, Claire Bailly-Maitre-Grand, Carole </a:t>
            </a:r>
            <a:r>
              <a:rPr lang="fr-FR" sz="1200" dirty="0" err="1">
                <a:solidFill>
                  <a:prstClr val="black"/>
                </a:solidFill>
              </a:rPr>
              <a:t>Arotçarena</a:t>
            </a:r>
            <a:r>
              <a:rPr lang="fr-FR" sz="1200" dirty="0">
                <a:solidFill>
                  <a:prstClr val="black"/>
                </a:solidFill>
              </a:rPr>
              <a:t>, </a:t>
            </a:r>
            <a:r>
              <a:rPr lang="fr-FR" sz="1200" dirty="0" err="1">
                <a:solidFill>
                  <a:prstClr val="black"/>
                </a:solidFill>
              </a:rPr>
              <a:t>Emilie</a:t>
            </a:r>
            <a:r>
              <a:rPr lang="fr-FR" sz="1200" dirty="0">
                <a:solidFill>
                  <a:prstClr val="black"/>
                </a:solidFill>
              </a:rPr>
              <a:t> </a:t>
            </a:r>
            <a:r>
              <a:rPr lang="fr-FR" sz="1200" dirty="0" err="1">
                <a:solidFill>
                  <a:prstClr val="black"/>
                </a:solidFill>
              </a:rPr>
              <a:t>Locard</a:t>
            </a:r>
            <a:r>
              <a:rPr lang="fr-FR" sz="1200" dirty="0">
                <a:solidFill>
                  <a:prstClr val="black"/>
                </a:solidFill>
              </a:rPr>
              <a:t>)</a:t>
            </a:r>
          </a:p>
          <a:p>
            <a:pPr marL="170590" lvl="1" indent="0" algn="ctr" defTabSz="685800">
              <a:spcBef>
                <a:spcPts val="375"/>
              </a:spcBef>
              <a:buNone/>
            </a:pPr>
            <a:endParaRPr lang="fr-FR" sz="1050" dirty="0">
              <a:solidFill>
                <a:prstClr val="black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1834B9-35BD-47D5-997D-EC518CC811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41" y="1539283"/>
            <a:ext cx="342279" cy="34227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7CC6C92-1118-47B0-869D-A29826DB40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073" y="1539283"/>
            <a:ext cx="349634" cy="352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269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Amélioration de la participation normande aux programmes européens (hors FESI)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3532" y="1690014"/>
            <a:ext cx="8362527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u="sng" dirty="0"/>
              <a:t>Actions passées/en cours</a:t>
            </a:r>
          </a:p>
          <a:p>
            <a:pPr>
              <a:spcAft>
                <a:spcPts val="600"/>
              </a:spcAft>
            </a:pPr>
            <a:r>
              <a:rPr lang="fr-FR" b="1" dirty="0"/>
              <a:t>- Mise en place de « GTR »/Groupes Thématiques Régionaux </a:t>
            </a:r>
            <a:r>
              <a:rPr lang="fr-FR" dirty="0"/>
              <a:t>miroirs des « GTN »/Groupes Thématiques Nationaux pilotés par le Ministère de la Recherche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1600" u="sng" dirty="0"/>
              <a:t>Objectif</a:t>
            </a:r>
            <a:r>
              <a:rPr lang="fr-FR" sz="1600" dirty="0"/>
              <a:t>: mieux cibler la diffusion d’infos thématiques reçues dans les GTN et à Bruxelles: diffusion des draft des programmes de travail d’Horizon Europe; organisation d’</a:t>
            </a:r>
            <a:r>
              <a:rPr lang="fr-FR" sz="1600" dirty="0" err="1"/>
              <a:t>infodays</a:t>
            </a:r>
            <a:r>
              <a:rPr lang="fr-FR" sz="1600" dirty="0"/>
              <a:t> régionaux thématiques?</a:t>
            </a:r>
          </a:p>
          <a:p>
            <a:endParaRPr lang="fr-FR" sz="800" dirty="0"/>
          </a:p>
          <a:p>
            <a:pPr>
              <a:spcAft>
                <a:spcPts val="600"/>
              </a:spcAft>
            </a:pPr>
            <a:r>
              <a:rPr lang="fr-FR" dirty="0"/>
              <a:t>- </a:t>
            </a:r>
            <a:r>
              <a:rPr lang="fr-FR" b="1" dirty="0"/>
              <a:t>Publication de tous les documents utiles + des draft des programmes de travail reçus par l’Antenne de Bruxelles sur la page TENOR sous Vikings </a:t>
            </a:r>
          </a:p>
          <a:p>
            <a:endParaRPr lang="fr-FR" sz="800" b="1" dirty="0"/>
          </a:p>
          <a:p>
            <a:r>
              <a:rPr lang="fr-FR" b="1" dirty="0"/>
              <a:t>- Organisation d’un webinaire dédié à Horizon Europe en septembre 2020 </a:t>
            </a:r>
            <a:r>
              <a:rPr lang="fr-FR" dirty="0"/>
              <a:t> avec présentation détaillée et régulièrement mise à jour disponible via Vikings</a:t>
            </a:r>
            <a:endParaRPr lang="fr-FR" b="1" dirty="0"/>
          </a:p>
          <a:p>
            <a:endParaRPr lang="fr-FR" sz="800" b="1" dirty="0"/>
          </a:p>
          <a:p>
            <a:pPr>
              <a:spcAft>
                <a:spcPts val="600"/>
              </a:spcAft>
            </a:pPr>
            <a:r>
              <a:rPr lang="fr-FR" b="1" dirty="0"/>
              <a:t>- Organisation d’un webinaire régional de lancement d’Horizon Europe </a:t>
            </a:r>
            <a:r>
              <a:rPr lang="fr-FR" dirty="0"/>
              <a:t>avec participation de la Commission européenne et du MESRI + Publication d’un Q&amp;A détaillé: </a:t>
            </a:r>
            <a:r>
              <a:rPr lang="fr-FR" sz="1600" dirty="0">
                <a:hlinkClick r:id="rId3"/>
              </a:rPr>
              <a:t>https://www.europe-en-normandie.eu/article/evenement-regional-de-lancement-dhorizon-europe-le-replay-disponible</a:t>
            </a:r>
            <a:r>
              <a:rPr lang="fr-FR" sz="1600" dirty="0"/>
              <a:t> </a:t>
            </a:r>
          </a:p>
          <a:p>
            <a:pPr>
              <a:spcAft>
                <a:spcPts val="600"/>
              </a:spcAft>
            </a:pPr>
            <a:endParaRPr lang="fr-FR" b="1" dirty="0"/>
          </a:p>
          <a:p>
            <a:pPr>
              <a:spcAft>
                <a:spcPts val="600"/>
              </a:spcAft>
            </a:pPr>
            <a:endParaRPr lang="fr-FR" b="1" dirty="0"/>
          </a:p>
          <a:p>
            <a:pPr>
              <a:spcAft>
                <a:spcPts val="600"/>
              </a:spcAft>
            </a:pPr>
            <a:endParaRPr lang="fr-FR" b="1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sz="800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529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2394" y="1587493"/>
            <a:ext cx="4458893" cy="4150581"/>
          </a:xfrm>
        </p:spPr>
        <p:txBody>
          <a:bodyPr/>
          <a:lstStyle/>
          <a:p>
            <a:r>
              <a:rPr lang="fr-FR" sz="1800" b="1" dirty="0"/>
              <a:t>Pôle Recherche</a:t>
            </a:r>
          </a:p>
          <a:p>
            <a:pPr marL="0" indent="0">
              <a:buNone/>
            </a:pPr>
            <a:r>
              <a:rPr lang="fr-FR" sz="1500" u="sng" dirty="0"/>
              <a:t>Missions principales</a:t>
            </a:r>
            <a:r>
              <a:rPr lang="fr-FR" sz="1500" dirty="0"/>
              <a:t> :</a:t>
            </a:r>
          </a:p>
          <a:p>
            <a:pPr marL="0" indent="0">
              <a:buNone/>
            </a:pPr>
            <a:endParaRPr lang="fr-FR" sz="450" dirty="0"/>
          </a:p>
          <a:p>
            <a:pPr lvl="1"/>
            <a:r>
              <a:rPr lang="fr-FR" sz="1350" dirty="0"/>
              <a:t>Gestion de l’ensemble des </a:t>
            </a:r>
            <a:r>
              <a:rPr lang="fr-FR" sz="1350" b="1" dirty="0">
                <a:solidFill>
                  <a:schemeClr val="accent1">
                    <a:lumMod val="50000"/>
                  </a:schemeClr>
                </a:solidFill>
              </a:rPr>
              <a:t>structures de recherche </a:t>
            </a:r>
            <a:r>
              <a:rPr lang="fr-FR" sz="1350" dirty="0"/>
              <a:t>de l’établissement ;</a:t>
            </a:r>
          </a:p>
          <a:p>
            <a:pPr lvl="1"/>
            <a:r>
              <a:rPr lang="fr-FR" sz="1350" dirty="0"/>
              <a:t>Gestion des </a:t>
            </a:r>
            <a:r>
              <a:rPr lang="fr-FR" sz="1350" b="1" dirty="0">
                <a:solidFill>
                  <a:schemeClr val="accent1">
                    <a:lumMod val="50000"/>
                  </a:schemeClr>
                </a:solidFill>
              </a:rPr>
              <a:t>conventions/protocoles d’accueil et d’hébergement</a:t>
            </a:r>
            <a:r>
              <a:rPr lang="fr-FR" sz="13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350" dirty="0"/>
              <a:t>des chercheurs extérieurs </a:t>
            </a:r>
          </a:p>
          <a:p>
            <a:pPr marL="342900" lvl="1" indent="0">
              <a:buNone/>
            </a:pPr>
            <a:r>
              <a:rPr lang="fr-FR" sz="1350" dirty="0">
                <a:sym typeface="Wingdings" panose="05000000000000000000" pitchFamily="2" charset="2"/>
              </a:rPr>
              <a:t>         </a:t>
            </a:r>
            <a:r>
              <a:rPr lang="fr-FR" sz="1350" dirty="0"/>
              <a:t>Centre de service </a:t>
            </a:r>
            <a:r>
              <a:rPr lang="fr-FR" sz="1350" b="1" dirty="0" err="1">
                <a:solidFill>
                  <a:schemeClr val="accent1">
                    <a:lumMod val="50000"/>
                  </a:schemeClr>
                </a:solidFill>
              </a:rPr>
              <a:t>Euraxess</a:t>
            </a:r>
            <a:endParaRPr lang="fr-FR" sz="1350" dirty="0"/>
          </a:p>
          <a:p>
            <a:pPr lvl="1"/>
            <a:r>
              <a:rPr lang="fr-FR" sz="1350" dirty="0"/>
              <a:t>Organisation et suivi de la </a:t>
            </a:r>
            <a:r>
              <a:rPr lang="fr-FR" sz="1350" b="1" dirty="0">
                <a:solidFill>
                  <a:schemeClr val="accent1">
                    <a:lumMod val="50000"/>
                  </a:schemeClr>
                </a:solidFill>
              </a:rPr>
              <a:t>Commission de la Recherche</a:t>
            </a:r>
            <a:r>
              <a:rPr lang="fr-FR" sz="135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1350" dirty="0"/>
              <a:t>en lien étroit avec les VP Recherche</a:t>
            </a:r>
          </a:p>
          <a:p>
            <a:pPr lvl="1"/>
            <a:r>
              <a:rPr lang="fr-FR" sz="1350" dirty="0"/>
              <a:t>Pilotage de l’évaluation HCERES </a:t>
            </a:r>
          </a:p>
          <a:p>
            <a:pPr lvl="1"/>
            <a:r>
              <a:rPr lang="fr-FR" sz="1350" dirty="0"/>
              <a:t>Production avec les pôles concernés et les services de l’établissement des indicateurs dans le cadre du périmètre de la DRV</a:t>
            </a:r>
          </a:p>
          <a:p>
            <a:pPr marL="170590" lvl="1" indent="0" algn="ctr">
              <a:buNone/>
            </a:pPr>
            <a:endParaRPr lang="fr-FR" sz="1350" b="1" dirty="0">
              <a:hlinkClick r:id="" action="ppaction://noaction"/>
            </a:endParaRPr>
          </a:p>
          <a:p>
            <a:pPr marL="170590" lvl="1" indent="0" algn="ctr">
              <a:buNone/>
            </a:pPr>
            <a:r>
              <a:rPr lang="fr-FR" sz="1350" b="1" dirty="0">
                <a:hlinkClick r:id="" action="ppaction://noaction"/>
              </a:rPr>
              <a:t>drv.pole-recherche@univ-rouen.fr</a:t>
            </a:r>
            <a:r>
              <a:rPr lang="fr-FR" sz="1350" dirty="0"/>
              <a:t> </a:t>
            </a:r>
          </a:p>
          <a:p>
            <a:pPr marL="170590" lvl="1" indent="0" algn="ctr">
              <a:buNone/>
            </a:pPr>
            <a:r>
              <a:rPr lang="fr-FR" sz="1125" dirty="0"/>
              <a:t>(</a:t>
            </a:r>
            <a:r>
              <a:rPr lang="fr-FR" sz="1125" dirty="0" err="1"/>
              <a:t>Zolira</a:t>
            </a:r>
            <a:r>
              <a:rPr lang="fr-FR" sz="1125" dirty="0"/>
              <a:t> </a:t>
            </a:r>
            <a:r>
              <a:rPr lang="fr-FR" sz="1125" dirty="0" err="1"/>
              <a:t>Romanski</a:t>
            </a:r>
            <a:r>
              <a:rPr lang="fr-FR" sz="1125" dirty="0"/>
              <a:t>, Madeleine Roux-Merlin (partagée </a:t>
            </a:r>
            <a:r>
              <a:rPr lang="fr-FR" sz="1125" dirty="0" err="1"/>
              <a:t>Euraxess</a:t>
            </a:r>
            <a:r>
              <a:rPr lang="fr-FR" sz="1125" dirty="0"/>
              <a:t> URN), Fanny </a:t>
            </a:r>
            <a:r>
              <a:rPr lang="fr-FR" sz="1125" dirty="0" err="1"/>
              <a:t>Drigny</a:t>
            </a:r>
            <a:r>
              <a:rPr lang="fr-FR" sz="1125" dirty="0"/>
              <a:t> (</a:t>
            </a:r>
            <a:r>
              <a:rPr lang="fr-FR" sz="1125" dirty="0" err="1"/>
              <a:t>Euraxess</a:t>
            </a:r>
            <a:r>
              <a:rPr lang="fr-FR" sz="1125" dirty="0"/>
              <a:t> COMUE site de Rouen)</a:t>
            </a:r>
          </a:p>
          <a:p>
            <a:pPr marL="170590" lvl="1" indent="0" algn="ctr">
              <a:buNone/>
            </a:pPr>
            <a:r>
              <a:rPr lang="fr-FR" sz="1350" b="1" u="sng" dirty="0"/>
              <a:t> </a:t>
            </a:r>
            <a:endParaRPr lang="fr-FR" sz="1500" b="1" u="sng" dirty="0"/>
          </a:p>
        </p:txBody>
      </p:sp>
      <p:sp>
        <p:nvSpPr>
          <p:cNvPr id="6" name="ZoneTexte 5"/>
          <p:cNvSpPr txBox="1"/>
          <p:nvPr/>
        </p:nvSpPr>
        <p:spPr>
          <a:xfrm rot="21415925">
            <a:off x="3558943" y="993047"/>
            <a:ext cx="434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fr-FR" sz="2400" dirty="0">
                <a:solidFill>
                  <a:prstClr val="white"/>
                </a:solidFill>
                <a:latin typeface="Calibri" panose="020F0502020204030204"/>
              </a:rPr>
              <a:t>Le Pôle Recherche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4ECBA475-DDD2-43A6-8FAB-FC21F6E9A935}"/>
              </a:ext>
            </a:extLst>
          </p:cNvPr>
          <p:cNvSpPr txBox="1">
            <a:spLocks/>
          </p:cNvSpPr>
          <p:nvPr/>
        </p:nvSpPr>
        <p:spPr>
          <a:xfrm>
            <a:off x="4651286" y="1592639"/>
            <a:ext cx="4260564" cy="41505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C740A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v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C740A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685800">
              <a:spcBef>
                <a:spcPts val="750"/>
              </a:spcBef>
            </a:pPr>
            <a:r>
              <a:rPr lang="fr-FR" sz="1800" b="1" dirty="0">
                <a:solidFill>
                  <a:prstClr val="black"/>
                </a:solidFill>
              </a:rPr>
              <a:t>Pôle Études doctorales</a:t>
            </a:r>
          </a:p>
          <a:p>
            <a:pPr marL="0" indent="0" defTabSz="685800">
              <a:spcBef>
                <a:spcPts val="750"/>
              </a:spcBef>
              <a:buNone/>
            </a:pPr>
            <a:r>
              <a:rPr lang="fr-FR" sz="1500" u="sng" dirty="0">
                <a:solidFill>
                  <a:prstClr val="black"/>
                </a:solidFill>
              </a:rPr>
              <a:t>Missions principales</a:t>
            </a:r>
            <a:r>
              <a:rPr lang="fr-FR" sz="1500" dirty="0">
                <a:solidFill>
                  <a:prstClr val="black"/>
                </a:solidFill>
              </a:rPr>
              <a:t> :</a:t>
            </a:r>
          </a:p>
          <a:p>
            <a:pPr marL="0" indent="0" defTabSz="685800">
              <a:spcBef>
                <a:spcPts val="750"/>
              </a:spcBef>
              <a:buNone/>
            </a:pPr>
            <a:endParaRPr lang="fr-FR" sz="825" dirty="0">
              <a:solidFill>
                <a:prstClr val="black"/>
              </a:solidFill>
            </a:endParaRPr>
          </a:p>
          <a:p>
            <a:pPr marL="557213" lvl="1" indent="-214313" defTabSz="685800">
              <a:spcBef>
                <a:spcPts val="375"/>
              </a:spcBef>
            </a:pPr>
            <a:r>
              <a:rPr lang="fr-FR" sz="1350" dirty="0">
                <a:solidFill>
                  <a:prstClr val="black"/>
                </a:solidFill>
              </a:rPr>
              <a:t>Gestion des </a:t>
            </a:r>
            <a:r>
              <a:rPr lang="fr-FR" sz="1350" b="1" dirty="0">
                <a:solidFill>
                  <a:srgbClr val="5B9BD5">
                    <a:lumMod val="50000"/>
                  </a:srgbClr>
                </a:solidFill>
              </a:rPr>
              <a:t>inscriptions en doctorat</a:t>
            </a:r>
            <a:r>
              <a:rPr lang="fr-FR" sz="1350" b="1" dirty="0">
                <a:solidFill>
                  <a:prstClr val="black"/>
                </a:solidFill>
              </a:rPr>
              <a:t> </a:t>
            </a:r>
            <a:r>
              <a:rPr lang="fr-FR" sz="1350" b="1" dirty="0">
                <a:solidFill>
                  <a:srgbClr val="5B9BD5">
                    <a:lumMod val="50000"/>
                  </a:srgbClr>
                </a:solidFill>
              </a:rPr>
              <a:t>et soutenances de thèses </a:t>
            </a:r>
            <a:r>
              <a:rPr lang="fr-FR" sz="1350" dirty="0">
                <a:solidFill>
                  <a:prstClr val="black"/>
                </a:solidFill>
              </a:rPr>
              <a:t>en lien avec les secrétariats des Écoles Doctorales et le Collège des Écoles Doctorales (CED) de Normandie Université.</a:t>
            </a:r>
          </a:p>
          <a:p>
            <a:pPr marL="557213" lvl="1" indent="-214313" defTabSz="685800">
              <a:spcBef>
                <a:spcPts val="375"/>
              </a:spcBef>
            </a:pPr>
            <a:r>
              <a:rPr lang="fr-FR" sz="1350" dirty="0">
                <a:solidFill>
                  <a:prstClr val="black"/>
                </a:solidFill>
              </a:rPr>
              <a:t>Gestion des </a:t>
            </a:r>
            <a:r>
              <a:rPr lang="fr-FR" sz="1350" b="1" dirty="0">
                <a:solidFill>
                  <a:srgbClr val="5B9BD5">
                    <a:lumMod val="50000"/>
                  </a:srgbClr>
                </a:solidFill>
              </a:rPr>
              <a:t>cotutelles internationales de thèse</a:t>
            </a:r>
          </a:p>
          <a:p>
            <a:pPr marL="557213" lvl="1" indent="-214313" defTabSz="685800">
              <a:spcBef>
                <a:spcPts val="375"/>
              </a:spcBef>
            </a:pPr>
            <a:r>
              <a:rPr lang="fr-FR" sz="1350" dirty="0">
                <a:solidFill>
                  <a:prstClr val="black"/>
                </a:solidFill>
              </a:rPr>
              <a:t>Gestion des </a:t>
            </a:r>
            <a:r>
              <a:rPr lang="fr-FR" sz="1350" b="1" dirty="0">
                <a:solidFill>
                  <a:srgbClr val="5B9BD5">
                    <a:lumMod val="50000"/>
                  </a:srgbClr>
                </a:solidFill>
              </a:rPr>
              <a:t>inscriptions en HDR</a:t>
            </a:r>
          </a:p>
          <a:p>
            <a:pPr marL="557213" lvl="1" indent="-214313" defTabSz="685800">
              <a:spcBef>
                <a:spcPts val="375"/>
              </a:spcBef>
            </a:pPr>
            <a:r>
              <a:rPr lang="fr-FR" sz="1350" dirty="0">
                <a:solidFill>
                  <a:prstClr val="black"/>
                </a:solidFill>
              </a:rPr>
              <a:t>Contribution au développement et au fonctionnement du CED</a:t>
            </a:r>
          </a:p>
          <a:p>
            <a:pPr marL="557213" lvl="1" indent="-214313" defTabSz="685800">
              <a:spcBef>
                <a:spcPts val="375"/>
              </a:spcBef>
            </a:pPr>
            <a:endParaRPr lang="fr-FR" sz="1350" dirty="0">
              <a:solidFill>
                <a:prstClr val="black"/>
              </a:solidFill>
            </a:endParaRPr>
          </a:p>
          <a:p>
            <a:pPr marL="557213" lvl="1" indent="-214313" defTabSz="685800">
              <a:spcBef>
                <a:spcPts val="375"/>
              </a:spcBef>
            </a:pPr>
            <a:endParaRPr lang="fr-FR" sz="1500" dirty="0">
              <a:solidFill>
                <a:prstClr val="black"/>
              </a:solidFill>
            </a:endParaRPr>
          </a:p>
          <a:p>
            <a:pPr marL="342900" lvl="1" indent="0" algn="ctr" defTabSz="685800">
              <a:spcBef>
                <a:spcPts val="375"/>
              </a:spcBef>
              <a:buNone/>
            </a:pPr>
            <a:r>
              <a:rPr lang="fr-FR" sz="1350" b="1" dirty="0">
                <a:solidFill>
                  <a:prstClr val="black"/>
                </a:solidFill>
                <a:hlinkClick r:id="rId3"/>
              </a:rPr>
              <a:t>drv.pole-ed@listes.univ-rouen.fr</a:t>
            </a:r>
            <a:r>
              <a:rPr lang="fr-FR" sz="1350" dirty="0">
                <a:solidFill>
                  <a:prstClr val="black"/>
                </a:solidFill>
              </a:rPr>
              <a:t> </a:t>
            </a:r>
          </a:p>
          <a:p>
            <a:pPr marL="170590" lvl="1" indent="0" algn="ctr" defTabSz="685800">
              <a:spcBef>
                <a:spcPts val="375"/>
              </a:spcBef>
              <a:buNone/>
            </a:pPr>
            <a:r>
              <a:rPr lang="fr-FR" sz="1125" dirty="0">
                <a:solidFill>
                  <a:prstClr val="black"/>
                </a:solidFill>
              </a:rPr>
              <a:t>(Sandra </a:t>
            </a:r>
            <a:r>
              <a:rPr lang="fr-FR" sz="1125" dirty="0" err="1">
                <a:solidFill>
                  <a:prstClr val="black"/>
                </a:solidFill>
              </a:rPr>
              <a:t>Tamion</a:t>
            </a:r>
            <a:r>
              <a:rPr lang="fr-FR" sz="1125" dirty="0">
                <a:solidFill>
                  <a:prstClr val="black"/>
                </a:solidFill>
              </a:rPr>
              <a:t>, Lynda </a:t>
            </a:r>
            <a:r>
              <a:rPr lang="fr-FR" sz="1125" dirty="0" err="1">
                <a:solidFill>
                  <a:prstClr val="black"/>
                </a:solidFill>
              </a:rPr>
              <a:t>Letêtu</a:t>
            </a:r>
            <a:r>
              <a:rPr lang="fr-FR" sz="1125" dirty="0">
                <a:solidFill>
                  <a:prstClr val="black"/>
                </a:solidFill>
              </a:rPr>
              <a:t>, Marie Landry, Isabelle Maillard, </a:t>
            </a:r>
            <a:r>
              <a:rPr lang="fr-FR" sz="1125" dirty="0" err="1">
                <a:solidFill>
                  <a:prstClr val="black"/>
                </a:solidFill>
              </a:rPr>
              <a:t>Coleen</a:t>
            </a:r>
            <a:r>
              <a:rPr lang="fr-FR" sz="1125" dirty="0">
                <a:solidFill>
                  <a:prstClr val="black"/>
                </a:solidFill>
              </a:rPr>
              <a:t> </a:t>
            </a:r>
            <a:r>
              <a:rPr lang="fr-FR" sz="1125" dirty="0" err="1">
                <a:solidFill>
                  <a:prstClr val="black"/>
                </a:solidFill>
              </a:rPr>
              <a:t>Boust</a:t>
            </a:r>
            <a:r>
              <a:rPr lang="fr-FR" sz="1125" dirty="0">
                <a:solidFill>
                  <a:prstClr val="black"/>
                </a:solidFill>
              </a:rPr>
              <a:t>, Catherine Godard, Emmanuel Avril)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2106134-BA3B-493D-AA1B-C1285F7DDA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5" b="19496"/>
          <a:stretch/>
        </p:blipFill>
        <p:spPr>
          <a:xfrm>
            <a:off x="7601938" y="1584005"/>
            <a:ext cx="420840" cy="2572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DBDFD79-FCE7-4943-9876-5B781A2353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8022">
            <a:off x="2366338" y="1569541"/>
            <a:ext cx="309779" cy="3097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65909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F10E83AD-4DD8-459F-9ED9-51794A94B8CC}"/>
              </a:ext>
            </a:extLst>
          </p:cNvPr>
          <p:cNvSpPr txBox="1">
            <a:spLocks/>
          </p:cNvSpPr>
          <p:nvPr/>
        </p:nvSpPr>
        <p:spPr>
          <a:xfrm>
            <a:off x="1" y="1569064"/>
            <a:ext cx="9143999" cy="41492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</a:pPr>
            <a:endParaRPr lang="fr-FR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algn="ctr" defTabSz="685800">
              <a:spcBef>
                <a:spcPts val="750"/>
              </a:spcBef>
            </a:pPr>
            <a:endParaRPr lang="fr-FR" sz="18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algn="ctr" defTabSz="685800">
              <a:spcBef>
                <a:spcPts val="750"/>
              </a:spcBef>
              <a:buNone/>
            </a:pPr>
            <a:r>
              <a:rPr lang="fr-FR" sz="3300" b="1" dirty="0">
                <a:solidFill>
                  <a:prstClr val="black"/>
                </a:solidFill>
                <a:latin typeface="Calibri" panose="020F0502020204030204"/>
              </a:rPr>
              <a:t>MERCI POUR VOTRE ATTENTION</a:t>
            </a:r>
            <a:endParaRPr lang="fr-FR" sz="21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 algn="ctr" defTabSz="685800">
              <a:spcBef>
                <a:spcPts val="750"/>
              </a:spcBef>
              <a:buNone/>
            </a:pPr>
            <a:endParaRPr lang="fr-FR" sz="33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AA2F73-4A5E-4A81-991F-385CD4F95C59}"/>
              </a:ext>
            </a:extLst>
          </p:cNvPr>
          <p:cNvSpPr txBox="1">
            <a:spLocks/>
          </p:cNvSpPr>
          <p:nvPr/>
        </p:nvSpPr>
        <p:spPr>
          <a:xfrm>
            <a:off x="1055829" y="2954218"/>
            <a:ext cx="6858000" cy="35892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0590" lvl="1" defTabSz="685800">
              <a:spcBef>
                <a:spcPts val="375"/>
              </a:spcBef>
            </a:pPr>
            <a:r>
              <a:rPr lang="fr-FR" sz="135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Université de Rouen Normandie</a:t>
            </a:r>
          </a:p>
          <a:p>
            <a:pPr marL="170590" lvl="1" defTabSz="685800">
              <a:spcBef>
                <a:spcPts val="375"/>
              </a:spcBef>
            </a:pPr>
            <a:r>
              <a:rPr lang="fr-FR" sz="135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1, rue Thomas Becket </a:t>
            </a:r>
          </a:p>
          <a:p>
            <a:pPr marL="170590" lvl="1" defTabSz="685800">
              <a:spcBef>
                <a:spcPts val="375"/>
              </a:spcBef>
            </a:pPr>
            <a:r>
              <a:rPr lang="fr-FR" sz="135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76821 – MONT SAINT AIGNAN</a:t>
            </a:r>
          </a:p>
          <a:p>
            <a:pPr marL="170590" lvl="1" defTabSz="685800">
              <a:spcBef>
                <a:spcPts val="375"/>
              </a:spcBef>
            </a:pPr>
            <a:r>
              <a:rPr lang="fr-FR" sz="135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Services Centraux, RDC</a:t>
            </a:r>
          </a:p>
          <a:p>
            <a:pPr marL="170590" lvl="1" defTabSz="685800">
              <a:spcBef>
                <a:spcPts val="375"/>
              </a:spcBef>
            </a:pPr>
            <a:r>
              <a:rPr lang="fr-FR" sz="135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Tél : 02 35 14 63 11</a:t>
            </a:r>
          </a:p>
          <a:p>
            <a:pPr marL="170590" lvl="1" defTabSz="685800">
              <a:spcBef>
                <a:spcPts val="375"/>
              </a:spcBef>
            </a:pPr>
            <a:endParaRPr lang="fr-FR" sz="825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pPr marL="170590" lvl="1" defTabSz="685800">
              <a:spcBef>
                <a:spcPts val="375"/>
              </a:spcBef>
            </a:pPr>
            <a:r>
              <a:rPr lang="fr-FR" sz="1200" b="1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Email Direction du service : </a:t>
            </a:r>
            <a:r>
              <a:rPr lang="fr-FR" sz="1200" b="1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hlinkClick r:id="rId3"/>
              </a:rPr>
              <a:t>direction.drv@univ-rouen.fr</a:t>
            </a:r>
            <a:endParaRPr lang="fr-FR" sz="1200" b="1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pPr marL="170590" lvl="1" defTabSz="685800">
              <a:spcBef>
                <a:spcPts val="375"/>
              </a:spcBef>
            </a:pPr>
            <a:endParaRPr lang="fr-FR" sz="825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pPr marL="170590" lvl="1" defTabSz="685800">
              <a:spcBef>
                <a:spcPts val="375"/>
              </a:spcBef>
            </a:pPr>
            <a:r>
              <a:rPr lang="fr-FR" sz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DGSA Recherche : </a:t>
            </a:r>
            <a:r>
              <a:rPr lang="fr-FR" sz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hlinkClick r:id="rId4"/>
              </a:rPr>
              <a:t>laurence.puechberty@univ-rouen.fr</a:t>
            </a:r>
            <a:endParaRPr lang="fr-FR" sz="12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pPr marL="170590" lvl="1" defTabSz="685800">
              <a:spcBef>
                <a:spcPts val="375"/>
              </a:spcBef>
            </a:pPr>
            <a:r>
              <a:rPr lang="fr-FR" sz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Directeur : </a:t>
            </a:r>
            <a:r>
              <a:rPr lang="fr-FR" sz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hlinkClick r:id="rId5"/>
              </a:rPr>
              <a:t>philippe.moguerou@univ-rouen.fr</a:t>
            </a:r>
            <a:endParaRPr lang="fr-FR" sz="12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  <a:p>
            <a:pPr marL="170590" lvl="1" defTabSz="685800">
              <a:spcBef>
                <a:spcPts val="375"/>
              </a:spcBef>
            </a:pPr>
            <a:r>
              <a:rPr lang="fr-FR" sz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Directeur adjoint : </a:t>
            </a:r>
            <a:r>
              <a:rPr lang="fr-FR" sz="120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  <a:hlinkClick r:id="rId6"/>
              </a:rPr>
              <a:t>romuald.tatin@univ-rouen.fr</a:t>
            </a:r>
            <a:endParaRPr lang="fr-FR" sz="135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969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3532" y="600096"/>
            <a:ext cx="8362528" cy="141577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endParaRPr lang="fr-FR" sz="2700" dirty="0">
              <a:solidFill>
                <a:schemeClr val="bg1"/>
              </a:solidFill>
            </a:endParaRPr>
          </a:p>
          <a:p>
            <a:pPr lvl="0" algn="ctr"/>
            <a:r>
              <a:rPr lang="fr-FR" sz="3200" dirty="0">
                <a:solidFill>
                  <a:schemeClr val="bg1"/>
                </a:solidFill>
              </a:rPr>
              <a:t>Merci pour votre attention!</a:t>
            </a:r>
          </a:p>
          <a:p>
            <a:pPr lvl="0" algn="ctr"/>
            <a:endParaRPr lang="fr-FR" sz="2700" dirty="0">
              <a:solidFill>
                <a:schemeClr val="bg1"/>
              </a:solidFill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287E069-623B-4A0A-9208-74CD3747EF96}"/>
              </a:ext>
            </a:extLst>
          </p:cNvPr>
          <p:cNvSpPr/>
          <p:nvPr/>
        </p:nvSpPr>
        <p:spPr>
          <a:xfrm>
            <a:off x="1229360" y="2540000"/>
            <a:ext cx="6370320" cy="2905760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8FCE9A-AC19-42B6-B691-017D9342500A}"/>
              </a:ext>
            </a:extLst>
          </p:cNvPr>
          <p:cNvSpPr txBox="1"/>
          <p:nvPr/>
        </p:nvSpPr>
        <p:spPr>
          <a:xfrm>
            <a:off x="2019300" y="34290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Pour toutes remarques/questions:</a:t>
            </a:r>
          </a:p>
          <a:p>
            <a:pPr algn="ctr"/>
            <a:r>
              <a:rPr lang="fr-FR" sz="2400" b="1" dirty="0">
                <a:solidFill>
                  <a:schemeClr val="tx2"/>
                </a:solidFill>
                <a:hlinkClick r:id="rId3"/>
              </a:rPr>
              <a:t>TENOR@normandie</a:t>
            </a:r>
            <a:r>
              <a:rPr lang="fr-FR" sz="2400" b="1">
                <a:solidFill>
                  <a:schemeClr val="tx2"/>
                </a:solidFill>
                <a:hlinkClick r:id="rId3"/>
              </a:rPr>
              <a:t>.fr</a:t>
            </a:r>
            <a:r>
              <a:rPr lang="fr-FR" sz="2400" b="1">
                <a:solidFill>
                  <a:schemeClr val="tx2"/>
                </a:solidFill>
              </a:rPr>
              <a:t> </a:t>
            </a:r>
            <a:endParaRPr lang="fr-FR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9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Amélioration de la participation normande aux programmes européens (hors FESI)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3532" y="1690014"/>
            <a:ext cx="8362527" cy="912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u="sng" dirty="0"/>
              <a:t>Actions passées/en cours</a:t>
            </a:r>
          </a:p>
          <a:p>
            <a:pPr>
              <a:spcAft>
                <a:spcPts val="600"/>
              </a:spcAft>
            </a:pPr>
            <a:r>
              <a:rPr lang="fr-FR" b="1" dirty="0"/>
              <a:t>- Organisation de webinaires « opérationnels » sur certains aspects spécifiques d’Horizon Europe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dirty="0"/>
              <a:t>30/03/2021: « Comment trouver des partenaires européens? </a:t>
            </a:r>
            <a:r>
              <a:rPr lang="fr-FR"/>
              <a:t>»: </a:t>
            </a:r>
            <a:r>
              <a:rPr lang="fr-FR" sz="1600">
                <a:hlinkClick r:id="rId3"/>
              </a:rPr>
              <a:t>https://www.europe-en-normandie.eu/article/horizon-europecomment-trouver-des-partenaires-europeens-le-replay-est-disponible</a:t>
            </a:r>
            <a:r>
              <a:rPr lang="fr-FR" sz="1600"/>
              <a:t> 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/>
              <a:t>04/05/2021</a:t>
            </a:r>
            <a:r>
              <a:rPr lang="fr-FR" dirty="0"/>
              <a:t>: « Comment lire un appel à projets Horizon Europe? »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dirty="0"/>
              <a:t>27/05/2021: « Comment construire et bien rédiger son projet européen? »</a:t>
            </a:r>
          </a:p>
          <a:p>
            <a:pPr>
              <a:spcAft>
                <a:spcPts val="600"/>
              </a:spcAft>
            </a:pPr>
            <a:r>
              <a:rPr lang="fr-FR" dirty="0"/>
              <a:t>Communication et ressources via le site L’Europe s’engage en Normandie</a:t>
            </a:r>
          </a:p>
          <a:p>
            <a:endParaRPr lang="fr-FR" sz="800" dirty="0"/>
          </a:p>
          <a:p>
            <a:pPr>
              <a:spcAft>
                <a:spcPts val="600"/>
              </a:spcAft>
            </a:pPr>
            <a:r>
              <a:rPr lang="fr-FR" dirty="0"/>
              <a:t>Pour l’instant, portage principalement par Normandie Université et le CNRS, avec le soutien de la Région et de l’AD Normandie.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dirty="0"/>
              <a:t>Des volontaires?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Þ"/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Þ"/>
            </a:pPr>
            <a:endParaRPr lang="fr-FR" dirty="0"/>
          </a:p>
          <a:p>
            <a:pPr>
              <a:spcAft>
                <a:spcPts val="600"/>
              </a:spcAft>
            </a:pPr>
            <a:endParaRPr lang="fr-FR" b="1" dirty="0"/>
          </a:p>
          <a:p>
            <a:pPr>
              <a:spcAft>
                <a:spcPts val="600"/>
              </a:spcAft>
            </a:pPr>
            <a:endParaRPr lang="fr-FR" b="1" dirty="0"/>
          </a:p>
          <a:p>
            <a:pPr>
              <a:spcAft>
                <a:spcPts val="600"/>
              </a:spcAft>
            </a:pPr>
            <a:endParaRPr lang="fr-FR" b="1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sz="800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84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Amélioration de la participation normande aux programmes européens (hors FESI)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3532" y="1690014"/>
            <a:ext cx="8362527" cy="861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u="sng" dirty="0"/>
              <a:t>Actions à venir</a:t>
            </a:r>
          </a:p>
          <a:p>
            <a:pPr>
              <a:spcAft>
                <a:spcPts val="600"/>
              </a:spcAft>
            </a:pPr>
            <a:r>
              <a:rPr lang="fr-FR" b="1" dirty="0"/>
              <a:t>- Fin mai 2021: Organisation d’un webinaire régional d’information sur les AAP « Climat » d’Horizon Europe </a:t>
            </a:r>
            <a:r>
              <a:rPr lang="fr-FR" dirty="0"/>
              <a:t>en partenariat avec les co-présidents du GIEC normand et avec participation de la COM, du MESRI et du MTE</a:t>
            </a:r>
          </a:p>
          <a:p>
            <a:endParaRPr lang="fr-FR" sz="800" dirty="0"/>
          </a:p>
          <a:p>
            <a:pPr>
              <a:spcAft>
                <a:spcPts val="600"/>
              </a:spcAft>
            </a:pPr>
            <a:r>
              <a:rPr lang="fr-FR" dirty="0"/>
              <a:t>- </a:t>
            </a:r>
            <a:r>
              <a:rPr lang="fr-FR" b="1" dirty="0"/>
              <a:t>A partir de septembre 2021</a:t>
            </a:r>
            <a:r>
              <a:rPr lang="fr-FR" dirty="0"/>
              <a:t>: transformation du site L’Europe s’engage en Normandie en véritable portail de ressources sur tous les financements européens (fin de l’espace Vikings?)</a:t>
            </a:r>
          </a:p>
          <a:p>
            <a:endParaRPr lang="fr-FR" sz="800" dirty="0"/>
          </a:p>
          <a:p>
            <a:pPr>
              <a:spcAft>
                <a:spcPts val="600"/>
              </a:spcAft>
            </a:pPr>
            <a:r>
              <a:rPr lang="fr-FR" dirty="0"/>
              <a:t>- Continuation du </a:t>
            </a:r>
            <a:r>
              <a:rPr lang="fr-FR" b="1" dirty="0"/>
              <a:t>recensement</a:t>
            </a:r>
            <a:r>
              <a:rPr lang="fr-FR" dirty="0"/>
              <a:t> des projets européens de RDI (hors FESI) impliquant des normands </a:t>
            </a:r>
          </a:p>
          <a:p>
            <a:endParaRPr lang="fr-FR" sz="800" dirty="0"/>
          </a:p>
          <a:p>
            <a:pPr>
              <a:spcAft>
                <a:spcPts val="600"/>
              </a:spcAft>
            </a:pPr>
            <a:r>
              <a:rPr lang="fr-FR" dirty="0"/>
              <a:t>- (Co)-organisation de </a:t>
            </a:r>
            <a:r>
              <a:rPr lang="fr-FR" b="1" dirty="0"/>
              <a:t>webinaires d’information </a:t>
            </a:r>
            <a:r>
              <a:rPr lang="fr-FR" dirty="0"/>
              <a:t>en fonction de vos besoins/Intervention possible de l’Antenne de la Région à Bruxelles 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1600" dirty="0"/>
              <a:t>Sur un programme spécifique? Digital Europe; Erasmus; COSME; LIFE; etc.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1600" dirty="0"/>
              <a:t>Sur une thématique spécifique? H2; Mobilité autonome; Santé; etc.</a:t>
            </a:r>
          </a:p>
          <a:p>
            <a:pPr>
              <a:spcAft>
                <a:spcPts val="600"/>
              </a:spcAft>
            </a:pPr>
            <a:endParaRPr lang="fr-FR" b="1" dirty="0"/>
          </a:p>
          <a:p>
            <a:pPr>
              <a:spcAft>
                <a:spcPts val="600"/>
              </a:spcAft>
            </a:pPr>
            <a:endParaRPr lang="fr-FR" b="1" dirty="0"/>
          </a:p>
          <a:p>
            <a:pPr>
              <a:spcAft>
                <a:spcPts val="600"/>
              </a:spcAft>
            </a:pPr>
            <a:endParaRPr lang="fr-FR" b="1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sz="800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599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10772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Amélioration de la participation normande aux programmes européens (hors FESI) 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3532" y="1690014"/>
            <a:ext cx="836252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fr-FR" b="1" dirty="0"/>
          </a:p>
          <a:p>
            <a:pPr algn="ctr">
              <a:spcAft>
                <a:spcPts val="600"/>
              </a:spcAft>
            </a:pPr>
            <a:r>
              <a:rPr lang="fr-FR" sz="3600" b="1" dirty="0"/>
              <a:t>D’autres idées?</a:t>
            </a:r>
          </a:p>
          <a:p>
            <a:pPr>
              <a:spcAft>
                <a:spcPts val="600"/>
              </a:spcAft>
            </a:pPr>
            <a:endParaRPr lang="fr-FR" sz="3600" b="1" dirty="0"/>
          </a:p>
          <a:p>
            <a:pPr>
              <a:spcAft>
                <a:spcPts val="600"/>
              </a:spcAft>
            </a:pPr>
            <a:endParaRPr lang="fr-FR" b="1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sz="800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A07ACB0-2133-45C0-8FCA-CB3D1D458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618" y="2762490"/>
            <a:ext cx="4138763" cy="229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2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3532" y="612796"/>
            <a:ext cx="8362528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Organisation du TENOR </a:t>
            </a:r>
            <a:r>
              <a:rPr lang="fr-FR" sz="3200">
                <a:solidFill>
                  <a:schemeClr val="bg1"/>
                </a:solidFill>
              </a:rPr>
              <a:t>jusqu’à septembre 2021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3532" y="1197571"/>
            <a:ext cx="8362527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Zoé: Congé maternité jusqu’au 6 septembre 2021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Transition: Yoann CLOUET, chargé de mission à l’Antenne de la Région à Bruxelles (</a:t>
            </a:r>
            <a:r>
              <a:rPr lang="fr-FR" dirty="0">
                <a:hlinkClick r:id="rId3"/>
              </a:rPr>
              <a:t>yoann.clouet@normandie.fr</a:t>
            </a:r>
            <a:r>
              <a:rPr lang="fr-FR" dirty="0"/>
              <a:t>)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dirty="0"/>
              <a:t>Pour toute question/communication avec le réseau: </a:t>
            </a:r>
            <a:r>
              <a:rPr lang="fr-FR" b="1" dirty="0">
                <a:hlinkClick r:id="rId4"/>
              </a:rPr>
              <a:t>TENOR@normandie.fr</a:t>
            </a:r>
            <a:r>
              <a:rPr lang="fr-FR" b="1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b="1" u="sng" dirty="0"/>
              <a:t>Prochaine réunion TENOR à l’automne 2021 – Proposition de points à mettre à l’ordre du jour</a:t>
            </a:r>
            <a:r>
              <a:rPr lang="fr-FR" b="1" dirty="0"/>
              <a:t>:</a:t>
            </a:r>
          </a:p>
          <a:p>
            <a:pPr>
              <a:spcAft>
                <a:spcPts val="600"/>
              </a:spcAft>
            </a:pPr>
            <a:r>
              <a:rPr lang="fr-FR" dirty="0"/>
              <a:t>- Actualité des programmes et </a:t>
            </a:r>
            <a:r>
              <a:rPr lang="fr-FR" dirty="0" err="1"/>
              <a:t>MaJ</a:t>
            </a:r>
            <a:r>
              <a:rPr lang="fr-FR" dirty="0"/>
              <a:t> du recensement des projets européens de RDI impliquant des acteurs normands;</a:t>
            </a:r>
          </a:p>
          <a:p>
            <a:pPr>
              <a:spcAft>
                <a:spcPts val="600"/>
              </a:spcAft>
            </a:pPr>
            <a:r>
              <a:rPr lang="fr-FR" dirty="0"/>
              <a:t>- Présentation de l’offre de service des 7 Vents du Cotentin sur le montage de projets européens;</a:t>
            </a:r>
          </a:p>
          <a:p>
            <a:pPr>
              <a:spcAft>
                <a:spcPts val="600"/>
              </a:spcAft>
            </a:pPr>
            <a:r>
              <a:rPr lang="fr-FR" dirty="0"/>
              <a:t>- Présentation de l’offre de service de la start-up </a:t>
            </a:r>
            <a:r>
              <a:rPr lang="fr-FR" dirty="0" err="1"/>
              <a:t>WiiA</a:t>
            </a:r>
            <a:r>
              <a:rPr lang="fr-FR" dirty="0"/>
              <a:t> pour aider les entreprises à répondre de manière optimale à des appels d’offre;</a:t>
            </a:r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r>
              <a:rPr lang="fr-FR" dirty="0"/>
              <a:t>=&gt; </a:t>
            </a:r>
            <a:r>
              <a:rPr lang="fr-FR"/>
              <a:t>D’autres idées?</a:t>
            </a:r>
            <a:endParaRPr lang="fr-FR" dirty="0"/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fr-FR" dirty="0"/>
          </a:p>
          <a:p>
            <a:pPr>
              <a:spcAft>
                <a:spcPts val="600"/>
              </a:spcAft>
            </a:pPr>
            <a:endParaRPr lang="fr-FR" sz="800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sz="800" dirty="0"/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Þ"/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  <a:p>
            <a:pPr>
              <a:spcAft>
                <a:spcPts val="600"/>
              </a:spcAft>
            </a:pPr>
            <a:endParaRPr lang="fr-FR" dirty="0"/>
          </a:p>
        </p:txBody>
      </p:sp>
      <p:sp>
        <p:nvSpPr>
          <p:cNvPr id="3" name="AutoShape 2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https://miriade-innovation.fr/adnormandie/wp-content/uploads/sites/8/2019/10/infoday-400x540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2" descr="Résultat de recherche d'images pour &quot;horizon europe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158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"/>
  <p:tag name="ARS_CHARTPARA_DATAFORMAT" val="ltNumberValueAndPercent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"/>
  <p:tag name="ARS_CHARTPARA_DATAFORMAT" val="ltNumberValueAndPercent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"/>
  <p:tag name="ARS_CHARTPARA_DATAFORMAT" val="ltNumberValueAndPercent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"/>
  <p:tag name="ARS_CHARTPARA_DATAFORMAT" val="ltNumberValueAndPercent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"/>
  <p:tag name="ARS_CHARTPARA_DATAFORMAT" val="ltNumberValueAndPercent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SLIDE_DUENO" val="100"/>
  <p:tag name="ARS_SLIDE_PARTICIPANTNUM_MEN" val="100"/>
  <p:tag name="ARS_SLIDE_SUBMITNUM_MEN" val="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"/>
  <p:tag name="ARS_CHARTPARA_DATAFORMAT" val="ltNumberValueAndPercent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"/>
  <p:tag name="ARS_CHARTPARA_DATAFORMAT" val="ltNumberValueAndPercent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"/>
  <p:tag name="ARS_CHARTPARA_DATAFORMAT" val="ltNumberValueAndPercent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"/>
  <p:tag name="ARS_CHARTPARA_DATAFORMAT" val="ltNumberValueAndPercent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"/>
  <p:tag name="ARS_CHARTPARA_DATAFORMAT" val="ltNumberValueAndPercent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TYPE" val="ctColumn"/>
  <p:tag name="ARS_CHARTPARA_DATAFORMAT" val="ltNumberValueAndPercent"/>
  <p:tag name="ARS_CHARTPARA_SHOWTIME" val="csStop"/>
  <p:tag name="ARS_CHARTPARA_NUMBERDEC" val="0"/>
  <p:tag name="ARS_CHARTPARA_DATAPERCENTBASE" val="crResponse"/>
  <p:tag name="ARS_CHARTPARA_PERCENTDEC" val="2"/>
  <p:tag name="ARS_CHARTPARA_SHOW3D" val="1"/>
  <p:tag name="ARS_CHARTPARA_SHOWWINDOW" val="0"/>
  <p:tag name="ARS_CHARTPOINTWIDTH" val="0.5"/>
  <p:tag name="ARS_CHARTSHOWITEMTEXT" val="0"/>
  <p:tag name="ARS_CHARTPARA_TEXTCHARTSPACEORLINE" val="0"/>
  <p:tag name="ARS_CHARTPARA_TEXTCHARTTYPEBYLINE" val="0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PT URN 2018 V2" id="{BE94B374-E5E5-4734-8972-759BD72FD6C4}" vid="{23EDD42C-F47C-42FB-9912-41594098E98F}"/>
    </a:ext>
  </a:extLst>
</a:theme>
</file>

<file path=ppt/theme/theme3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9111</TotalTime>
  <Words>5378</Words>
  <Application>Microsoft Office PowerPoint</Application>
  <PresentationFormat>Affichage à l'écran (4:3)</PresentationFormat>
  <Paragraphs>800</Paragraphs>
  <Slides>52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52</vt:i4>
      </vt:variant>
    </vt:vector>
  </HeadingPairs>
  <TitlesOfParts>
    <vt:vector size="68" baseType="lpstr">
      <vt:lpstr>MS PGothic</vt:lpstr>
      <vt:lpstr>Adobe Hebrew</vt:lpstr>
      <vt:lpstr>Arial</vt:lpstr>
      <vt:lpstr>Calibri</vt:lpstr>
      <vt:lpstr>Calibri Light</vt:lpstr>
      <vt:lpstr>Cambria</vt:lpstr>
      <vt:lpstr>Helvetica CondensedBold</vt:lpstr>
      <vt:lpstr>Helvetica Neue Bold Condensed</vt:lpstr>
      <vt:lpstr>Symbol</vt:lpstr>
      <vt:lpstr>Times New Roman</vt:lpstr>
      <vt:lpstr>Wingdings</vt:lpstr>
      <vt:lpstr>Zona Pro Bold</vt:lpstr>
      <vt:lpstr>Thème Office</vt:lpstr>
      <vt:lpstr>1_Thème Office</vt:lpstr>
      <vt:lpstr>2_Thème Office</vt:lpstr>
      <vt:lpstr>3_Thème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Direction de la Recherche et de la Valorisation (DRV) Université de Rouen-Normandie  Montage, suivi et gestion des projets européens et internationaux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TRADEMARK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Ficheroulle</dc:creator>
  <cp:lastModifiedBy>BUYLE BODIN Zoe</cp:lastModifiedBy>
  <cp:revision>498</cp:revision>
  <cp:lastPrinted>2019-10-31T16:01:45Z</cp:lastPrinted>
  <dcterms:created xsi:type="dcterms:W3CDTF">2016-03-25T10:41:41Z</dcterms:created>
  <dcterms:modified xsi:type="dcterms:W3CDTF">2021-04-02T10:34:14Z</dcterms:modified>
</cp:coreProperties>
</file>