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0"/>
  </p:notesMasterIdLst>
  <p:sldIdLst>
    <p:sldId id="317" r:id="rId2"/>
    <p:sldId id="328" r:id="rId3"/>
    <p:sldId id="264" r:id="rId4"/>
    <p:sldId id="334" r:id="rId5"/>
    <p:sldId id="335" r:id="rId6"/>
    <p:sldId id="321" r:id="rId7"/>
    <p:sldId id="469" r:id="rId8"/>
    <p:sldId id="462" r:id="rId9"/>
    <p:sldId id="443" r:id="rId10"/>
    <p:sldId id="444" r:id="rId11"/>
    <p:sldId id="445" r:id="rId12"/>
    <p:sldId id="446" r:id="rId13"/>
    <p:sldId id="447" r:id="rId14"/>
    <p:sldId id="448" r:id="rId15"/>
    <p:sldId id="449" r:id="rId16"/>
    <p:sldId id="450" r:id="rId17"/>
    <p:sldId id="451" r:id="rId18"/>
    <p:sldId id="452" r:id="rId19"/>
    <p:sldId id="453" r:id="rId20"/>
    <p:sldId id="454" r:id="rId21"/>
    <p:sldId id="455" r:id="rId22"/>
    <p:sldId id="456" r:id="rId23"/>
    <p:sldId id="457" r:id="rId24"/>
    <p:sldId id="458" r:id="rId25"/>
    <p:sldId id="459" r:id="rId26"/>
    <p:sldId id="460" r:id="rId27"/>
    <p:sldId id="461" r:id="rId28"/>
    <p:sldId id="399" r:id="rId29"/>
    <p:sldId id="438" r:id="rId30"/>
    <p:sldId id="464" r:id="rId31"/>
    <p:sldId id="439" r:id="rId32"/>
    <p:sldId id="463" r:id="rId33"/>
    <p:sldId id="407" r:id="rId34"/>
    <p:sldId id="470" r:id="rId35"/>
    <p:sldId id="413" r:id="rId36"/>
    <p:sldId id="436" r:id="rId37"/>
    <p:sldId id="408" r:id="rId38"/>
    <p:sldId id="354" r:id="rId39"/>
    <p:sldId id="355" r:id="rId40"/>
    <p:sldId id="411" r:id="rId41"/>
    <p:sldId id="405" r:id="rId42"/>
    <p:sldId id="410" r:id="rId43"/>
    <p:sldId id="404" r:id="rId44"/>
    <p:sldId id="409" r:id="rId45"/>
    <p:sldId id="412" r:id="rId46"/>
    <p:sldId id="402" r:id="rId47"/>
    <p:sldId id="440" r:id="rId48"/>
    <p:sldId id="400" r:id="rId49"/>
    <p:sldId id="465" r:id="rId50"/>
    <p:sldId id="466" r:id="rId51"/>
    <p:sldId id="467" r:id="rId52"/>
    <p:sldId id="401" r:id="rId53"/>
    <p:sldId id="414" r:id="rId54"/>
    <p:sldId id="415" r:id="rId55"/>
    <p:sldId id="416" r:id="rId56"/>
    <p:sldId id="417" r:id="rId57"/>
    <p:sldId id="418" r:id="rId58"/>
    <p:sldId id="419" r:id="rId59"/>
    <p:sldId id="420" r:id="rId60"/>
    <p:sldId id="421" r:id="rId61"/>
    <p:sldId id="422" r:id="rId62"/>
    <p:sldId id="423" r:id="rId63"/>
    <p:sldId id="424" r:id="rId64"/>
    <p:sldId id="425" r:id="rId65"/>
    <p:sldId id="426" r:id="rId66"/>
    <p:sldId id="427" r:id="rId67"/>
    <p:sldId id="428" r:id="rId68"/>
    <p:sldId id="429" r:id="rId69"/>
    <p:sldId id="430" r:id="rId70"/>
    <p:sldId id="431" r:id="rId71"/>
    <p:sldId id="432" r:id="rId72"/>
    <p:sldId id="433" r:id="rId73"/>
    <p:sldId id="434" r:id="rId74"/>
    <p:sldId id="435" r:id="rId75"/>
    <p:sldId id="403" r:id="rId76"/>
    <p:sldId id="406" r:id="rId77"/>
    <p:sldId id="468" r:id="rId78"/>
    <p:sldId id="329" r:id="rId79"/>
  </p:sldIdLst>
  <p:sldSz cx="9144000" cy="6858000" type="screen4x3"/>
  <p:notesSz cx="7099300" cy="10234613"/>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D0F9DB92-92ED-4C17-A44F-65B276B1EDEF}">
          <p14:sldIdLst>
            <p14:sldId id="317"/>
            <p14:sldId id="328"/>
            <p14:sldId id="264"/>
            <p14:sldId id="334"/>
            <p14:sldId id="335"/>
            <p14:sldId id="321"/>
            <p14:sldId id="469"/>
            <p14:sldId id="462"/>
            <p14:sldId id="443"/>
            <p14:sldId id="444"/>
            <p14:sldId id="445"/>
            <p14:sldId id="446"/>
            <p14:sldId id="447"/>
            <p14:sldId id="448"/>
            <p14:sldId id="449"/>
            <p14:sldId id="450"/>
            <p14:sldId id="451"/>
            <p14:sldId id="452"/>
            <p14:sldId id="453"/>
            <p14:sldId id="454"/>
            <p14:sldId id="455"/>
            <p14:sldId id="456"/>
            <p14:sldId id="457"/>
            <p14:sldId id="458"/>
            <p14:sldId id="459"/>
            <p14:sldId id="460"/>
            <p14:sldId id="461"/>
            <p14:sldId id="399"/>
            <p14:sldId id="438"/>
            <p14:sldId id="464"/>
            <p14:sldId id="439"/>
            <p14:sldId id="463"/>
            <p14:sldId id="407"/>
            <p14:sldId id="470"/>
            <p14:sldId id="413"/>
            <p14:sldId id="436"/>
            <p14:sldId id="408"/>
            <p14:sldId id="354"/>
            <p14:sldId id="355"/>
            <p14:sldId id="411"/>
            <p14:sldId id="405"/>
            <p14:sldId id="410"/>
            <p14:sldId id="404"/>
            <p14:sldId id="409"/>
            <p14:sldId id="412"/>
            <p14:sldId id="402"/>
            <p14:sldId id="440"/>
            <p14:sldId id="400"/>
            <p14:sldId id="465"/>
            <p14:sldId id="466"/>
            <p14:sldId id="467"/>
            <p14:sldId id="401"/>
            <p14:sldId id="414"/>
            <p14:sldId id="415"/>
            <p14:sldId id="416"/>
            <p14:sldId id="417"/>
            <p14:sldId id="418"/>
            <p14:sldId id="419"/>
            <p14:sldId id="420"/>
            <p14:sldId id="421"/>
            <p14:sldId id="422"/>
            <p14:sldId id="423"/>
            <p14:sldId id="424"/>
            <p14:sldId id="425"/>
            <p14:sldId id="426"/>
            <p14:sldId id="427"/>
            <p14:sldId id="428"/>
            <p14:sldId id="429"/>
            <p14:sldId id="430"/>
            <p14:sldId id="431"/>
            <p14:sldId id="432"/>
            <p14:sldId id="433"/>
            <p14:sldId id="434"/>
            <p14:sldId id="435"/>
            <p14:sldId id="403"/>
            <p14:sldId id="406"/>
            <p14:sldId id="468"/>
            <p14:sldId id="32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snapToObjects="1">
      <p:cViewPr varScale="1">
        <p:scale>
          <a:sx n="70" d="100"/>
          <a:sy n="70" d="100"/>
        </p:scale>
        <p:origin x="1088" y="60"/>
      </p:cViewPr>
      <p:guideLst>
        <p:guide orient="horz" pos="2160"/>
        <p:guide pos="2880"/>
      </p:guideLst>
    </p:cSldViewPr>
  </p:slideViewPr>
  <p:notesTextViewPr>
    <p:cViewPr>
      <p:scale>
        <a:sx n="100" d="100"/>
        <a:sy n="100" d="100"/>
      </p:scale>
      <p:origin x="0" y="0"/>
    </p:cViewPr>
  </p:notesTextViewPr>
  <p:notesViewPr>
    <p:cSldViewPr snapToGrid="0" snapToObjects="1">
      <p:cViewPr>
        <p:scale>
          <a:sx n="81" d="100"/>
          <a:sy n="81" d="100"/>
        </p:scale>
        <p:origin x="3918" y="-114"/>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3076363" cy="511731"/>
          </a:xfrm>
          <a:prstGeom prst="rect">
            <a:avLst/>
          </a:prstGeom>
        </p:spPr>
        <p:txBody>
          <a:bodyPr vert="horz" lIns="94768" tIns="47384" rIns="94768" bIns="47384" rtlCol="0"/>
          <a:lstStyle>
            <a:lvl1pPr algn="l">
              <a:defRPr sz="1200"/>
            </a:lvl1pPr>
          </a:lstStyle>
          <a:p>
            <a:endParaRPr lang="fr-FR"/>
          </a:p>
        </p:txBody>
      </p:sp>
      <p:sp>
        <p:nvSpPr>
          <p:cNvPr id="3" name="Espace réservé de la date 2"/>
          <p:cNvSpPr>
            <a:spLocks noGrp="1"/>
          </p:cNvSpPr>
          <p:nvPr>
            <p:ph type="dt" idx="1"/>
          </p:nvPr>
        </p:nvSpPr>
        <p:spPr>
          <a:xfrm>
            <a:off x="4021295" y="0"/>
            <a:ext cx="3076363" cy="511731"/>
          </a:xfrm>
          <a:prstGeom prst="rect">
            <a:avLst/>
          </a:prstGeom>
        </p:spPr>
        <p:txBody>
          <a:bodyPr vert="horz" lIns="94768" tIns="47384" rIns="94768" bIns="47384" rtlCol="0"/>
          <a:lstStyle>
            <a:lvl1pPr algn="r">
              <a:defRPr sz="1200"/>
            </a:lvl1pPr>
          </a:lstStyle>
          <a:p>
            <a:fld id="{A9B0FFCB-066C-4B5B-BD91-524E40DC3BF2}" type="datetimeFigureOut">
              <a:rPr lang="fr-FR" smtClean="0"/>
              <a:t>04/04/2019</a:t>
            </a:fld>
            <a:endParaRPr lang="fr-FR"/>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768" tIns="47384" rIns="94768" bIns="47384" rtlCol="0" anchor="ctr"/>
          <a:lstStyle/>
          <a:p>
            <a:endParaRPr lang="fr-FR"/>
          </a:p>
        </p:txBody>
      </p:sp>
      <p:sp>
        <p:nvSpPr>
          <p:cNvPr id="5" name="Espace réservé des commentaires 4"/>
          <p:cNvSpPr>
            <a:spLocks noGrp="1"/>
          </p:cNvSpPr>
          <p:nvPr>
            <p:ph type="body" sz="quarter" idx="3"/>
          </p:nvPr>
        </p:nvSpPr>
        <p:spPr>
          <a:xfrm>
            <a:off x="709931" y="4861442"/>
            <a:ext cx="5679440" cy="4605576"/>
          </a:xfrm>
          <a:prstGeom prst="rect">
            <a:avLst/>
          </a:prstGeom>
        </p:spPr>
        <p:txBody>
          <a:bodyPr vert="horz" lIns="94768" tIns="47384" rIns="94768" bIns="47384"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1" y="9721106"/>
            <a:ext cx="3076363" cy="511731"/>
          </a:xfrm>
          <a:prstGeom prst="rect">
            <a:avLst/>
          </a:prstGeom>
        </p:spPr>
        <p:txBody>
          <a:bodyPr vert="horz" lIns="94768" tIns="47384" rIns="94768" bIns="47384"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021295" y="9721106"/>
            <a:ext cx="3076363" cy="511731"/>
          </a:xfrm>
          <a:prstGeom prst="rect">
            <a:avLst/>
          </a:prstGeom>
        </p:spPr>
        <p:txBody>
          <a:bodyPr vert="horz" lIns="94768" tIns="47384" rIns="94768" bIns="47384" rtlCol="0" anchor="b"/>
          <a:lstStyle>
            <a:lvl1pPr algn="r">
              <a:defRPr sz="1200"/>
            </a:lvl1pPr>
          </a:lstStyle>
          <a:p>
            <a:fld id="{99A2F6B5-FEB0-4906-8A9C-C90DC15B5DFD}" type="slidenum">
              <a:rPr lang="fr-FR" smtClean="0"/>
              <a:t>‹N°›</a:t>
            </a:fld>
            <a:endParaRPr lang="fr-FR"/>
          </a:p>
        </p:txBody>
      </p:sp>
    </p:spTree>
    <p:extLst>
      <p:ext uri="{BB962C8B-B14F-4D97-AF65-F5344CB8AC3E}">
        <p14:creationId xmlns:p14="http://schemas.microsoft.com/office/powerpoint/2010/main" val="1452200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1</a:t>
            </a:fld>
            <a:endParaRPr lang="fr-FR"/>
          </a:p>
        </p:txBody>
      </p:sp>
    </p:spTree>
    <p:extLst>
      <p:ext uri="{BB962C8B-B14F-4D97-AF65-F5344CB8AC3E}">
        <p14:creationId xmlns:p14="http://schemas.microsoft.com/office/powerpoint/2010/main" val="2842177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dirty="0">
                <a:latin typeface="Open Sans" panose="020B0606030504020204"/>
              </a:rPr>
              <a:t>Nous </a:t>
            </a:r>
            <a:r>
              <a:rPr lang="en-GB" sz="1200" b="0" i="0" dirty="0" err="1">
                <a:latin typeface="Open Sans" panose="020B0606030504020204"/>
              </a:rPr>
              <a:t>cherchons</a:t>
            </a:r>
            <a:r>
              <a:rPr lang="en-GB" sz="1200" b="0" i="0" dirty="0">
                <a:latin typeface="Open Sans" panose="020B0606030504020204"/>
              </a:rPr>
              <a:t> des </a:t>
            </a:r>
            <a:r>
              <a:rPr lang="en-GB" sz="1200" b="0" i="0" dirty="0" err="1">
                <a:latin typeface="Open Sans" panose="020B0606030504020204"/>
              </a:rPr>
              <a:t>projets</a:t>
            </a:r>
            <a:r>
              <a:rPr lang="en-GB" sz="1200" b="0" i="0" dirty="0">
                <a:latin typeface="Open Sans" panose="020B0606030504020204"/>
              </a:rPr>
              <a:t> qui </a:t>
            </a:r>
            <a:r>
              <a:rPr lang="en-GB" sz="1200" b="0" i="0" dirty="0" err="1">
                <a:latin typeface="Open Sans" panose="020B0606030504020204"/>
              </a:rPr>
              <a:t>proposent</a:t>
            </a:r>
            <a:r>
              <a:rPr lang="en-GB" sz="1200" b="0" i="0" dirty="0">
                <a:latin typeface="Open Sans" panose="020B0606030504020204"/>
              </a:rPr>
              <a:t> des solutions à des </a:t>
            </a:r>
            <a:r>
              <a:rPr lang="en-GB" sz="1200" b="0" i="0" dirty="0" err="1">
                <a:latin typeface="Open Sans" panose="020B0606030504020204"/>
              </a:rPr>
              <a:t>problématiques</a:t>
            </a:r>
            <a:r>
              <a:rPr lang="en-GB" sz="1200" b="0" i="0" dirty="0">
                <a:latin typeface="Open Sans" panose="020B0606030504020204"/>
              </a:rPr>
              <a:t> communes </a:t>
            </a:r>
            <a:r>
              <a:rPr lang="en-GB" sz="1200" b="0" i="0" dirty="0" err="1">
                <a:latin typeface="Open Sans" panose="020B0606030504020204"/>
              </a:rPr>
              <a:t>liés</a:t>
            </a:r>
            <a:r>
              <a:rPr lang="en-GB" sz="1200" b="0" i="0" dirty="0">
                <a:latin typeface="Open Sans" panose="020B0606030504020204"/>
              </a:rPr>
              <a:t> à 5 </a:t>
            </a:r>
            <a:r>
              <a:rPr lang="en-GB" sz="1200" b="0" i="0" dirty="0" err="1">
                <a:latin typeface="Open Sans" panose="020B0606030504020204"/>
              </a:rPr>
              <a:t>objectifs</a:t>
            </a:r>
            <a:r>
              <a:rPr lang="en-GB" sz="1200" b="0" i="0" dirty="0">
                <a:latin typeface="Open Sans" panose="020B0606030504020204"/>
              </a:rPr>
              <a:t> </a:t>
            </a:r>
            <a:r>
              <a:rPr lang="en-GB" sz="1200" b="0" i="0" dirty="0" err="1">
                <a:latin typeface="Open Sans" panose="020B0606030504020204"/>
              </a:rPr>
              <a:t>spécifiques</a:t>
            </a:r>
            <a:r>
              <a:rPr lang="en-GB" sz="1200" b="0" i="0" dirty="0">
                <a:latin typeface="Open Sans" panose="020B0606030504020204"/>
              </a:rPr>
              <a:t> qui </a:t>
            </a:r>
            <a:r>
              <a:rPr lang="en-GB" sz="1200" b="0" i="0" dirty="0" err="1">
                <a:latin typeface="Open Sans" panose="020B0606030504020204"/>
              </a:rPr>
              <a:t>sont</a:t>
            </a:r>
            <a:r>
              <a:rPr lang="en-GB" sz="1200" b="0" i="0" dirty="0">
                <a:latin typeface="Open Sans" panose="020B0606030504020204"/>
              </a:rPr>
              <a:t> :</a:t>
            </a:r>
          </a:p>
          <a:p>
            <a:pPr marL="0" lvl="1" algn="just">
              <a:lnSpc>
                <a:spcPct val="90000"/>
              </a:lnSpc>
            </a:pPr>
            <a:r>
              <a:rPr lang="fr-FR" sz="1200" b="0" i="0" dirty="0">
                <a:solidFill>
                  <a:srgbClr val="9FAEE5"/>
                </a:solidFill>
                <a:latin typeface="Open Sans" panose="020B0606030504020204"/>
                <a:ea typeface="Open Sans" panose="020B0606030504020204" pitchFamily="34" charset="0"/>
                <a:cs typeface="Open Sans" panose="020B0606030504020204" pitchFamily="34" charset="0"/>
              </a:rPr>
              <a:t>- Le Soutien à l’économie des territoires grâce à la recherche et à l’innovation</a:t>
            </a:r>
          </a:p>
          <a:p>
            <a:pPr marL="0" lvl="1" algn="just">
              <a:lnSpc>
                <a:spcPct val="90000"/>
              </a:lnSpc>
            </a:pPr>
            <a:r>
              <a:rPr lang="fr-FR" sz="1200" b="0" i="0" dirty="0">
                <a:solidFill>
                  <a:srgbClr val="003399"/>
                </a:solidFill>
                <a:latin typeface="Open Sans" panose="020B0606030504020204"/>
                <a:ea typeface="Open Sans" panose="020B0606030504020204" pitchFamily="34" charset="0"/>
                <a:cs typeface="Open Sans" panose="020B0606030504020204" pitchFamily="34" charset="0"/>
              </a:rPr>
              <a:t>- Soutenir et accompagner la montée en compétences </a:t>
            </a:r>
            <a:r>
              <a:rPr lang="fr-FR" sz="1200" b="0" i="0" dirty="0">
                <a:solidFill>
                  <a:srgbClr val="9FAEE5"/>
                </a:solidFill>
                <a:latin typeface="Open Sans" panose="020B0606030504020204"/>
                <a:ea typeface="Open Sans" panose="020B0606030504020204" pitchFamily="34" charset="0"/>
                <a:cs typeface="Open Sans" panose="020B0606030504020204" pitchFamily="34" charset="0"/>
              </a:rPr>
              <a:t>des organisations qui œuvrent dans les politiques d’inclusion sociale</a:t>
            </a:r>
          </a:p>
          <a:p>
            <a:pPr marL="0" lvl="1" algn="just">
              <a:lnSpc>
                <a:spcPct val="90000"/>
              </a:lnSpc>
            </a:pPr>
            <a:r>
              <a:rPr lang="en-GB" sz="1200" b="0" i="0" dirty="0">
                <a:solidFill>
                  <a:srgbClr val="003399"/>
                </a:solidFill>
                <a:latin typeface="Open Sans" panose="020B0606030504020204"/>
                <a:ea typeface="Open Sans" panose="020B0606030504020204" pitchFamily="34" charset="0"/>
                <a:cs typeface="Open Sans" panose="020B0606030504020204" pitchFamily="34" charset="0"/>
              </a:rPr>
              <a:t>- </a:t>
            </a:r>
            <a:r>
              <a:rPr lang="en-GB" sz="1200" b="0" i="0" dirty="0" err="1">
                <a:solidFill>
                  <a:srgbClr val="003399"/>
                </a:solidFill>
                <a:latin typeface="Open Sans" panose="020B0606030504020204"/>
                <a:ea typeface="Open Sans" panose="020B0606030504020204" pitchFamily="34" charset="0"/>
                <a:cs typeface="Open Sans" panose="020B0606030504020204" pitchFamily="34" charset="0"/>
              </a:rPr>
              <a:t>L’appui</a:t>
            </a:r>
            <a:r>
              <a:rPr lang="en-GB" sz="1200" b="0" i="0" dirty="0">
                <a:solidFill>
                  <a:srgbClr val="003399"/>
                </a:solidFill>
                <a:latin typeface="Open Sans" panose="020B0606030504020204"/>
                <a:ea typeface="Open Sans" panose="020B0606030504020204" pitchFamily="34" charset="0"/>
                <a:cs typeface="Open Sans" panose="020B0606030504020204" pitchFamily="34" charset="0"/>
              </a:rPr>
              <a:t> au</a:t>
            </a:r>
            <a:r>
              <a:rPr lang="fr-FR" sz="1200" b="0" i="0" dirty="0">
                <a:solidFill>
                  <a:srgbClr val="9FAEE5"/>
                </a:solidFill>
                <a:latin typeface="Open Sans" panose="020B0606030504020204"/>
                <a:ea typeface="Open Sans" panose="020B0606030504020204" pitchFamily="34" charset="0"/>
                <a:cs typeface="Open Sans" panose="020B0606030504020204" pitchFamily="34" charset="0"/>
              </a:rPr>
              <a:t> développement des énergies renouvelables et à l’efficacité énergétique</a:t>
            </a:r>
          </a:p>
          <a:p>
            <a:pPr marL="171450" lvl="1" indent="-171450" algn="just">
              <a:lnSpc>
                <a:spcPct val="90000"/>
              </a:lnSpc>
              <a:buFontTx/>
              <a:buChar char="-"/>
            </a:pPr>
            <a:r>
              <a:rPr lang="fr-FR" sz="1200" b="0" i="0" dirty="0">
                <a:solidFill>
                  <a:srgbClr val="9FAEE5"/>
                </a:solidFill>
                <a:latin typeface="Open Sans" panose="020B0606030504020204"/>
                <a:ea typeface="Open Sans" panose="020B0606030504020204" pitchFamily="34" charset="0"/>
                <a:cs typeface="Open Sans" panose="020B0606030504020204" pitchFamily="34" charset="0"/>
              </a:rPr>
              <a:t>La Valorisation et la préservation du patrimoine culturel et naturel</a:t>
            </a:r>
          </a:p>
          <a:p>
            <a:pPr marL="171450" lvl="1" indent="-171450" algn="just">
              <a:lnSpc>
                <a:spcPct val="90000"/>
              </a:lnSpc>
              <a:buFontTx/>
              <a:buChar char="-"/>
            </a:pPr>
            <a:r>
              <a:rPr lang="fr-FR" sz="1200" b="0" i="0" dirty="0">
                <a:solidFill>
                  <a:srgbClr val="9FAEE5"/>
                </a:solidFill>
                <a:latin typeface="Open Sans" panose="020B0606030504020204"/>
                <a:ea typeface="Open Sans" panose="020B0606030504020204" pitchFamily="34" charset="0"/>
                <a:cs typeface="Open Sans" panose="020B0606030504020204" pitchFamily="34" charset="0"/>
              </a:rPr>
              <a:t>la</a:t>
            </a:r>
            <a:r>
              <a:rPr lang="en-GB" sz="1200" b="0" i="0" dirty="0">
                <a:solidFill>
                  <a:srgbClr val="9FAEE5"/>
                </a:solidFill>
                <a:latin typeface="Open Sans" panose="020B0606030504020204"/>
                <a:ea typeface="Open Sans" panose="020B0606030504020204" pitchFamily="34" charset="0"/>
                <a:cs typeface="Open Sans" panose="020B0606030504020204" pitchFamily="34" charset="0"/>
              </a:rPr>
              <a:t> Protection de </a:t>
            </a:r>
            <a:r>
              <a:rPr lang="en-GB" sz="1200" b="0" i="0" dirty="0" err="1">
                <a:solidFill>
                  <a:srgbClr val="9FAEE5"/>
                </a:solidFill>
                <a:latin typeface="Open Sans" panose="020B0606030504020204"/>
                <a:ea typeface="Open Sans" panose="020B0606030504020204" pitchFamily="34" charset="0"/>
                <a:cs typeface="Open Sans" panose="020B0606030504020204" pitchFamily="34" charset="0"/>
              </a:rPr>
              <a:t>l’environnement</a:t>
            </a:r>
            <a:r>
              <a:rPr lang="en-GB" sz="1200" b="0" i="0" dirty="0">
                <a:solidFill>
                  <a:srgbClr val="9FAEE5"/>
                </a:solidFill>
                <a:latin typeface="Open Sans" panose="020B0606030504020204"/>
                <a:ea typeface="Open Sans" panose="020B0606030504020204" pitchFamily="34" charset="0"/>
                <a:cs typeface="Open Sans" panose="020B0606030504020204" pitchFamily="34" charset="0"/>
              </a:rPr>
              <a:t> et de </a:t>
            </a:r>
            <a:r>
              <a:rPr lang="en-GB" sz="1200" b="0" i="0" dirty="0" err="1">
                <a:solidFill>
                  <a:srgbClr val="9FAEE5"/>
                </a:solidFill>
                <a:latin typeface="Open Sans" panose="020B0606030504020204"/>
                <a:ea typeface="Open Sans" panose="020B0606030504020204" pitchFamily="34" charset="0"/>
                <a:cs typeface="Open Sans" panose="020B0606030504020204" pitchFamily="34" charset="0"/>
              </a:rPr>
              <a:t>ses</a:t>
            </a:r>
            <a:r>
              <a:rPr lang="en-GB" sz="1200" b="0" i="0" dirty="0">
                <a:solidFill>
                  <a:srgbClr val="9FAEE5"/>
                </a:solidFill>
                <a:latin typeface="Open Sans" panose="020B0606030504020204"/>
                <a:ea typeface="Open Sans" panose="020B0606030504020204" pitchFamily="34" charset="0"/>
                <a:cs typeface="Open Sans" panose="020B0606030504020204" pitchFamily="34" charset="0"/>
              </a:rPr>
              <a:t> </a:t>
            </a:r>
            <a:r>
              <a:rPr lang="en-GB" sz="1200" b="0" i="0" dirty="0" err="1">
                <a:solidFill>
                  <a:srgbClr val="9FAEE5"/>
                </a:solidFill>
                <a:latin typeface="Open Sans" panose="020B0606030504020204"/>
                <a:ea typeface="Open Sans" panose="020B0606030504020204" pitchFamily="34" charset="0"/>
                <a:cs typeface="Open Sans" panose="020B0606030504020204" pitchFamily="34" charset="0"/>
              </a:rPr>
              <a:t>écosystèmes</a:t>
            </a:r>
            <a:endParaRPr lang="fr-FR" sz="1200" b="0" i="0" dirty="0">
              <a:solidFill>
                <a:srgbClr val="9FAEE5"/>
              </a:solidFill>
              <a:latin typeface="Open Sans" panose="020B0606030504020204"/>
              <a:ea typeface="Open Sans" panose="020B0606030504020204" pitchFamily="34" charset="0"/>
              <a:cs typeface="Open Sans" panose="020B0606030504020204" pitchFamily="34" charset="0"/>
            </a:endParaRPr>
          </a:p>
          <a:p>
            <a:pPr marL="0" indent="0">
              <a:buFontTx/>
              <a:buNone/>
            </a:pPr>
            <a:endParaRPr lang="en-GB" sz="1200" b="0" i="0" baseline="0" dirty="0">
              <a:latin typeface="Open Sans" panose="020B0606030504020204"/>
            </a:endParaRPr>
          </a:p>
          <a:p>
            <a:pPr marL="0" indent="0">
              <a:buFontTx/>
              <a:buNone/>
            </a:pPr>
            <a:r>
              <a:rPr lang="en-GB" sz="1200" b="0" i="0" baseline="0" dirty="0">
                <a:latin typeface="Open Sans" panose="020B0606030504020204"/>
              </a:rPr>
              <a:t>Les </a:t>
            </a:r>
            <a:r>
              <a:rPr lang="en-GB" sz="1200" b="0" i="0" baseline="0" dirty="0" err="1">
                <a:latin typeface="Open Sans" panose="020B0606030504020204"/>
              </a:rPr>
              <a:t>projets</a:t>
            </a:r>
            <a:r>
              <a:rPr lang="en-GB" sz="1200" b="0" i="0" baseline="0" dirty="0">
                <a:latin typeface="Open Sans" panose="020B0606030504020204"/>
              </a:rPr>
              <a:t> </a:t>
            </a:r>
            <a:r>
              <a:rPr lang="en-GB" sz="1200" b="0" i="0" baseline="0" dirty="0" err="1">
                <a:latin typeface="Open Sans" panose="020B0606030504020204"/>
              </a:rPr>
              <a:t>doivent</a:t>
            </a:r>
            <a:r>
              <a:rPr lang="en-GB" sz="1200" b="0" i="0" baseline="0" dirty="0">
                <a:latin typeface="Open Sans" panose="020B0606030504020204"/>
              </a:rPr>
              <a:t> </a:t>
            </a:r>
            <a:r>
              <a:rPr lang="en-GB" sz="1200" b="0" i="0" baseline="0" dirty="0" err="1">
                <a:latin typeface="Open Sans" panose="020B0606030504020204"/>
              </a:rPr>
              <a:t>démontrer</a:t>
            </a:r>
            <a:r>
              <a:rPr lang="en-GB" sz="1200" b="0" i="0" baseline="0" dirty="0">
                <a:latin typeface="Open Sans" panose="020B0606030504020204"/>
              </a:rPr>
              <a:t> </a:t>
            </a:r>
            <a:r>
              <a:rPr lang="en-GB" sz="1200" b="0" i="0" baseline="0" dirty="0" err="1">
                <a:latin typeface="Open Sans" panose="020B0606030504020204"/>
              </a:rPr>
              <a:t>qu’ils</a:t>
            </a:r>
            <a:r>
              <a:rPr lang="en-GB" sz="1200" b="0" i="0" baseline="0" dirty="0">
                <a:latin typeface="Open Sans" panose="020B0606030504020204"/>
              </a:rPr>
              <a:t> </a:t>
            </a:r>
            <a:r>
              <a:rPr lang="en-GB" sz="1200" b="0" i="0" baseline="0" dirty="0" err="1">
                <a:latin typeface="Open Sans" panose="020B0606030504020204"/>
              </a:rPr>
              <a:t>apporteront</a:t>
            </a:r>
            <a:r>
              <a:rPr lang="en-GB" sz="1200" b="0" i="0" baseline="0" dirty="0">
                <a:latin typeface="Open Sans" panose="020B0606030504020204"/>
              </a:rPr>
              <a:t> des </a:t>
            </a:r>
            <a:r>
              <a:rPr lang="en-GB" sz="1200" b="0" i="0" baseline="0" dirty="0" err="1">
                <a:latin typeface="Open Sans" panose="020B0606030504020204"/>
              </a:rPr>
              <a:t>changements</a:t>
            </a:r>
            <a:r>
              <a:rPr lang="en-GB" sz="1200" b="0" i="0" baseline="0" dirty="0">
                <a:latin typeface="Open Sans" panose="020B0606030504020204"/>
              </a:rPr>
              <a:t> </a:t>
            </a:r>
            <a:r>
              <a:rPr lang="en-GB" sz="1200" b="0" i="0" baseline="0" dirty="0" err="1">
                <a:latin typeface="Open Sans" panose="020B0606030504020204"/>
              </a:rPr>
              <a:t>dans</a:t>
            </a:r>
            <a:r>
              <a:rPr lang="en-GB" sz="1200" b="0" i="0" baseline="0" dirty="0">
                <a:latin typeface="Open Sans" panose="020B0606030504020204"/>
              </a:rPr>
              <a:t> la zone du programme, à travers des </a:t>
            </a:r>
            <a:r>
              <a:rPr lang="en-GB" sz="1200" b="0" i="0" baseline="0" dirty="0" err="1">
                <a:latin typeface="Open Sans" panose="020B0606030504020204"/>
              </a:rPr>
              <a:t>résultats</a:t>
            </a:r>
            <a:r>
              <a:rPr lang="en-GB" sz="1200" b="0" i="0" baseline="0" dirty="0">
                <a:latin typeface="Open Sans" panose="020B0606030504020204"/>
              </a:rPr>
              <a:t> </a:t>
            </a:r>
            <a:r>
              <a:rPr lang="en-GB" sz="1200" b="0" i="0" baseline="0" dirty="0" err="1">
                <a:latin typeface="Open Sans" panose="020B0606030504020204"/>
              </a:rPr>
              <a:t>concrets</a:t>
            </a:r>
            <a:r>
              <a:rPr lang="en-GB" sz="1200" b="0" i="0" baseline="0" dirty="0">
                <a:latin typeface="Open Sans" panose="020B0606030504020204"/>
              </a:rPr>
              <a:t> et </a:t>
            </a:r>
            <a:r>
              <a:rPr lang="en-GB" sz="1200" b="0" i="0" baseline="0" dirty="0" err="1">
                <a:latin typeface="Open Sans" panose="020B0606030504020204"/>
              </a:rPr>
              <a:t>mesurables</a:t>
            </a:r>
            <a:r>
              <a:rPr lang="en-GB" sz="1200" b="0" i="0" baseline="0" dirty="0">
                <a:latin typeface="Open Sans" panose="020B0606030504020204"/>
              </a:rPr>
              <a:t>. Le programme a un </a:t>
            </a:r>
            <a:r>
              <a:rPr lang="en-GB" sz="1200" b="0" i="0" baseline="0" dirty="0" err="1">
                <a:latin typeface="Open Sans" panose="020B0606030504020204"/>
              </a:rPr>
              <a:t>nombre</a:t>
            </a:r>
            <a:r>
              <a:rPr lang="en-GB" sz="1200" b="0" i="0" baseline="0" dirty="0">
                <a:latin typeface="Open Sans" panose="020B0606030504020204"/>
              </a:rPr>
              <a:t> </a:t>
            </a:r>
            <a:r>
              <a:rPr lang="en-GB" sz="1200" b="0" i="0" baseline="0" dirty="0" err="1">
                <a:latin typeface="Open Sans" panose="020B0606030504020204"/>
              </a:rPr>
              <a:t>d’indicateurs</a:t>
            </a:r>
            <a:r>
              <a:rPr lang="en-GB" sz="1200" b="0" i="0" baseline="0" dirty="0">
                <a:latin typeface="Open Sans" panose="020B0606030504020204"/>
              </a:rPr>
              <a:t> de </a:t>
            </a:r>
            <a:r>
              <a:rPr lang="en-GB" sz="1200" b="0" i="0" baseline="0" dirty="0" err="1">
                <a:latin typeface="Open Sans" panose="020B0606030504020204"/>
              </a:rPr>
              <a:t>résultats</a:t>
            </a:r>
            <a:r>
              <a:rPr lang="en-GB" sz="1200" b="0" i="0" baseline="0" dirty="0">
                <a:latin typeface="Open Sans" panose="020B0606030504020204"/>
              </a:rPr>
              <a:t> que les </a:t>
            </a:r>
            <a:r>
              <a:rPr lang="en-GB" sz="1200" b="0" i="0" baseline="0" dirty="0" err="1">
                <a:latin typeface="Open Sans" panose="020B0606030504020204"/>
              </a:rPr>
              <a:t>projets</a:t>
            </a:r>
            <a:r>
              <a:rPr lang="en-GB" sz="1200" b="0" i="0" baseline="0" dirty="0">
                <a:latin typeface="Open Sans" panose="020B0606030504020204"/>
              </a:rPr>
              <a:t> </a:t>
            </a:r>
            <a:r>
              <a:rPr lang="en-GB" sz="1200" b="0" i="0" baseline="0" dirty="0" err="1">
                <a:latin typeface="Open Sans" panose="020B0606030504020204"/>
              </a:rPr>
              <a:t>doivent</a:t>
            </a:r>
            <a:r>
              <a:rPr lang="en-GB" sz="1200" b="0" i="0" baseline="0" dirty="0">
                <a:latin typeface="Open Sans" panose="020B0606030504020204"/>
              </a:rPr>
              <a:t> </a:t>
            </a:r>
            <a:r>
              <a:rPr lang="en-GB" sz="1200" b="0" i="0" baseline="0" dirty="0" err="1">
                <a:latin typeface="Open Sans" panose="020B0606030504020204"/>
              </a:rPr>
              <a:t>atteindre</a:t>
            </a:r>
            <a:r>
              <a:rPr lang="en-GB" sz="1200" b="0" i="0" baseline="0" dirty="0">
                <a:latin typeface="Open Sans" panose="020B0606030504020204"/>
              </a:rPr>
              <a:t>. </a:t>
            </a:r>
            <a:endParaRPr lang="en-GB" sz="1200" b="0" i="0" dirty="0">
              <a:latin typeface="Open Sans" panose="020B0606030504020204"/>
            </a:endParaRPr>
          </a:p>
          <a:p>
            <a:endParaRPr lang="en-GB" sz="1200" b="0" i="0" dirty="0">
              <a:latin typeface="Open Sans" panose="020B0606030504020204"/>
            </a:endParaRPr>
          </a:p>
        </p:txBody>
      </p:sp>
      <p:sp>
        <p:nvSpPr>
          <p:cNvPr id="4" name="Slide Number Placeholder 3"/>
          <p:cNvSpPr>
            <a:spLocks noGrp="1"/>
          </p:cNvSpPr>
          <p:nvPr>
            <p:ph type="sldNum" sz="quarter" idx="10"/>
          </p:nvPr>
        </p:nvSpPr>
        <p:spPr/>
        <p:txBody>
          <a:bodyPr/>
          <a:lstStyle/>
          <a:p>
            <a:fld id="{06B48CEE-10BE-4964-8D1D-39C11D694B8D}" type="slidenum">
              <a:rPr lang="en-GB" smtClean="0"/>
              <a:t>12</a:t>
            </a:fld>
            <a:endParaRPr lang="en-GB"/>
          </a:p>
        </p:txBody>
      </p:sp>
    </p:spTree>
    <p:extLst>
      <p:ext uri="{BB962C8B-B14F-4D97-AF65-F5344CB8AC3E}">
        <p14:creationId xmlns:p14="http://schemas.microsoft.com/office/powerpoint/2010/main" val="2475075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B48CEE-10BE-4964-8D1D-39C11D694B8D}" type="slidenum">
              <a:rPr lang="en-GB" smtClean="0"/>
              <a:t>17</a:t>
            </a:fld>
            <a:endParaRPr lang="en-GB"/>
          </a:p>
        </p:txBody>
      </p:sp>
    </p:spTree>
    <p:extLst>
      <p:ext uri="{BB962C8B-B14F-4D97-AF65-F5344CB8AC3E}">
        <p14:creationId xmlns:p14="http://schemas.microsoft.com/office/powerpoint/2010/main" val="2672759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en-US" dirty="0"/>
              <a:t>La durabilité peut être exprimée de différentes façons, que vous devez essayer de toutes aborder dans votre FC. </a:t>
            </a:r>
            <a:endParaRPr lang="en-GB" altLang="en-US" dirty="0"/>
          </a:p>
          <a:p>
            <a:pPr>
              <a:spcBef>
                <a:spcPct val="0"/>
              </a:spcBef>
            </a:pPr>
            <a:endParaRPr lang="en-GB" altLang="en-US" dirty="0"/>
          </a:p>
          <a:p>
            <a:pPr>
              <a:spcBef>
                <a:spcPct val="0"/>
              </a:spcBef>
            </a:pPr>
            <a:r>
              <a:rPr lang="en-GB" altLang="en-US" b="1" dirty="0" err="1"/>
              <a:t>Dissémination</a:t>
            </a:r>
            <a:r>
              <a:rPr lang="en-GB" altLang="en-US" b="1" dirty="0"/>
              <a:t> des </a:t>
            </a:r>
            <a:r>
              <a:rPr lang="en-GB" altLang="en-US" b="1" dirty="0" err="1"/>
              <a:t>résultats</a:t>
            </a:r>
            <a:r>
              <a:rPr lang="en-GB" altLang="en-US" b="1" dirty="0"/>
              <a:t> </a:t>
            </a:r>
            <a:r>
              <a:rPr lang="en-GB" altLang="en-US" dirty="0"/>
              <a:t>– Pour que les </a:t>
            </a:r>
            <a:r>
              <a:rPr lang="en-GB" altLang="en-US" dirty="0" err="1"/>
              <a:t>résultats</a:t>
            </a:r>
            <a:r>
              <a:rPr lang="en-GB" altLang="en-US" dirty="0"/>
              <a:t> du </a:t>
            </a:r>
            <a:r>
              <a:rPr lang="en-GB" altLang="en-US" dirty="0" err="1"/>
              <a:t>projet</a:t>
            </a:r>
            <a:r>
              <a:rPr lang="en-GB" altLang="en-US" dirty="0"/>
              <a:t> </a:t>
            </a:r>
            <a:r>
              <a:rPr lang="en-GB" altLang="en-US" dirty="0" err="1"/>
              <a:t>soit</a:t>
            </a:r>
            <a:r>
              <a:rPr lang="en-GB" altLang="en-US" dirty="0"/>
              <a:t> </a:t>
            </a:r>
            <a:r>
              <a:rPr lang="en-GB" altLang="en-US" dirty="0" err="1"/>
              <a:t>librement</a:t>
            </a:r>
            <a:r>
              <a:rPr lang="en-GB" altLang="en-US" dirty="0"/>
              <a:t> </a:t>
            </a:r>
            <a:r>
              <a:rPr lang="en-GB" altLang="en-US" dirty="0" err="1"/>
              <a:t>disponibles</a:t>
            </a:r>
            <a:r>
              <a:rPr lang="en-GB" altLang="en-US" dirty="0"/>
              <a:t> pour </a:t>
            </a:r>
            <a:r>
              <a:rPr lang="en-GB" altLang="en-US" dirty="0" err="1"/>
              <a:t>une</a:t>
            </a:r>
            <a:r>
              <a:rPr lang="en-GB" altLang="en-US" dirty="0"/>
              <a:t> utilisation </a:t>
            </a:r>
            <a:r>
              <a:rPr lang="en-GB" altLang="en-US" dirty="0" err="1"/>
              <a:t>publique</a:t>
            </a:r>
            <a:r>
              <a:rPr lang="en-GB" altLang="en-US" dirty="0"/>
              <a:t>. </a:t>
            </a:r>
          </a:p>
          <a:p>
            <a:pPr>
              <a:spcBef>
                <a:spcPct val="0"/>
              </a:spcBef>
            </a:pPr>
            <a:r>
              <a:rPr lang="en-GB" altLang="en-US" b="1" dirty="0" err="1"/>
              <a:t>Transférabilité</a:t>
            </a:r>
            <a:r>
              <a:rPr lang="en-GB" altLang="en-US" b="1" dirty="0"/>
              <a:t> des </a:t>
            </a:r>
            <a:r>
              <a:rPr lang="en-GB" altLang="en-US" b="1" dirty="0" err="1"/>
              <a:t>résultats</a:t>
            </a:r>
            <a:r>
              <a:rPr lang="en-GB" altLang="en-US" b="1" dirty="0"/>
              <a:t> - </a:t>
            </a:r>
            <a:r>
              <a:rPr lang="fr-FR" altLang="en-US" dirty="0"/>
              <a:t>Réaliser des outils librement accessibles pour que d’autres puissant dupliquer ces résultats </a:t>
            </a:r>
          </a:p>
          <a:p>
            <a:pPr>
              <a:spcBef>
                <a:spcPct val="0"/>
              </a:spcBef>
            </a:pPr>
            <a:r>
              <a:rPr lang="en-GB" altLang="en-US" b="1" dirty="0" err="1"/>
              <a:t>Suivi</a:t>
            </a:r>
            <a:r>
              <a:rPr lang="en-GB" altLang="en-US" b="1" dirty="0"/>
              <a:t> des </a:t>
            </a:r>
            <a:r>
              <a:rPr lang="en-GB" altLang="en-US" b="1" dirty="0" err="1"/>
              <a:t>résultats</a:t>
            </a:r>
            <a:r>
              <a:rPr lang="en-GB" altLang="en-US" b="1" dirty="0"/>
              <a:t> </a:t>
            </a:r>
            <a:r>
              <a:rPr lang="en-GB" altLang="en-US" b="1" dirty="0" err="1"/>
              <a:t>en</a:t>
            </a:r>
            <a:r>
              <a:rPr lang="en-GB" altLang="en-US" b="1" dirty="0"/>
              <a:t> </a:t>
            </a:r>
            <a:r>
              <a:rPr lang="en-GB" altLang="en-US" b="1" dirty="0" err="1"/>
              <a:t>cours</a:t>
            </a:r>
            <a:r>
              <a:rPr lang="en-GB" altLang="en-US" b="1" dirty="0"/>
              <a:t> - </a:t>
            </a:r>
            <a:r>
              <a:rPr lang="en-GB" altLang="en-US" dirty="0" err="1">
                <a:solidFill>
                  <a:srgbClr val="ADCB57"/>
                </a:solidFill>
              </a:rPr>
              <a:t>Résultats</a:t>
            </a:r>
            <a:r>
              <a:rPr lang="en-GB" altLang="en-US" dirty="0">
                <a:solidFill>
                  <a:srgbClr val="ADCB57"/>
                </a:solidFill>
              </a:rPr>
              <a:t> au </a:t>
            </a:r>
            <a:r>
              <a:rPr lang="en-GB" altLang="en-US" dirty="0" err="1">
                <a:solidFill>
                  <a:srgbClr val="ADCB57"/>
                </a:solidFill>
              </a:rPr>
              <a:t>delà</a:t>
            </a:r>
            <a:r>
              <a:rPr lang="en-GB" altLang="en-US" dirty="0">
                <a:solidFill>
                  <a:srgbClr val="ADCB57"/>
                </a:solidFill>
              </a:rPr>
              <a:t> de la </a:t>
            </a:r>
            <a:r>
              <a:rPr lang="en-GB" altLang="en-US" dirty="0" err="1">
                <a:solidFill>
                  <a:srgbClr val="ADCB57"/>
                </a:solidFill>
              </a:rPr>
              <a:t>durée</a:t>
            </a:r>
            <a:r>
              <a:rPr lang="en-GB" altLang="en-US" dirty="0">
                <a:solidFill>
                  <a:srgbClr val="ADCB57"/>
                </a:solidFill>
              </a:rPr>
              <a:t> de vie du </a:t>
            </a:r>
            <a:r>
              <a:rPr lang="en-GB" altLang="en-US" dirty="0" err="1">
                <a:solidFill>
                  <a:srgbClr val="ADCB57"/>
                </a:solidFill>
              </a:rPr>
              <a:t>projet</a:t>
            </a:r>
            <a:r>
              <a:rPr lang="en-GB" altLang="en-US" dirty="0">
                <a:solidFill>
                  <a:srgbClr val="ADCB57"/>
                </a:solidFill>
              </a:rPr>
              <a:t> (à </a:t>
            </a:r>
            <a:r>
              <a:rPr lang="en-GB" altLang="en-US" dirty="0" err="1">
                <a:solidFill>
                  <a:srgbClr val="ADCB57"/>
                </a:solidFill>
              </a:rPr>
              <a:t>être</a:t>
            </a:r>
            <a:r>
              <a:rPr lang="en-GB" altLang="en-US" dirty="0">
                <a:solidFill>
                  <a:srgbClr val="ADCB57"/>
                </a:solidFill>
              </a:rPr>
              <a:t> mis au point par </a:t>
            </a:r>
            <a:r>
              <a:rPr lang="en-GB" altLang="en-US" dirty="0" err="1">
                <a:solidFill>
                  <a:srgbClr val="ADCB57"/>
                </a:solidFill>
              </a:rPr>
              <a:t>projet</a:t>
            </a:r>
            <a:r>
              <a:rPr lang="en-GB" altLang="en-US" dirty="0">
                <a:solidFill>
                  <a:srgbClr val="ADCB57"/>
                </a:solidFill>
              </a:rPr>
              <a:t> </a:t>
            </a:r>
            <a:r>
              <a:rPr lang="en-GB" altLang="en-US" dirty="0" err="1">
                <a:solidFill>
                  <a:srgbClr val="ADCB57"/>
                </a:solidFill>
              </a:rPr>
              <a:t>selon</a:t>
            </a:r>
            <a:r>
              <a:rPr lang="en-GB" altLang="en-US" dirty="0">
                <a:solidFill>
                  <a:srgbClr val="ADCB57"/>
                </a:solidFill>
              </a:rPr>
              <a:t> les situations </a:t>
            </a:r>
            <a:r>
              <a:rPr lang="en-GB" altLang="en-US" dirty="0" err="1">
                <a:solidFill>
                  <a:srgbClr val="ADCB57"/>
                </a:solidFill>
              </a:rPr>
              <a:t>individuelles</a:t>
            </a:r>
            <a:r>
              <a:rPr lang="en-GB" altLang="en-US" dirty="0">
                <a:solidFill>
                  <a:srgbClr val="ADCB57"/>
                </a:solidFill>
              </a:rPr>
              <a:t>/</a:t>
            </a:r>
            <a:r>
              <a:rPr lang="en-GB" altLang="en-US" dirty="0" err="1">
                <a:solidFill>
                  <a:srgbClr val="ADCB57"/>
                </a:solidFill>
              </a:rPr>
              <a:t>résultats</a:t>
            </a:r>
            <a:r>
              <a:rPr lang="en-GB" altLang="en-US" dirty="0">
                <a:solidFill>
                  <a:srgbClr val="ADCB57"/>
                </a:solidFill>
              </a:rPr>
              <a:t> </a:t>
            </a:r>
            <a:r>
              <a:rPr lang="en-GB" altLang="en-US" dirty="0" err="1">
                <a:solidFill>
                  <a:srgbClr val="ADCB57"/>
                </a:solidFill>
              </a:rPr>
              <a:t>produits</a:t>
            </a:r>
            <a:endParaRPr lang="en-GB" altLang="en-US" dirty="0"/>
          </a:p>
          <a:p>
            <a:pPr>
              <a:spcBef>
                <a:spcPct val="0"/>
              </a:spcBef>
            </a:pPr>
            <a:r>
              <a:rPr lang="en-GB" altLang="en-US" b="1" dirty="0" err="1"/>
              <a:t>Poursuite</a:t>
            </a:r>
            <a:r>
              <a:rPr lang="en-GB" altLang="en-US" b="1" dirty="0"/>
              <a:t> des </a:t>
            </a:r>
            <a:r>
              <a:rPr lang="en-GB" altLang="en-US" b="1" dirty="0" err="1"/>
              <a:t>activités</a:t>
            </a:r>
            <a:r>
              <a:rPr lang="en-GB" altLang="en-US" b="1" dirty="0"/>
              <a:t> </a:t>
            </a:r>
            <a:r>
              <a:rPr lang="en-GB" altLang="en-US" dirty="0"/>
              <a:t>– Les </a:t>
            </a:r>
            <a:r>
              <a:rPr lang="fr-FR" altLang="en-US" dirty="0"/>
              <a:t>activités qui mènent aux réalisations du projet (par exemple des cursus de formation, campagnes marketing, etc.) qui seront poursuivies au delà de la durée de vie du projet.</a:t>
            </a:r>
            <a:endParaRPr lang="en-GB" altLang="en-US" dirty="0"/>
          </a:p>
          <a:p>
            <a:pPr>
              <a:spcBef>
                <a:spcPct val="0"/>
              </a:spcBef>
            </a:pPr>
            <a:r>
              <a:rPr lang="en-GB" altLang="en-US" b="1" dirty="0" err="1"/>
              <a:t>Déploiement</a:t>
            </a:r>
            <a:r>
              <a:rPr lang="en-GB" altLang="en-US" b="1" dirty="0"/>
              <a:t>: commercialisation/adoption – </a:t>
            </a:r>
            <a:r>
              <a:rPr lang="fr-FR" altLang="en-US" dirty="0"/>
              <a:t>Démontrer un potentiel supplémentaire pour la commercialisation et l’adoption du service</a:t>
            </a:r>
          </a:p>
          <a:p>
            <a:pPr>
              <a:spcBef>
                <a:spcPct val="0"/>
              </a:spcBef>
            </a:pPr>
            <a:endParaRPr lang="en-GB" altLang="en-US" dirty="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D5679AE-9A75-412C-A0BF-F33EC806CA86}" type="slidenum">
              <a:rPr lang="en-GB" altLang="en-US"/>
              <a:pPr fontAlgn="base">
                <a:spcBef>
                  <a:spcPct val="0"/>
                </a:spcBef>
                <a:spcAft>
                  <a:spcPct val="0"/>
                </a:spcAft>
              </a:pPr>
              <a:t>18</a:t>
            </a:fld>
            <a:endParaRPr lang="en-GB" altLang="en-US"/>
          </a:p>
        </p:txBody>
      </p:sp>
    </p:spTree>
    <p:extLst>
      <p:ext uri="{BB962C8B-B14F-4D97-AF65-F5344CB8AC3E}">
        <p14:creationId xmlns:p14="http://schemas.microsoft.com/office/powerpoint/2010/main" val="326033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B48CEE-10BE-4964-8D1D-39C11D694B8D}" type="slidenum">
              <a:rPr lang="en-GB" smtClean="0"/>
              <a:t>19</a:t>
            </a:fld>
            <a:endParaRPr lang="en-GB"/>
          </a:p>
        </p:txBody>
      </p:sp>
    </p:spTree>
    <p:extLst>
      <p:ext uri="{BB962C8B-B14F-4D97-AF65-F5344CB8AC3E}">
        <p14:creationId xmlns:p14="http://schemas.microsoft.com/office/powerpoint/2010/main" val="4104760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390732F-4931-4440-A6AF-8B430F2B2AB8}"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3312121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en-US" dirty="0"/>
              <a:t>La durabilité peut être exprimée de différentes façons, que vous devez essayer de toutes aborder dans votre FC. </a:t>
            </a:r>
            <a:endParaRPr lang="en-GB" altLang="en-US" dirty="0"/>
          </a:p>
          <a:p>
            <a:pPr>
              <a:spcBef>
                <a:spcPct val="0"/>
              </a:spcBef>
            </a:pPr>
            <a:endParaRPr lang="en-GB" altLang="en-US" dirty="0"/>
          </a:p>
          <a:p>
            <a:pPr>
              <a:spcBef>
                <a:spcPct val="0"/>
              </a:spcBef>
            </a:pPr>
            <a:r>
              <a:rPr lang="en-GB" altLang="en-US" b="1" dirty="0" err="1"/>
              <a:t>Dissémination</a:t>
            </a:r>
            <a:r>
              <a:rPr lang="en-GB" altLang="en-US" b="1" dirty="0"/>
              <a:t> des </a:t>
            </a:r>
            <a:r>
              <a:rPr lang="en-GB" altLang="en-US" b="1" dirty="0" err="1"/>
              <a:t>résultats</a:t>
            </a:r>
            <a:r>
              <a:rPr lang="en-GB" altLang="en-US" b="1" dirty="0"/>
              <a:t> </a:t>
            </a:r>
            <a:r>
              <a:rPr lang="en-GB" altLang="en-US" dirty="0"/>
              <a:t>– Pour que les </a:t>
            </a:r>
            <a:r>
              <a:rPr lang="en-GB" altLang="en-US" dirty="0" err="1"/>
              <a:t>résultats</a:t>
            </a:r>
            <a:r>
              <a:rPr lang="en-GB" altLang="en-US" dirty="0"/>
              <a:t> du </a:t>
            </a:r>
            <a:r>
              <a:rPr lang="en-GB" altLang="en-US" dirty="0" err="1"/>
              <a:t>projet</a:t>
            </a:r>
            <a:r>
              <a:rPr lang="en-GB" altLang="en-US" dirty="0"/>
              <a:t> </a:t>
            </a:r>
            <a:r>
              <a:rPr lang="en-GB" altLang="en-US" dirty="0" err="1"/>
              <a:t>soit</a:t>
            </a:r>
            <a:r>
              <a:rPr lang="en-GB" altLang="en-US" dirty="0"/>
              <a:t> </a:t>
            </a:r>
            <a:r>
              <a:rPr lang="en-GB" altLang="en-US" dirty="0" err="1"/>
              <a:t>librement</a:t>
            </a:r>
            <a:r>
              <a:rPr lang="en-GB" altLang="en-US" dirty="0"/>
              <a:t> </a:t>
            </a:r>
            <a:r>
              <a:rPr lang="en-GB" altLang="en-US" dirty="0" err="1"/>
              <a:t>disponibles</a:t>
            </a:r>
            <a:r>
              <a:rPr lang="en-GB" altLang="en-US" dirty="0"/>
              <a:t> pour </a:t>
            </a:r>
            <a:r>
              <a:rPr lang="en-GB" altLang="en-US" dirty="0" err="1"/>
              <a:t>une</a:t>
            </a:r>
            <a:r>
              <a:rPr lang="en-GB" altLang="en-US" dirty="0"/>
              <a:t> utilisation </a:t>
            </a:r>
            <a:r>
              <a:rPr lang="en-GB" altLang="en-US" dirty="0" err="1"/>
              <a:t>publique</a:t>
            </a:r>
            <a:r>
              <a:rPr lang="en-GB" altLang="en-US" dirty="0"/>
              <a:t>. </a:t>
            </a:r>
          </a:p>
          <a:p>
            <a:pPr>
              <a:spcBef>
                <a:spcPct val="0"/>
              </a:spcBef>
            </a:pPr>
            <a:r>
              <a:rPr lang="en-GB" altLang="en-US" b="1" dirty="0" err="1"/>
              <a:t>Transférabilité</a:t>
            </a:r>
            <a:r>
              <a:rPr lang="en-GB" altLang="en-US" b="1" dirty="0"/>
              <a:t> des </a:t>
            </a:r>
            <a:r>
              <a:rPr lang="en-GB" altLang="en-US" b="1" dirty="0" err="1"/>
              <a:t>résultats</a:t>
            </a:r>
            <a:r>
              <a:rPr lang="en-GB" altLang="en-US" b="1" dirty="0"/>
              <a:t> - </a:t>
            </a:r>
            <a:r>
              <a:rPr lang="fr-FR" altLang="en-US" dirty="0"/>
              <a:t>Réaliser des outils librement accessibles pour que d’autres puissant dupliquer ces résultats </a:t>
            </a:r>
          </a:p>
          <a:p>
            <a:pPr>
              <a:spcBef>
                <a:spcPct val="0"/>
              </a:spcBef>
            </a:pPr>
            <a:r>
              <a:rPr lang="en-GB" altLang="en-US" b="1" dirty="0" err="1"/>
              <a:t>Suivi</a:t>
            </a:r>
            <a:r>
              <a:rPr lang="en-GB" altLang="en-US" b="1" dirty="0"/>
              <a:t> des </a:t>
            </a:r>
            <a:r>
              <a:rPr lang="en-GB" altLang="en-US" b="1" dirty="0" err="1"/>
              <a:t>résultats</a:t>
            </a:r>
            <a:r>
              <a:rPr lang="en-GB" altLang="en-US" b="1" dirty="0"/>
              <a:t> </a:t>
            </a:r>
            <a:r>
              <a:rPr lang="en-GB" altLang="en-US" b="1" dirty="0" err="1"/>
              <a:t>en</a:t>
            </a:r>
            <a:r>
              <a:rPr lang="en-GB" altLang="en-US" b="1" dirty="0"/>
              <a:t> </a:t>
            </a:r>
            <a:r>
              <a:rPr lang="en-GB" altLang="en-US" b="1" dirty="0" err="1"/>
              <a:t>cours</a:t>
            </a:r>
            <a:r>
              <a:rPr lang="en-GB" altLang="en-US" b="1" dirty="0"/>
              <a:t> - </a:t>
            </a:r>
            <a:r>
              <a:rPr lang="en-GB" altLang="en-US" dirty="0" err="1">
                <a:solidFill>
                  <a:srgbClr val="ADCB57"/>
                </a:solidFill>
              </a:rPr>
              <a:t>Résultats</a:t>
            </a:r>
            <a:r>
              <a:rPr lang="en-GB" altLang="en-US" dirty="0">
                <a:solidFill>
                  <a:srgbClr val="ADCB57"/>
                </a:solidFill>
              </a:rPr>
              <a:t> au </a:t>
            </a:r>
            <a:r>
              <a:rPr lang="en-GB" altLang="en-US" dirty="0" err="1">
                <a:solidFill>
                  <a:srgbClr val="ADCB57"/>
                </a:solidFill>
              </a:rPr>
              <a:t>delà</a:t>
            </a:r>
            <a:r>
              <a:rPr lang="en-GB" altLang="en-US" dirty="0">
                <a:solidFill>
                  <a:srgbClr val="ADCB57"/>
                </a:solidFill>
              </a:rPr>
              <a:t> de la </a:t>
            </a:r>
            <a:r>
              <a:rPr lang="en-GB" altLang="en-US" dirty="0" err="1">
                <a:solidFill>
                  <a:srgbClr val="ADCB57"/>
                </a:solidFill>
              </a:rPr>
              <a:t>durée</a:t>
            </a:r>
            <a:r>
              <a:rPr lang="en-GB" altLang="en-US" dirty="0">
                <a:solidFill>
                  <a:srgbClr val="ADCB57"/>
                </a:solidFill>
              </a:rPr>
              <a:t> de vie du </a:t>
            </a:r>
            <a:r>
              <a:rPr lang="en-GB" altLang="en-US" dirty="0" err="1">
                <a:solidFill>
                  <a:srgbClr val="ADCB57"/>
                </a:solidFill>
              </a:rPr>
              <a:t>projet</a:t>
            </a:r>
            <a:r>
              <a:rPr lang="en-GB" altLang="en-US" dirty="0">
                <a:solidFill>
                  <a:srgbClr val="ADCB57"/>
                </a:solidFill>
              </a:rPr>
              <a:t> (à </a:t>
            </a:r>
            <a:r>
              <a:rPr lang="en-GB" altLang="en-US" dirty="0" err="1">
                <a:solidFill>
                  <a:srgbClr val="ADCB57"/>
                </a:solidFill>
              </a:rPr>
              <a:t>être</a:t>
            </a:r>
            <a:r>
              <a:rPr lang="en-GB" altLang="en-US" dirty="0">
                <a:solidFill>
                  <a:srgbClr val="ADCB57"/>
                </a:solidFill>
              </a:rPr>
              <a:t> mis au point par </a:t>
            </a:r>
            <a:r>
              <a:rPr lang="en-GB" altLang="en-US" dirty="0" err="1">
                <a:solidFill>
                  <a:srgbClr val="ADCB57"/>
                </a:solidFill>
              </a:rPr>
              <a:t>projet</a:t>
            </a:r>
            <a:r>
              <a:rPr lang="en-GB" altLang="en-US" dirty="0">
                <a:solidFill>
                  <a:srgbClr val="ADCB57"/>
                </a:solidFill>
              </a:rPr>
              <a:t> </a:t>
            </a:r>
            <a:r>
              <a:rPr lang="en-GB" altLang="en-US" dirty="0" err="1">
                <a:solidFill>
                  <a:srgbClr val="ADCB57"/>
                </a:solidFill>
              </a:rPr>
              <a:t>selon</a:t>
            </a:r>
            <a:r>
              <a:rPr lang="en-GB" altLang="en-US" dirty="0">
                <a:solidFill>
                  <a:srgbClr val="ADCB57"/>
                </a:solidFill>
              </a:rPr>
              <a:t> les situations </a:t>
            </a:r>
            <a:r>
              <a:rPr lang="en-GB" altLang="en-US" dirty="0" err="1">
                <a:solidFill>
                  <a:srgbClr val="ADCB57"/>
                </a:solidFill>
              </a:rPr>
              <a:t>individuelles</a:t>
            </a:r>
            <a:r>
              <a:rPr lang="en-GB" altLang="en-US" dirty="0">
                <a:solidFill>
                  <a:srgbClr val="ADCB57"/>
                </a:solidFill>
              </a:rPr>
              <a:t>/</a:t>
            </a:r>
            <a:r>
              <a:rPr lang="en-GB" altLang="en-US" dirty="0" err="1">
                <a:solidFill>
                  <a:srgbClr val="ADCB57"/>
                </a:solidFill>
              </a:rPr>
              <a:t>résultats</a:t>
            </a:r>
            <a:r>
              <a:rPr lang="en-GB" altLang="en-US" dirty="0">
                <a:solidFill>
                  <a:srgbClr val="ADCB57"/>
                </a:solidFill>
              </a:rPr>
              <a:t> </a:t>
            </a:r>
            <a:r>
              <a:rPr lang="en-GB" altLang="en-US" dirty="0" err="1">
                <a:solidFill>
                  <a:srgbClr val="ADCB57"/>
                </a:solidFill>
              </a:rPr>
              <a:t>produits</a:t>
            </a:r>
            <a:endParaRPr lang="en-GB" altLang="en-US" dirty="0"/>
          </a:p>
          <a:p>
            <a:pPr>
              <a:spcBef>
                <a:spcPct val="0"/>
              </a:spcBef>
            </a:pPr>
            <a:r>
              <a:rPr lang="en-GB" altLang="en-US" b="1" dirty="0" err="1"/>
              <a:t>Poursuite</a:t>
            </a:r>
            <a:r>
              <a:rPr lang="en-GB" altLang="en-US" b="1" dirty="0"/>
              <a:t> des </a:t>
            </a:r>
            <a:r>
              <a:rPr lang="en-GB" altLang="en-US" b="1" dirty="0" err="1"/>
              <a:t>activités</a:t>
            </a:r>
            <a:r>
              <a:rPr lang="en-GB" altLang="en-US" b="1" dirty="0"/>
              <a:t> </a:t>
            </a:r>
            <a:r>
              <a:rPr lang="en-GB" altLang="en-US" dirty="0"/>
              <a:t>– Les </a:t>
            </a:r>
            <a:r>
              <a:rPr lang="fr-FR" altLang="en-US" dirty="0"/>
              <a:t>activités qui mènent aux réalisations du projet (par exemple des cursus de formation, campagnes marketing, etc.) qui seront poursuivies au delà de la durée de vie du projet.</a:t>
            </a:r>
            <a:endParaRPr lang="en-GB" altLang="en-US" dirty="0"/>
          </a:p>
          <a:p>
            <a:pPr>
              <a:spcBef>
                <a:spcPct val="0"/>
              </a:spcBef>
            </a:pPr>
            <a:r>
              <a:rPr lang="en-GB" altLang="en-US" b="1" dirty="0" err="1"/>
              <a:t>Déploiement</a:t>
            </a:r>
            <a:r>
              <a:rPr lang="en-GB" altLang="en-US" b="1" dirty="0"/>
              <a:t>: commercialisation/adoption – </a:t>
            </a:r>
            <a:r>
              <a:rPr lang="fr-FR" altLang="en-US" dirty="0"/>
              <a:t>Démontrer un potentiel supplémentaire pour la commercialisation et l’adoption du service</a:t>
            </a:r>
          </a:p>
          <a:p>
            <a:pPr>
              <a:spcBef>
                <a:spcPct val="0"/>
              </a:spcBef>
            </a:pPr>
            <a:endParaRPr lang="en-GB" altLang="en-US" dirty="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D5679AE-9A75-412C-A0BF-F33EC806CA86}" type="slidenum">
              <a:rPr lang="en-GB" altLang="en-US"/>
              <a:pPr fontAlgn="base">
                <a:spcBef>
                  <a:spcPct val="0"/>
                </a:spcBef>
                <a:spcAft>
                  <a:spcPct val="0"/>
                </a:spcAft>
              </a:pPr>
              <a:t>24</a:t>
            </a:fld>
            <a:endParaRPr lang="en-GB" altLang="en-US"/>
          </a:p>
        </p:txBody>
      </p:sp>
    </p:spTree>
    <p:extLst>
      <p:ext uri="{BB962C8B-B14F-4D97-AF65-F5344CB8AC3E}">
        <p14:creationId xmlns:p14="http://schemas.microsoft.com/office/powerpoint/2010/main" val="4216276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en-US" dirty="0"/>
              <a:t>La durabilité peut être exprimée de différentes façons, que vous devez essayer de toutes aborder dans votre FC. </a:t>
            </a:r>
            <a:endParaRPr lang="en-GB" altLang="en-US" dirty="0"/>
          </a:p>
          <a:p>
            <a:pPr>
              <a:spcBef>
                <a:spcPct val="0"/>
              </a:spcBef>
            </a:pPr>
            <a:endParaRPr lang="en-GB" altLang="en-US" dirty="0"/>
          </a:p>
          <a:p>
            <a:pPr>
              <a:spcBef>
                <a:spcPct val="0"/>
              </a:spcBef>
            </a:pPr>
            <a:r>
              <a:rPr lang="en-GB" altLang="en-US" b="1" dirty="0" err="1"/>
              <a:t>Dissémination</a:t>
            </a:r>
            <a:r>
              <a:rPr lang="en-GB" altLang="en-US" b="1" dirty="0"/>
              <a:t> des </a:t>
            </a:r>
            <a:r>
              <a:rPr lang="en-GB" altLang="en-US" b="1" dirty="0" err="1"/>
              <a:t>résultats</a:t>
            </a:r>
            <a:r>
              <a:rPr lang="en-GB" altLang="en-US" b="1" dirty="0"/>
              <a:t> </a:t>
            </a:r>
            <a:r>
              <a:rPr lang="en-GB" altLang="en-US" dirty="0"/>
              <a:t>– Pour que les </a:t>
            </a:r>
            <a:r>
              <a:rPr lang="en-GB" altLang="en-US" dirty="0" err="1"/>
              <a:t>résultats</a:t>
            </a:r>
            <a:r>
              <a:rPr lang="en-GB" altLang="en-US" dirty="0"/>
              <a:t> du </a:t>
            </a:r>
            <a:r>
              <a:rPr lang="en-GB" altLang="en-US" dirty="0" err="1"/>
              <a:t>projet</a:t>
            </a:r>
            <a:r>
              <a:rPr lang="en-GB" altLang="en-US" dirty="0"/>
              <a:t> </a:t>
            </a:r>
            <a:r>
              <a:rPr lang="en-GB" altLang="en-US" dirty="0" err="1"/>
              <a:t>soit</a:t>
            </a:r>
            <a:r>
              <a:rPr lang="en-GB" altLang="en-US" dirty="0"/>
              <a:t> </a:t>
            </a:r>
            <a:r>
              <a:rPr lang="en-GB" altLang="en-US" dirty="0" err="1"/>
              <a:t>librement</a:t>
            </a:r>
            <a:r>
              <a:rPr lang="en-GB" altLang="en-US" dirty="0"/>
              <a:t> </a:t>
            </a:r>
            <a:r>
              <a:rPr lang="en-GB" altLang="en-US" dirty="0" err="1"/>
              <a:t>disponibles</a:t>
            </a:r>
            <a:r>
              <a:rPr lang="en-GB" altLang="en-US" dirty="0"/>
              <a:t> pour </a:t>
            </a:r>
            <a:r>
              <a:rPr lang="en-GB" altLang="en-US" dirty="0" err="1"/>
              <a:t>une</a:t>
            </a:r>
            <a:r>
              <a:rPr lang="en-GB" altLang="en-US" dirty="0"/>
              <a:t> utilisation </a:t>
            </a:r>
            <a:r>
              <a:rPr lang="en-GB" altLang="en-US" dirty="0" err="1"/>
              <a:t>publique</a:t>
            </a:r>
            <a:r>
              <a:rPr lang="en-GB" altLang="en-US" dirty="0"/>
              <a:t>. </a:t>
            </a:r>
          </a:p>
          <a:p>
            <a:pPr>
              <a:spcBef>
                <a:spcPct val="0"/>
              </a:spcBef>
            </a:pPr>
            <a:r>
              <a:rPr lang="en-GB" altLang="en-US" b="1" dirty="0" err="1"/>
              <a:t>Transférabilité</a:t>
            </a:r>
            <a:r>
              <a:rPr lang="en-GB" altLang="en-US" b="1" dirty="0"/>
              <a:t> des </a:t>
            </a:r>
            <a:r>
              <a:rPr lang="en-GB" altLang="en-US" b="1" dirty="0" err="1"/>
              <a:t>résultats</a:t>
            </a:r>
            <a:r>
              <a:rPr lang="en-GB" altLang="en-US" b="1" dirty="0"/>
              <a:t> - </a:t>
            </a:r>
            <a:r>
              <a:rPr lang="fr-FR" altLang="en-US" dirty="0"/>
              <a:t>Réaliser des outils librement accessibles pour que d’autres puissant dupliquer ces résultats </a:t>
            </a:r>
          </a:p>
          <a:p>
            <a:pPr>
              <a:spcBef>
                <a:spcPct val="0"/>
              </a:spcBef>
            </a:pPr>
            <a:r>
              <a:rPr lang="en-GB" altLang="en-US" b="1" dirty="0" err="1"/>
              <a:t>Suivi</a:t>
            </a:r>
            <a:r>
              <a:rPr lang="en-GB" altLang="en-US" b="1" dirty="0"/>
              <a:t> des </a:t>
            </a:r>
            <a:r>
              <a:rPr lang="en-GB" altLang="en-US" b="1" dirty="0" err="1"/>
              <a:t>résultats</a:t>
            </a:r>
            <a:r>
              <a:rPr lang="en-GB" altLang="en-US" b="1" dirty="0"/>
              <a:t> </a:t>
            </a:r>
            <a:r>
              <a:rPr lang="en-GB" altLang="en-US" b="1" dirty="0" err="1"/>
              <a:t>en</a:t>
            </a:r>
            <a:r>
              <a:rPr lang="en-GB" altLang="en-US" b="1" dirty="0"/>
              <a:t> </a:t>
            </a:r>
            <a:r>
              <a:rPr lang="en-GB" altLang="en-US" b="1" dirty="0" err="1"/>
              <a:t>cours</a:t>
            </a:r>
            <a:r>
              <a:rPr lang="en-GB" altLang="en-US" b="1" dirty="0"/>
              <a:t> - </a:t>
            </a:r>
            <a:r>
              <a:rPr lang="en-GB" altLang="en-US" dirty="0" err="1">
                <a:solidFill>
                  <a:srgbClr val="ADCB57"/>
                </a:solidFill>
              </a:rPr>
              <a:t>Résultats</a:t>
            </a:r>
            <a:r>
              <a:rPr lang="en-GB" altLang="en-US" dirty="0">
                <a:solidFill>
                  <a:srgbClr val="ADCB57"/>
                </a:solidFill>
              </a:rPr>
              <a:t> au </a:t>
            </a:r>
            <a:r>
              <a:rPr lang="en-GB" altLang="en-US" dirty="0" err="1">
                <a:solidFill>
                  <a:srgbClr val="ADCB57"/>
                </a:solidFill>
              </a:rPr>
              <a:t>delà</a:t>
            </a:r>
            <a:r>
              <a:rPr lang="en-GB" altLang="en-US" dirty="0">
                <a:solidFill>
                  <a:srgbClr val="ADCB57"/>
                </a:solidFill>
              </a:rPr>
              <a:t> de la </a:t>
            </a:r>
            <a:r>
              <a:rPr lang="en-GB" altLang="en-US" dirty="0" err="1">
                <a:solidFill>
                  <a:srgbClr val="ADCB57"/>
                </a:solidFill>
              </a:rPr>
              <a:t>durée</a:t>
            </a:r>
            <a:r>
              <a:rPr lang="en-GB" altLang="en-US" dirty="0">
                <a:solidFill>
                  <a:srgbClr val="ADCB57"/>
                </a:solidFill>
              </a:rPr>
              <a:t> de vie du </a:t>
            </a:r>
            <a:r>
              <a:rPr lang="en-GB" altLang="en-US" dirty="0" err="1">
                <a:solidFill>
                  <a:srgbClr val="ADCB57"/>
                </a:solidFill>
              </a:rPr>
              <a:t>projet</a:t>
            </a:r>
            <a:r>
              <a:rPr lang="en-GB" altLang="en-US" dirty="0">
                <a:solidFill>
                  <a:srgbClr val="ADCB57"/>
                </a:solidFill>
              </a:rPr>
              <a:t> (à </a:t>
            </a:r>
            <a:r>
              <a:rPr lang="en-GB" altLang="en-US" dirty="0" err="1">
                <a:solidFill>
                  <a:srgbClr val="ADCB57"/>
                </a:solidFill>
              </a:rPr>
              <a:t>être</a:t>
            </a:r>
            <a:r>
              <a:rPr lang="en-GB" altLang="en-US" dirty="0">
                <a:solidFill>
                  <a:srgbClr val="ADCB57"/>
                </a:solidFill>
              </a:rPr>
              <a:t> mis au point par </a:t>
            </a:r>
            <a:r>
              <a:rPr lang="en-GB" altLang="en-US" dirty="0" err="1">
                <a:solidFill>
                  <a:srgbClr val="ADCB57"/>
                </a:solidFill>
              </a:rPr>
              <a:t>projet</a:t>
            </a:r>
            <a:r>
              <a:rPr lang="en-GB" altLang="en-US" dirty="0">
                <a:solidFill>
                  <a:srgbClr val="ADCB57"/>
                </a:solidFill>
              </a:rPr>
              <a:t> </a:t>
            </a:r>
            <a:r>
              <a:rPr lang="en-GB" altLang="en-US" dirty="0" err="1">
                <a:solidFill>
                  <a:srgbClr val="ADCB57"/>
                </a:solidFill>
              </a:rPr>
              <a:t>selon</a:t>
            </a:r>
            <a:r>
              <a:rPr lang="en-GB" altLang="en-US" dirty="0">
                <a:solidFill>
                  <a:srgbClr val="ADCB57"/>
                </a:solidFill>
              </a:rPr>
              <a:t> les situations </a:t>
            </a:r>
            <a:r>
              <a:rPr lang="en-GB" altLang="en-US" dirty="0" err="1">
                <a:solidFill>
                  <a:srgbClr val="ADCB57"/>
                </a:solidFill>
              </a:rPr>
              <a:t>individuelles</a:t>
            </a:r>
            <a:r>
              <a:rPr lang="en-GB" altLang="en-US" dirty="0">
                <a:solidFill>
                  <a:srgbClr val="ADCB57"/>
                </a:solidFill>
              </a:rPr>
              <a:t>/</a:t>
            </a:r>
            <a:r>
              <a:rPr lang="en-GB" altLang="en-US" dirty="0" err="1">
                <a:solidFill>
                  <a:srgbClr val="ADCB57"/>
                </a:solidFill>
              </a:rPr>
              <a:t>résultats</a:t>
            </a:r>
            <a:r>
              <a:rPr lang="en-GB" altLang="en-US" dirty="0">
                <a:solidFill>
                  <a:srgbClr val="ADCB57"/>
                </a:solidFill>
              </a:rPr>
              <a:t> </a:t>
            </a:r>
            <a:r>
              <a:rPr lang="en-GB" altLang="en-US" dirty="0" err="1">
                <a:solidFill>
                  <a:srgbClr val="ADCB57"/>
                </a:solidFill>
              </a:rPr>
              <a:t>produits</a:t>
            </a:r>
            <a:endParaRPr lang="en-GB" altLang="en-US" dirty="0"/>
          </a:p>
          <a:p>
            <a:pPr>
              <a:spcBef>
                <a:spcPct val="0"/>
              </a:spcBef>
            </a:pPr>
            <a:r>
              <a:rPr lang="en-GB" altLang="en-US" b="1" dirty="0" err="1"/>
              <a:t>Poursuite</a:t>
            </a:r>
            <a:r>
              <a:rPr lang="en-GB" altLang="en-US" b="1" dirty="0"/>
              <a:t> des </a:t>
            </a:r>
            <a:r>
              <a:rPr lang="en-GB" altLang="en-US" b="1" dirty="0" err="1"/>
              <a:t>activités</a:t>
            </a:r>
            <a:r>
              <a:rPr lang="en-GB" altLang="en-US" b="1" dirty="0"/>
              <a:t> </a:t>
            </a:r>
            <a:r>
              <a:rPr lang="en-GB" altLang="en-US" dirty="0"/>
              <a:t>– Les </a:t>
            </a:r>
            <a:r>
              <a:rPr lang="fr-FR" altLang="en-US" dirty="0"/>
              <a:t>activités qui mènent aux réalisations du projet (par exemple des cursus de formation, campagnes marketing, etc.) qui seront poursuivies au delà de la durée de vie du projet.</a:t>
            </a:r>
            <a:endParaRPr lang="en-GB" altLang="en-US" dirty="0"/>
          </a:p>
          <a:p>
            <a:pPr>
              <a:spcBef>
                <a:spcPct val="0"/>
              </a:spcBef>
            </a:pPr>
            <a:r>
              <a:rPr lang="en-GB" altLang="en-US" b="1" dirty="0" err="1"/>
              <a:t>Déploiement</a:t>
            </a:r>
            <a:r>
              <a:rPr lang="en-GB" altLang="en-US" b="1" dirty="0"/>
              <a:t>: commercialisation/adoption – </a:t>
            </a:r>
            <a:r>
              <a:rPr lang="fr-FR" altLang="en-US" dirty="0"/>
              <a:t>Démontrer un potentiel supplémentaire pour la commercialisation et l’adoption du service</a:t>
            </a:r>
          </a:p>
          <a:p>
            <a:pPr>
              <a:spcBef>
                <a:spcPct val="0"/>
              </a:spcBef>
            </a:pPr>
            <a:endParaRPr lang="en-GB" altLang="en-US" dirty="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D5679AE-9A75-412C-A0BF-F33EC806CA86}" type="slidenum">
              <a:rPr lang="en-GB" altLang="en-US"/>
              <a:pPr fontAlgn="base">
                <a:spcBef>
                  <a:spcPct val="0"/>
                </a:spcBef>
                <a:spcAft>
                  <a:spcPct val="0"/>
                </a:spcAft>
              </a:pPr>
              <a:t>25</a:t>
            </a:fld>
            <a:endParaRPr lang="en-GB" altLang="en-US"/>
          </a:p>
        </p:txBody>
      </p:sp>
    </p:spTree>
    <p:extLst>
      <p:ext uri="{BB962C8B-B14F-4D97-AF65-F5344CB8AC3E}">
        <p14:creationId xmlns:p14="http://schemas.microsoft.com/office/powerpoint/2010/main" val="37359772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26</a:t>
            </a:fld>
            <a:endParaRPr lang="fr-FR"/>
          </a:p>
        </p:txBody>
      </p:sp>
    </p:spTree>
    <p:extLst>
      <p:ext uri="{BB962C8B-B14F-4D97-AF65-F5344CB8AC3E}">
        <p14:creationId xmlns:p14="http://schemas.microsoft.com/office/powerpoint/2010/main" val="5851825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06B48CEE-10BE-4964-8D1D-39C11D694B8D}" type="slidenum">
              <a:rPr lang="en-GB" smtClean="0"/>
              <a:t>27</a:t>
            </a:fld>
            <a:endParaRPr lang="en-GB"/>
          </a:p>
        </p:txBody>
      </p:sp>
    </p:spTree>
    <p:extLst>
      <p:ext uri="{BB962C8B-B14F-4D97-AF65-F5344CB8AC3E}">
        <p14:creationId xmlns:p14="http://schemas.microsoft.com/office/powerpoint/2010/main" val="9057208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28</a:t>
            </a:fld>
            <a:endParaRPr lang="fr-FR"/>
          </a:p>
        </p:txBody>
      </p:sp>
    </p:spTree>
    <p:extLst>
      <p:ext uri="{BB962C8B-B14F-4D97-AF65-F5344CB8AC3E}">
        <p14:creationId xmlns:p14="http://schemas.microsoft.com/office/powerpoint/2010/main" val="3373352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3</a:t>
            </a:fld>
            <a:endParaRPr lang="fr-FR"/>
          </a:p>
        </p:txBody>
      </p:sp>
    </p:spTree>
    <p:extLst>
      <p:ext uri="{BB962C8B-B14F-4D97-AF65-F5344CB8AC3E}">
        <p14:creationId xmlns:p14="http://schemas.microsoft.com/office/powerpoint/2010/main" val="2787060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29</a:t>
            </a:fld>
            <a:endParaRPr lang="fr-FR"/>
          </a:p>
        </p:txBody>
      </p:sp>
    </p:spTree>
    <p:extLst>
      <p:ext uri="{BB962C8B-B14F-4D97-AF65-F5344CB8AC3E}">
        <p14:creationId xmlns:p14="http://schemas.microsoft.com/office/powerpoint/2010/main" val="13784829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30</a:t>
            </a:fld>
            <a:endParaRPr lang="fr-FR"/>
          </a:p>
        </p:txBody>
      </p:sp>
    </p:spTree>
    <p:extLst>
      <p:ext uri="{BB962C8B-B14F-4D97-AF65-F5344CB8AC3E}">
        <p14:creationId xmlns:p14="http://schemas.microsoft.com/office/powerpoint/2010/main" val="17486549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85750" indent="-285750">
              <a:buFont typeface="Arial" panose="020B0604020202020204" pitchFamily="34" charset="0"/>
              <a:buChar char="•"/>
            </a:pPr>
            <a:r>
              <a:rPr lang="fr-FR" sz="1400" b="1" i="1" dirty="0" err="1">
                <a:cs typeface="Arial" panose="020B0604020202020204" pitchFamily="34" charset="0"/>
              </a:rPr>
              <a:t>Pathfinder</a:t>
            </a:r>
            <a:endParaRPr lang="fr-FR" sz="1400" b="1" i="1" dirty="0">
              <a:cs typeface="Arial" panose="020B0604020202020204" pitchFamily="34" charset="0"/>
            </a:endParaRPr>
          </a:p>
          <a:p>
            <a:pPr marL="285750" indent="-285750">
              <a:buFontTx/>
              <a:buChar char="-"/>
            </a:pPr>
            <a:r>
              <a:rPr lang="fr-FR" dirty="0">
                <a:cs typeface="Arial" panose="020B0604020202020204" pitchFamily="34" charset="0"/>
              </a:rPr>
              <a:t>Soutien à des activités de recherche amont (équivalent de FET Open + FET Proactive) qu’il faudra amener aussi proche du marché que possible (création de spin-</a:t>
            </a:r>
            <a:r>
              <a:rPr lang="fr-FR" dirty="0" err="1">
                <a:cs typeface="Arial" panose="020B0604020202020204" pitchFamily="34" charset="0"/>
              </a:rPr>
              <a:t>offs</a:t>
            </a:r>
            <a:r>
              <a:rPr lang="fr-FR" dirty="0">
                <a:cs typeface="Arial" panose="020B0604020202020204" pitchFamily="34" charset="0"/>
              </a:rPr>
              <a:t>) via des activités de transition (// </a:t>
            </a:r>
            <a:r>
              <a:rPr lang="fr-FR" dirty="0" err="1">
                <a:cs typeface="Arial" panose="020B0604020202020204" pitchFamily="34" charset="0"/>
              </a:rPr>
              <a:t>PoCde</a:t>
            </a:r>
            <a:r>
              <a:rPr lang="fr-FR" dirty="0">
                <a:cs typeface="Arial" panose="020B0604020202020204" pitchFamily="34" charset="0"/>
              </a:rPr>
              <a:t> l’ERC)</a:t>
            </a:r>
          </a:p>
          <a:p>
            <a:pPr marL="285750" indent="-285750">
              <a:buFontTx/>
              <a:buChar char="-"/>
            </a:pPr>
            <a:r>
              <a:rPr lang="fr-FR" dirty="0">
                <a:cs typeface="Arial" panose="020B0604020202020204" pitchFamily="34" charset="0"/>
              </a:rPr>
              <a:t>Forme du soutien: subventions distribuées via des AAP</a:t>
            </a:r>
          </a:p>
          <a:p>
            <a:pPr marL="285750" indent="-285750">
              <a:buFontTx/>
              <a:buChar char="-"/>
            </a:pPr>
            <a:r>
              <a:rPr lang="fr-FR" dirty="0">
                <a:cs typeface="Arial" panose="020B0604020202020204" pitchFamily="34" charset="0"/>
              </a:rPr>
              <a:t>Pluri ou </a:t>
            </a:r>
            <a:r>
              <a:rPr lang="fr-FR" dirty="0" err="1">
                <a:cs typeface="Arial" panose="020B0604020202020204" pitchFamily="34" charset="0"/>
              </a:rPr>
              <a:t>Monobénéficiaire</a:t>
            </a:r>
            <a:endParaRPr lang="fr-FR" dirty="0">
              <a:cs typeface="Arial" panose="020B0604020202020204" pitchFamily="34" charset="0"/>
            </a:endParaRPr>
          </a:p>
          <a:p>
            <a:pPr marL="285750" indent="-285750">
              <a:buFontTx/>
              <a:buChar char="-"/>
            </a:pPr>
            <a:r>
              <a:rPr lang="fr-FR" dirty="0">
                <a:cs typeface="Arial" panose="020B0604020202020204" pitchFamily="34" charset="0"/>
              </a:rPr>
              <a:t>Cibles: universités, centres de recherche </a:t>
            </a:r>
          </a:p>
          <a:p>
            <a:pPr marL="285750" indent="-285750">
              <a:buFontTx/>
              <a:buChar char="-"/>
            </a:pPr>
            <a:r>
              <a:rPr lang="fr-FR" dirty="0">
                <a:cs typeface="Arial" panose="020B0604020202020204" pitchFamily="34" charset="0"/>
              </a:rPr>
              <a:t>Accompagnement par des « programme managers » en charge de portefeuilles de projets</a:t>
            </a:r>
          </a:p>
          <a:p>
            <a:endParaRPr lang="fr-FR" sz="700" b="1" i="1" dirty="0">
              <a:cs typeface="Arial" panose="020B0604020202020204" pitchFamily="34" charset="0"/>
            </a:endParaRPr>
          </a:p>
          <a:p>
            <a:pPr marL="285750" indent="-285750">
              <a:buFont typeface="Arial" panose="020B0604020202020204" pitchFamily="34" charset="0"/>
              <a:buChar char="•"/>
            </a:pPr>
            <a:r>
              <a:rPr lang="fr-FR" sz="1400" b="1" i="1" dirty="0">
                <a:cs typeface="Arial" panose="020B0604020202020204" pitchFamily="34" charset="0"/>
              </a:rPr>
              <a:t>Accelerator</a:t>
            </a:r>
          </a:p>
          <a:p>
            <a:pPr marL="285750" indent="-285750">
              <a:buFontTx/>
              <a:buChar char="-"/>
            </a:pPr>
            <a:r>
              <a:rPr lang="fr-FR" dirty="0">
                <a:cs typeface="Arial" panose="020B0604020202020204" pitchFamily="34" charset="0"/>
              </a:rPr>
              <a:t>Soutien à la croissance de start-ups/PME (70% du budget)/ETI non bancables et menant toujours des activités de recherche et d’innovation (besoin de financement sur un temps long)</a:t>
            </a:r>
          </a:p>
          <a:p>
            <a:pPr marL="285750" indent="-285750">
              <a:buFontTx/>
              <a:buChar char="-"/>
            </a:pPr>
            <a:r>
              <a:rPr lang="fr-FR" dirty="0">
                <a:cs typeface="Arial" panose="020B0604020202020204" pitchFamily="34" charset="0"/>
              </a:rPr>
              <a:t>Forme du soutien: subvention/</a:t>
            </a:r>
            <a:r>
              <a:rPr lang="fr-FR" dirty="0" err="1">
                <a:cs typeface="Arial" panose="020B0604020202020204" pitchFamily="34" charset="0"/>
              </a:rPr>
              <a:t>equity</a:t>
            </a:r>
            <a:r>
              <a:rPr lang="fr-FR" dirty="0">
                <a:cs typeface="Arial" panose="020B0604020202020204" pitchFamily="34" charset="0"/>
              </a:rPr>
              <a:t>/subvention + </a:t>
            </a:r>
            <a:r>
              <a:rPr lang="fr-FR" dirty="0" err="1">
                <a:cs typeface="Arial" panose="020B0604020202020204" pitchFamily="34" charset="0"/>
              </a:rPr>
              <a:t>equity</a:t>
            </a:r>
            <a:r>
              <a:rPr lang="fr-FR" dirty="0">
                <a:cs typeface="Arial" panose="020B0604020202020204" pitchFamily="34" charset="0"/>
              </a:rPr>
              <a:t> (</a:t>
            </a:r>
            <a:r>
              <a:rPr lang="fr-FR" dirty="0" err="1">
                <a:cs typeface="Arial" panose="020B0604020202020204" pitchFamily="34" charset="0"/>
              </a:rPr>
              <a:t>blended</a:t>
            </a:r>
            <a:r>
              <a:rPr lang="fr-FR" dirty="0">
                <a:cs typeface="Arial" panose="020B0604020202020204" pitchFamily="34" charset="0"/>
              </a:rPr>
              <a:t> finance)</a:t>
            </a:r>
          </a:p>
          <a:p>
            <a:pPr marL="285750" indent="-285750">
              <a:buFontTx/>
              <a:buChar char="-"/>
            </a:pPr>
            <a:r>
              <a:rPr lang="fr-FR" dirty="0">
                <a:cs typeface="Arial" panose="020B0604020202020204" pitchFamily="34" charset="0"/>
              </a:rPr>
              <a:t>Evaluation en 2 phases: 1) qualité technique + potentiel économique des projets + 2) due diligence/maturité et solidité financière du projet</a:t>
            </a:r>
          </a:p>
          <a:p>
            <a:endParaRPr lang="fr-FR" sz="700" dirty="0">
              <a:cs typeface="Arial" panose="020B0604020202020204" pitchFamily="34" charset="0"/>
            </a:endParaRPr>
          </a:p>
          <a:p>
            <a:pPr marL="285750" indent="-285750">
              <a:buFont typeface="Arial" panose="020B0604020202020204" pitchFamily="34" charset="0"/>
              <a:buChar char="•"/>
            </a:pPr>
            <a:r>
              <a:rPr lang="fr-FR" sz="1400" b="1" dirty="0">
                <a:cs typeface="Arial" panose="020B0604020202020204" pitchFamily="34" charset="0"/>
              </a:rPr>
              <a:t>Autres activités</a:t>
            </a:r>
            <a:r>
              <a:rPr lang="fr-FR" sz="1400" dirty="0">
                <a:cs typeface="Arial" panose="020B0604020202020204" pitchFamily="34" charset="0"/>
              </a:rPr>
              <a:t>: soutien aux entreprises; Prix; Synergies avec d’autres dispositifs européens, nationaux ou régionaux (« plug-ins »)</a:t>
            </a:r>
          </a:p>
          <a:p>
            <a:pPr marL="285750" indent="-285750">
              <a:buFontTx/>
              <a:buChar char="-"/>
            </a:pPr>
            <a:r>
              <a:rPr lang="fr-FR" dirty="0">
                <a:cs typeface="Arial" panose="020B0604020202020204" pitchFamily="34" charset="0"/>
              </a:rPr>
              <a:t>Activités de coaching, </a:t>
            </a:r>
            <a:r>
              <a:rPr lang="fr-FR" dirty="0" err="1">
                <a:cs typeface="Arial" panose="020B0604020202020204" pitchFamily="34" charset="0"/>
              </a:rPr>
              <a:t>mentoring</a:t>
            </a:r>
            <a:r>
              <a:rPr lang="fr-FR" dirty="0">
                <a:cs typeface="Arial" panose="020B0604020202020204" pitchFamily="34" charset="0"/>
              </a:rPr>
              <a:t>, </a:t>
            </a:r>
            <a:r>
              <a:rPr lang="fr-FR" dirty="0" err="1">
                <a:cs typeface="Arial" panose="020B0604020202020204" pitchFamily="34" charset="0"/>
              </a:rPr>
              <a:t>pitching</a:t>
            </a:r>
            <a:r>
              <a:rPr lang="fr-FR" dirty="0">
                <a:cs typeface="Arial" panose="020B0604020202020204" pitchFamily="34" charset="0"/>
              </a:rPr>
              <a:t>, etc. </a:t>
            </a:r>
          </a:p>
          <a:p>
            <a:pPr marL="285750" indent="-285750">
              <a:buFontTx/>
              <a:buChar char="-"/>
            </a:pPr>
            <a:r>
              <a:rPr lang="fr-FR" dirty="0" err="1">
                <a:cs typeface="Arial" panose="020B0604020202020204" pitchFamily="34" charset="0"/>
              </a:rPr>
              <a:t>Mapping</a:t>
            </a:r>
            <a:r>
              <a:rPr lang="fr-FR" dirty="0">
                <a:cs typeface="Arial" panose="020B0604020202020204" pitchFamily="34" charset="0"/>
              </a:rPr>
              <a:t> des dispositifs nationaux/régionaux de labellisation des projets innovants pour faciliter le processus d’évaluation de ces projets dans l’Accelerator</a:t>
            </a:r>
          </a:p>
          <a:p>
            <a:endParaRPr lang="fr-FR" dirty="0"/>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31</a:t>
            </a:fld>
            <a:endParaRPr lang="fr-FR"/>
          </a:p>
        </p:txBody>
      </p:sp>
    </p:spTree>
    <p:extLst>
      <p:ext uri="{BB962C8B-B14F-4D97-AF65-F5344CB8AC3E}">
        <p14:creationId xmlns:p14="http://schemas.microsoft.com/office/powerpoint/2010/main" val="3109981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32</a:t>
            </a:fld>
            <a:endParaRPr lang="fr-FR"/>
          </a:p>
        </p:txBody>
      </p:sp>
    </p:spTree>
    <p:extLst>
      <p:ext uri="{BB962C8B-B14F-4D97-AF65-F5344CB8AC3E}">
        <p14:creationId xmlns:p14="http://schemas.microsoft.com/office/powerpoint/2010/main" val="231081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The co-financing rate can be up to 75% if at least half of the total estimated project costs are used for actions to improve the conservation status of priority habitats or species listed in the EU’s birds and habitats directives.</a:t>
            </a:r>
            <a:endParaRPr lang="fr-FR" dirty="0"/>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33</a:t>
            </a:fld>
            <a:endParaRPr lang="fr-FR"/>
          </a:p>
        </p:txBody>
      </p:sp>
    </p:spTree>
    <p:extLst>
      <p:ext uri="{BB962C8B-B14F-4D97-AF65-F5344CB8AC3E}">
        <p14:creationId xmlns:p14="http://schemas.microsoft.com/office/powerpoint/2010/main" val="14937417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The co-financing rate can be up to 75% if at least half of the total estimated project costs are used for actions to improve the conservation status of priority habitats or species listed in the EU’s birds and habitats directives.</a:t>
            </a:r>
            <a:endParaRPr lang="fr-FR" dirty="0"/>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34</a:t>
            </a:fld>
            <a:endParaRPr lang="fr-FR"/>
          </a:p>
        </p:txBody>
      </p:sp>
    </p:spTree>
    <p:extLst>
      <p:ext uri="{BB962C8B-B14F-4D97-AF65-F5344CB8AC3E}">
        <p14:creationId xmlns:p14="http://schemas.microsoft.com/office/powerpoint/2010/main" val="22539355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The co-financing rate can be up to 75% if at least half of the total estimated project costs are used for actions to improve the conservation status of priority habitats or species listed in the EU’s birds and habitats directives.</a:t>
            </a:r>
            <a:endParaRPr lang="fr-FR" dirty="0"/>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35</a:t>
            </a:fld>
            <a:endParaRPr lang="fr-FR"/>
          </a:p>
        </p:txBody>
      </p:sp>
    </p:spTree>
    <p:extLst>
      <p:ext uri="{BB962C8B-B14F-4D97-AF65-F5344CB8AC3E}">
        <p14:creationId xmlns:p14="http://schemas.microsoft.com/office/powerpoint/2010/main" val="14451314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The co-financing rate can be up to 75% if at least half of the total estimated project costs are used for actions to improve the conservation status of priority habitats or species listed in the EU’s birds and habitats directives.</a:t>
            </a:r>
            <a:endParaRPr lang="fr-FR" dirty="0"/>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36</a:t>
            </a:fld>
            <a:endParaRPr lang="fr-FR"/>
          </a:p>
        </p:txBody>
      </p:sp>
    </p:spTree>
    <p:extLst>
      <p:ext uri="{BB962C8B-B14F-4D97-AF65-F5344CB8AC3E}">
        <p14:creationId xmlns:p14="http://schemas.microsoft.com/office/powerpoint/2010/main" val="14538398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37</a:t>
            </a:fld>
            <a:endParaRPr lang="fr-FR"/>
          </a:p>
        </p:txBody>
      </p:sp>
    </p:spTree>
    <p:extLst>
      <p:ext uri="{BB962C8B-B14F-4D97-AF65-F5344CB8AC3E}">
        <p14:creationId xmlns:p14="http://schemas.microsoft.com/office/powerpoint/2010/main" val="12646221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38</a:t>
            </a:fld>
            <a:endParaRPr lang="fr-FR"/>
          </a:p>
        </p:txBody>
      </p:sp>
    </p:spTree>
    <p:extLst>
      <p:ext uri="{BB962C8B-B14F-4D97-AF65-F5344CB8AC3E}">
        <p14:creationId xmlns:p14="http://schemas.microsoft.com/office/powerpoint/2010/main" val="1421545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4</a:t>
            </a:fld>
            <a:endParaRPr lang="fr-FR"/>
          </a:p>
        </p:txBody>
      </p:sp>
    </p:spTree>
    <p:extLst>
      <p:ext uri="{BB962C8B-B14F-4D97-AF65-F5344CB8AC3E}">
        <p14:creationId xmlns:p14="http://schemas.microsoft.com/office/powerpoint/2010/main" val="4259193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Validation par le Conseil</a:t>
            </a:r>
          </a:p>
          <a:p>
            <a:r>
              <a:rPr lang="fr-FR" dirty="0" smtClean="0"/>
              <a:t>Vote en commission ITRE le 2/04</a:t>
            </a:r>
          </a:p>
          <a:p>
            <a:r>
              <a:rPr lang="fr-FR" dirty="0" smtClean="0"/>
              <a:t>Vote en plénière du PE le 21/04</a:t>
            </a:r>
          </a:p>
          <a:p>
            <a:endParaRPr lang="fr-FR" dirty="0"/>
          </a:p>
          <a:p>
            <a:r>
              <a:rPr lang="fr-FR" dirty="0" smtClean="0"/>
              <a:t>Budget proposé par la COM: 94,1 milliards €</a:t>
            </a:r>
          </a:p>
          <a:p>
            <a:r>
              <a:rPr lang="fr-FR" dirty="0" smtClean="0"/>
              <a:t>PE pousse pour un budget de 120 milliards €</a:t>
            </a:r>
          </a:p>
          <a:p>
            <a:r>
              <a:rPr lang="fr-FR" dirty="0" smtClean="0"/>
              <a:t>=&gt; Discussions sur le budget repoussées à Octobre 2019. Adoption par le seul Conseil avec accord du PE. </a:t>
            </a:r>
            <a:endParaRPr lang="fr-FR" dirty="0"/>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39</a:t>
            </a:fld>
            <a:endParaRPr lang="fr-FR"/>
          </a:p>
        </p:txBody>
      </p:sp>
    </p:spTree>
    <p:extLst>
      <p:ext uri="{BB962C8B-B14F-4D97-AF65-F5344CB8AC3E}">
        <p14:creationId xmlns:p14="http://schemas.microsoft.com/office/powerpoint/2010/main" val="14805685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40</a:t>
            </a:fld>
            <a:endParaRPr lang="fr-FR"/>
          </a:p>
        </p:txBody>
      </p:sp>
    </p:spTree>
    <p:extLst>
      <p:ext uri="{BB962C8B-B14F-4D97-AF65-F5344CB8AC3E}">
        <p14:creationId xmlns:p14="http://schemas.microsoft.com/office/powerpoint/2010/main" val="25589005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41</a:t>
            </a:fld>
            <a:endParaRPr lang="fr-FR"/>
          </a:p>
        </p:txBody>
      </p:sp>
    </p:spTree>
    <p:extLst>
      <p:ext uri="{BB962C8B-B14F-4D97-AF65-F5344CB8AC3E}">
        <p14:creationId xmlns:p14="http://schemas.microsoft.com/office/powerpoint/2010/main" val="8934061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Sur les réseaux d’universités européennes:</a:t>
            </a:r>
          </a:p>
          <a:p>
            <a:r>
              <a:rPr lang="fr-FR" dirty="0" smtClean="0"/>
              <a:t>Pour l’AAP 2019, la Commission a reçu 54 propositions (pour 12 lauréats et un soutien de 60 millions €)</a:t>
            </a:r>
            <a:endParaRPr lang="fr-FR" dirty="0"/>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42</a:t>
            </a:fld>
            <a:endParaRPr lang="fr-FR"/>
          </a:p>
        </p:txBody>
      </p:sp>
    </p:spTree>
    <p:extLst>
      <p:ext uri="{BB962C8B-B14F-4D97-AF65-F5344CB8AC3E}">
        <p14:creationId xmlns:p14="http://schemas.microsoft.com/office/powerpoint/2010/main" val="27188179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43</a:t>
            </a:fld>
            <a:endParaRPr lang="fr-FR"/>
          </a:p>
        </p:txBody>
      </p:sp>
    </p:spTree>
    <p:extLst>
      <p:ext uri="{BB962C8B-B14F-4D97-AF65-F5344CB8AC3E}">
        <p14:creationId xmlns:p14="http://schemas.microsoft.com/office/powerpoint/2010/main" val="5146977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44</a:t>
            </a:fld>
            <a:endParaRPr lang="fr-FR"/>
          </a:p>
        </p:txBody>
      </p:sp>
    </p:spTree>
    <p:extLst>
      <p:ext uri="{BB962C8B-B14F-4D97-AF65-F5344CB8AC3E}">
        <p14:creationId xmlns:p14="http://schemas.microsoft.com/office/powerpoint/2010/main" val="33008602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45</a:t>
            </a:fld>
            <a:endParaRPr lang="fr-FR"/>
          </a:p>
        </p:txBody>
      </p:sp>
    </p:spTree>
    <p:extLst>
      <p:ext uri="{BB962C8B-B14F-4D97-AF65-F5344CB8AC3E}">
        <p14:creationId xmlns:p14="http://schemas.microsoft.com/office/powerpoint/2010/main" val="3907991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46</a:t>
            </a:fld>
            <a:endParaRPr lang="fr-FR"/>
          </a:p>
        </p:txBody>
      </p:sp>
    </p:spTree>
    <p:extLst>
      <p:ext uri="{BB962C8B-B14F-4D97-AF65-F5344CB8AC3E}">
        <p14:creationId xmlns:p14="http://schemas.microsoft.com/office/powerpoint/2010/main" val="30131229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48</a:t>
            </a:fld>
            <a:endParaRPr lang="fr-FR"/>
          </a:p>
        </p:txBody>
      </p:sp>
    </p:spTree>
    <p:extLst>
      <p:ext uri="{BB962C8B-B14F-4D97-AF65-F5344CB8AC3E}">
        <p14:creationId xmlns:p14="http://schemas.microsoft.com/office/powerpoint/2010/main" val="20157445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49</a:t>
            </a:fld>
            <a:endParaRPr lang="fr-FR"/>
          </a:p>
        </p:txBody>
      </p:sp>
    </p:spTree>
    <p:extLst>
      <p:ext uri="{BB962C8B-B14F-4D97-AF65-F5344CB8AC3E}">
        <p14:creationId xmlns:p14="http://schemas.microsoft.com/office/powerpoint/2010/main" val="2410352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5</a:t>
            </a:fld>
            <a:endParaRPr lang="fr-FR"/>
          </a:p>
        </p:txBody>
      </p:sp>
    </p:spTree>
    <p:extLst>
      <p:ext uri="{BB962C8B-B14F-4D97-AF65-F5344CB8AC3E}">
        <p14:creationId xmlns:p14="http://schemas.microsoft.com/office/powerpoint/2010/main" val="480276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50</a:t>
            </a:fld>
            <a:endParaRPr lang="fr-FR"/>
          </a:p>
        </p:txBody>
      </p:sp>
    </p:spTree>
    <p:extLst>
      <p:ext uri="{BB962C8B-B14F-4D97-AF65-F5344CB8AC3E}">
        <p14:creationId xmlns:p14="http://schemas.microsoft.com/office/powerpoint/2010/main" val="24508151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51</a:t>
            </a:fld>
            <a:endParaRPr lang="fr-FR"/>
          </a:p>
        </p:txBody>
      </p:sp>
    </p:spTree>
    <p:extLst>
      <p:ext uri="{BB962C8B-B14F-4D97-AF65-F5344CB8AC3E}">
        <p14:creationId xmlns:p14="http://schemas.microsoft.com/office/powerpoint/2010/main" val="19615104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52</a:t>
            </a:fld>
            <a:endParaRPr lang="fr-FR"/>
          </a:p>
        </p:txBody>
      </p:sp>
    </p:spTree>
    <p:extLst>
      <p:ext uri="{BB962C8B-B14F-4D97-AF65-F5344CB8AC3E}">
        <p14:creationId xmlns:p14="http://schemas.microsoft.com/office/powerpoint/2010/main" val="32710054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75</a:t>
            </a:fld>
            <a:endParaRPr lang="fr-FR"/>
          </a:p>
        </p:txBody>
      </p:sp>
    </p:spTree>
    <p:extLst>
      <p:ext uri="{BB962C8B-B14F-4D97-AF65-F5344CB8AC3E}">
        <p14:creationId xmlns:p14="http://schemas.microsoft.com/office/powerpoint/2010/main" val="23817640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76</a:t>
            </a:fld>
            <a:endParaRPr lang="fr-FR"/>
          </a:p>
        </p:txBody>
      </p:sp>
    </p:spTree>
    <p:extLst>
      <p:ext uri="{BB962C8B-B14F-4D97-AF65-F5344CB8AC3E}">
        <p14:creationId xmlns:p14="http://schemas.microsoft.com/office/powerpoint/2010/main" val="8854024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77</a:t>
            </a:fld>
            <a:endParaRPr lang="fr-FR"/>
          </a:p>
        </p:txBody>
      </p:sp>
    </p:spTree>
    <p:extLst>
      <p:ext uri="{BB962C8B-B14F-4D97-AF65-F5344CB8AC3E}">
        <p14:creationId xmlns:p14="http://schemas.microsoft.com/office/powerpoint/2010/main" val="31865101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78</a:t>
            </a:fld>
            <a:endParaRPr lang="fr-FR"/>
          </a:p>
        </p:txBody>
      </p:sp>
    </p:spTree>
    <p:extLst>
      <p:ext uri="{BB962C8B-B14F-4D97-AF65-F5344CB8AC3E}">
        <p14:creationId xmlns:p14="http://schemas.microsoft.com/office/powerpoint/2010/main" val="3320649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6</a:t>
            </a:fld>
            <a:endParaRPr lang="fr-FR"/>
          </a:p>
        </p:txBody>
      </p:sp>
    </p:spTree>
    <p:extLst>
      <p:ext uri="{BB962C8B-B14F-4D97-AF65-F5344CB8AC3E}">
        <p14:creationId xmlns:p14="http://schemas.microsoft.com/office/powerpoint/2010/main" val="1971567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9A2F6B5-FEB0-4906-8A9C-C90DC15B5DFD}" type="slidenum">
              <a:rPr lang="fr-FR" smtClean="0"/>
              <a:t>7</a:t>
            </a:fld>
            <a:endParaRPr lang="fr-FR"/>
          </a:p>
        </p:txBody>
      </p:sp>
    </p:spTree>
    <p:extLst>
      <p:ext uri="{BB962C8B-B14F-4D97-AF65-F5344CB8AC3E}">
        <p14:creationId xmlns:p14="http://schemas.microsoft.com/office/powerpoint/2010/main" val="906335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3BA90A5-5962-41AD-B8A7-F0164E50B49C}" type="slidenum">
              <a:rPr lang="en-GB" altLang="en-US" smtClean="0"/>
              <a:pPr fontAlgn="base">
                <a:spcBef>
                  <a:spcPct val="0"/>
                </a:spcBef>
                <a:spcAft>
                  <a:spcPct val="0"/>
                </a:spcAft>
              </a:pPr>
              <a:t>9</a:t>
            </a:fld>
            <a:endParaRPr lang="en-GB" altLang="en-US"/>
          </a:p>
        </p:txBody>
      </p:sp>
    </p:spTree>
    <p:extLst>
      <p:ext uri="{BB962C8B-B14F-4D97-AF65-F5344CB8AC3E}">
        <p14:creationId xmlns:p14="http://schemas.microsoft.com/office/powerpoint/2010/main" val="4037568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noProof="0" dirty="0"/>
              <a:t>The </a:t>
            </a:r>
            <a:r>
              <a:rPr lang="fr-FR" noProof="0" dirty="0" err="1"/>
              <a:t>Interreg</a:t>
            </a:r>
            <a:r>
              <a:rPr lang="fr-FR" noProof="0" dirty="0"/>
              <a:t> Channel</a:t>
            </a:r>
            <a:r>
              <a:rPr lang="fr-FR" baseline="0" noProof="0" dirty="0"/>
              <a:t> Programme </a:t>
            </a:r>
            <a:r>
              <a:rPr lang="fr-FR" baseline="0" noProof="0" dirty="0" err="1"/>
              <a:t>fits</a:t>
            </a:r>
            <a:r>
              <a:rPr lang="fr-FR" baseline="0" noProof="0" dirty="0"/>
              <a:t> in a </a:t>
            </a:r>
            <a:r>
              <a:rPr lang="fr-FR" baseline="0" noProof="0" dirty="0" err="1"/>
              <a:t>wider</a:t>
            </a:r>
            <a:r>
              <a:rPr lang="fr-FR" baseline="0" noProof="0" dirty="0"/>
              <a:t> </a:t>
            </a:r>
            <a:r>
              <a:rPr lang="fr-FR" baseline="0" noProof="0" dirty="0" err="1"/>
              <a:t>framework</a:t>
            </a:r>
            <a:r>
              <a:rPr lang="fr-FR" baseline="0" noProof="0" dirty="0"/>
              <a:t>: the </a:t>
            </a:r>
            <a:r>
              <a:rPr lang="fr-FR" baseline="0" noProof="0" dirty="0" err="1"/>
              <a:t>European</a:t>
            </a:r>
            <a:r>
              <a:rPr lang="fr-FR" baseline="0" noProof="0" dirty="0"/>
              <a:t> Territorial </a:t>
            </a:r>
            <a:r>
              <a:rPr lang="fr-FR" baseline="0" noProof="0" dirty="0" err="1"/>
              <a:t>Cooperation</a:t>
            </a:r>
            <a:r>
              <a:rPr lang="fr-FR" baseline="0" noProof="0" dirty="0"/>
              <a:t>. ETC </a:t>
            </a:r>
            <a:r>
              <a:rPr lang="fr-FR" baseline="0" noProof="0" dirty="0" err="1"/>
              <a:t>is</a:t>
            </a:r>
            <a:r>
              <a:rPr lang="fr-FR" baseline="0" noProof="0" dirty="0"/>
              <a:t> one of the objectives of the </a:t>
            </a:r>
            <a:r>
              <a:rPr lang="fr-FR" baseline="0" noProof="0" dirty="0" err="1"/>
              <a:t>European</a:t>
            </a:r>
            <a:r>
              <a:rPr lang="fr-FR" baseline="0" noProof="0" dirty="0"/>
              <a:t> </a:t>
            </a:r>
            <a:r>
              <a:rPr lang="fr-FR" baseline="0" noProof="0" dirty="0" err="1"/>
              <a:t>Cohesion</a:t>
            </a:r>
            <a:r>
              <a:rPr lang="fr-FR" baseline="0" noProof="0" dirty="0"/>
              <a:t> Policy and </a:t>
            </a:r>
            <a:r>
              <a:rPr lang="fr-FR" baseline="0" noProof="0" dirty="0" err="1"/>
              <a:t>is</a:t>
            </a:r>
            <a:r>
              <a:rPr lang="fr-FR" baseline="0" noProof="0" dirty="0"/>
              <a:t> </a:t>
            </a:r>
            <a:r>
              <a:rPr lang="fr-FR" baseline="0" noProof="0" dirty="0" err="1"/>
              <a:t>funded</a:t>
            </a:r>
            <a:r>
              <a:rPr lang="fr-FR" baseline="0" noProof="0" dirty="0"/>
              <a:t> by ERDF. </a:t>
            </a:r>
          </a:p>
          <a:p>
            <a:endParaRPr lang="fr-FR" baseline="0" noProof="0" dirty="0"/>
          </a:p>
          <a:p>
            <a:r>
              <a:rPr lang="fr-FR" baseline="0" noProof="0" dirty="0"/>
              <a:t>The objective of </a:t>
            </a:r>
            <a:r>
              <a:rPr lang="fr-FR" baseline="0" noProof="0" dirty="0" err="1"/>
              <a:t>these</a:t>
            </a:r>
            <a:r>
              <a:rPr lang="fr-FR" baseline="0" noProof="0" dirty="0"/>
              <a:t> programmes </a:t>
            </a:r>
            <a:r>
              <a:rPr lang="fr-FR" baseline="0" noProof="0" dirty="0" err="1"/>
              <a:t>is</a:t>
            </a:r>
            <a:r>
              <a:rPr lang="fr-FR" baseline="0" noProof="0" dirty="0"/>
              <a:t> to </a:t>
            </a:r>
            <a:r>
              <a:rPr lang="fr-FR" baseline="0" noProof="0" dirty="0" err="1"/>
              <a:t>tackle</a:t>
            </a:r>
            <a:r>
              <a:rPr lang="fr-FR" baseline="0" noProof="0" dirty="0"/>
              <a:t> issues </a:t>
            </a:r>
            <a:r>
              <a:rPr lang="fr-FR" baseline="0" noProof="0" dirty="0" err="1"/>
              <a:t>that</a:t>
            </a:r>
            <a:r>
              <a:rPr lang="fr-FR" baseline="0" noProof="0" dirty="0"/>
              <a:t> go </a:t>
            </a:r>
            <a:r>
              <a:rPr lang="fr-FR" baseline="0" noProof="0" dirty="0" err="1"/>
              <a:t>beyond</a:t>
            </a:r>
            <a:r>
              <a:rPr lang="fr-FR" baseline="0" noProof="0" dirty="0"/>
              <a:t> the national </a:t>
            </a:r>
            <a:r>
              <a:rPr lang="fr-FR" baseline="0" noProof="0" dirty="0" err="1"/>
              <a:t>borders</a:t>
            </a:r>
            <a:r>
              <a:rPr lang="fr-FR" baseline="0" noProof="0" dirty="0"/>
              <a:t> and </a:t>
            </a:r>
            <a:r>
              <a:rPr lang="fr-FR" baseline="0" noProof="0" dirty="0" err="1"/>
              <a:t>seek</a:t>
            </a:r>
            <a:r>
              <a:rPr lang="fr-FR" baseline="0" noProof="0" dirty="0"/>
              <a:t> joint-solutions by </a:t>
            </a:r>
            <a:r>
              <a:rPr lang="fr-FR" baseline="0" noProof="0" dirty="0" err="1"/>
              <a:t>working</a:t>
            </a:r>
            <a:r>
              <a:rPr lang="fr-FR" baseline="0" noProof="0" dirty="0"/>
              <a:t> </a:t>
            </a:r>
            <a:r>
              <a:rPr lang="fr-FR" baseline="0" noProof="0" dirty="0" err="1"/>
              <a:t>together</a:t>
            </a:r>
            <a:r>
              <a:rPr lang="fr-FR" baseline="0" noProof="0" dirty="0"/>
              <a:t>. </a:t>
            </a:r>
          </a:p>
          <a:p>
            <a:endParaRPr lang="fr-FR" noProof="0" dirty="0"/>
          </a:p>
          <a:p>
            <a:r>
              <a:rPr lang="fr-FR" baseline="0" noProof="0" dirty="0" err="1"/>
              <a:t>Both</a:t>
            </a:r>
            <a:r>
              <a:rPr lang="fr-FR" baseline="0" noProof="0" dirty="0"/>
              <a:t> France and the United </a:t>
            </a:r>
            <a:r>
              <a:rPr lang="fr-FR" baseline="0" noProof="0" dirty="0" err="1"/>
              <a:t>Kingdom</a:t>
            </a:r>
            <a:r>
              <a:rPr lang="fr-FR" baseline="0" noProof="0" dirty="0"/>
              <a:t> are </a:t>
            </a:r>
            <a:r>
              <a:rPr lang="fr-FR" baseline="0" noProof="0" dirty="0" err="1"/>
              <a:t>eligible</a:t>
            </a:r>
            <a:r>
              <a:rPr lang="fr-FR" baseline="0" noProof="0" dirty="0"/>
              <a:t> to </a:t>
            </a:r>
            <a:r>
              <a:rPr lang="fr-FR" baseline="0" noProof="0" dirty="0" err="1"/>
              <a:t>several</a:t>
            </a:r>
            <a:r>
              <a:rPr lang="fr-FR" baseline="0" noProof="0" dirty="0"/>
              <a:t> </a:t>
            </a:r>
            <a:r>
              <a:rPr lang="fr-FR" baseline="0" noProof="0" dirty="0" err="1"/>
              <a:t>Interreg</a:t>
            </a:r>
            <a:r>
              <a:rPr lang="fr-FR" baseline="0" noProof="0" dirty="0"/>
              <a:t> programmes. </a:t>
            </a:r>
            <a:r>
              <a:rPr lang="fr-FR" baseline="0" noProof="0" dirty="0" err="1"/>
              <a:t>Each</a:t>
            </a:r>
            <a:r>
              <a:rPr lang="fr-FR" baseline="0" noProof="0" dirty="0"/>
              <a:t> </a:t>
            </a:r>
            <a:r>
              <a:rPr lang="fr-FR" baseline="0" noProof="0" dirty="0" err="1"/>
              <a:t>progamme</a:t>
            </a:r>
            <a:r>
              <a:rPr lang="fr-FR" baseline="0" noProof="0" dirty="0"/>
              <a:t> has </a:t>
            </a:r>
            <a:r>
              <a:rPr lang="fr-FR" baseline="0" noProof="0" dirty="0" err="1"/>
              <a:t>its</a:t>
            </a:r>
            <a:r>
              <a:rPr lang="fr-FR" baseline="0" noProof="0" dirty="0"/>
              <a:t> </a:t>
            </a:r>
            <a:r>
              <a:rPr lang="fr-FR" baseline="0" noProof="0" dirty="0" err="1"/>
              <a:t>priorities</a:t>
            </a:r>
            <a:r>
              <a:rPr lang="fr-FR" baseline="0" noProof="0" dirty="0"/>
              <a:t> and </a:t>
            </a:r>
            <a:r>
              <a:rPr lang="fr-FR" baseline="0" noProof="0" dirty="0" err="1"/>
              <a:t>cofinancing</a:t>
            </a:r>
            <a:r>
              <a:rPr lang="fr-FR" baseline="0" noProof="0" dirty="0"/>
              <a:t> </a:t>
            </a:r>
            <a:r>
              <a:rPr lang="fr-FR" baseline="0" noProof="0" dirty="0" err="1"/>
              <a:t>terms</a:t>
            </a:r>
            <a:r>
              <a:rPr lang="fr-FR" baseline="0" noProof="0" dirty="0"/>
              <a:t>. I </a:t>
            </a:r>
            <a:r>
              <a:rPr lang="fr-FR" baseline="0" noProof="0" dirty="0" err="1"/>
              <a:t>am</a:t>
            </a:r>
            <a:r>
              <a:rPr lang="fr-FR" baseline="0" noProof="0" dirty="0"/>
              <a:t> </a:t>
            </a:r>
            <a:r>
              <a:rPr lang="fr-FR" baseline="0" noProof="0" dirty="0" err="1"/>
              <a:t>working</a:t>
            </a:r>
            <a:r>
              <a:rPr lang="fr-FR" baseline="0" noProof="0" dirty="0"/>
              <a:t> for the France (Channel) </a:t>
            </a:r>
            <a:r>
              <a:rPr lang="fr-FR" baseline="0" noProof="0" dirty="0" err="1"/>
              <a:t>England</a:t>
            </a:r>
            <a:r>
              <a:rPr lang="fr-FR" baseline="0" noProof="0" dirty="0"/>
              <a:t> Programme </a:t>
            </a:r>
            <a:r>
              <a:rPr lang="fr-FR" baseline="0" noProof="0" dirty="0" err="1"/>
              <a:t>so</a:t>
            </a:r>
            <a:r>
              <a:rPr lang="fr-FR" baseline="0" noProof="0" dirty="0"/>
              <a:t> I </a:t>
            </a:r>
            <a:r>
              <a:rPr lang="fr-FR" baseline="0" noProof="0" dirty="0" err="1"/>
              <a:t>will</a:t>
            </a:r>
            <a:r>
              <a:rPr lang="fr-FR" baseline="0" noProof="0" dirty="0"/>
              <a:t> focus on </a:t>
            </a:r>
            <a:r>
              <a:rPr lang="fr-FR" baseline="0" noProof="0" dirty="0" err="1"/>
              <a:t>this</a:t>
            </a:r>
            <a:r>
              <a:rPr lang="fr-FR" baseline="0" noProof="0" dirty="0"/>
              <a:t> Programme </a:t>
            </a:r>
            <a:r>
              <a:rPr lang="fr-FR" baseline="0" noProof="0" dirty="0" err="1"/>
              <a:t>now</a:t>
            </a:r>
            <a:r>
              <a:rPr lang="fr-FR" baseline="0" noProof="0" dirty="0"/>
              <a:t>. </a:t>
            </a:r>
          </a:p>
          <a:p>
            <a:endParaRPr lang="en-GB" dirty="0"/>
          </a:p>
        </p:txBody>
      </p:sp>
      <p:sp>
        <p:nvSpPr>
          <p:cNvPr id="4" name="Slide Number Placeholder 3"/>
          <p:cNvSpPr>
            <a:spLocks noGrp="1"/>
          </p:cNvSpPr>
          <p:nvPr>
            <p:ph type="sldNum" sz="quarter" idx="10"/>
          </p:nvPr>
        </p:nvSpPr>
        <p:spPr/>
        <p:txBody>
          <a:bodyPr/>
          <a:lstStyle/>
          <a:p>
            <a:fld id="{06B48CEE-10BE-4964-8D1D-39C11D694B8D}" type="slidenum">
              <a:rPr lang="en-GB" smtClean="0"/>
              <a:t>10</a:t>
            </a:fld>
            <a:endParaRPr lang="en-GB"/>
          </a:p>
        </p:txBody>
      </p:sp>
    </p:spTree>
    <p:extLst>
      <p:ext uri="{BB962C8B-B14F-4D97-AF65-F5344CB8AC3E}">
        <p14:creationId xmlns:p14="http://schemas.microsoft.com/office/powerpoint/2010/main" val="1441565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Voici</a:t>
            </a:r>
            <a:r>
              <a:rPr lang="en-GB" dirty="0"/>
              <a:t> la zone du programme. </a:t>
            </a:r>
            <a:r>
              <a:rPr lang="en-GB" dirty="0" err="1"/>
              <a:t>Comme</a:t>
            </a:r>
            <a:r>
              <a:rPr lang="en-GB" dirty="0"/>
              <a:t> </a:t>
            </a:r>
            <a:r>
              <a:rPr lang="en-GB" dirty="0" err="1"/>
              <a:t>je</a:t>
            </a:r>
            <a:r>
              <a:rPr lang="en-GB" dirty="0"/>
              <a:t> le </a:t>
            </a:r>
            <a:r>
              <a:rPr lang="en-GB" dirty="0" err="1"/>
              <a:t>disais</a:t>
            </a:r>
            <a:r>
              <a:rPr lang="en-GB" dirty="0"/>
              <a:t>, </a:t>
            </a:r>
            <a:r>
              <a:rPr lang="en-GB" dirty="0" err="1"/>
              <a:t>l’objectif</a:t>
            </a:r>
            <a:r>
              <a:rPr lang="en-GB" dirty="0"/>
              <a:t> du programme </a:t>
            </a:r>
            <a:r>
              <a:rPr lang="en-GB" dirty="0" err="1"/>
              <a:t>est</a:t>
            </a:r>
            <a:r>
              <a:rPr lang="en-GB" dirty="0"/>
              <a:t> de faire </a:t>
            </a:r>
            <a:r>
              <a:rPr lang="en-GB" dirty="0" err="1"/>
              <a:t>collaborer</a:t>
            </a:r>
            <a:r>
              <a:rPr lang="en-GB" dirty="0"/>
              <a:t> les </a:t>
            </a:r>
            <a:r>
              <a:rPr lang="en-GB" dirty="0" err="1"/>
              <a:t>territoires</a:t>
            </a:r>
            <a:r>
              <a:rPr lang="en-GB" dirty="0"/>
              <a:t> </a:t>
            </a:r>
            <a:r>
              <a:rPr lang="en-GB" dirty="0" err="1"/>
              <a:t>éligibles</a:t>
            </a:r>
            <a:r>
              <a:rPr lang="en-GB" dirty="0"/>
              <a:t> pour </a:t>
            </a:r>
            <a:r>
              <a:rPr lang="en-GB" dirty="0" err="1"/>
              <a:t>répondre</a:t>
            </a:r>
            <a:r>
              <a:rPr lang="en-GB" dirty="0"/>
              <a:t> à des </a:t>
            </a:r>
            <a:r>
              <a:rPr lang="en-GB" dirty="0" err="1"/>
              <a:t>problématiques</a:t>
            </a:r>
            <a:r>
              <a:rPr lang="en-GB" dirty="0"/>
              <a:t> communes. Pour </a:t>
            </a:r>
            <a:r>
              <a:rPr lang="en-GB" dirty="0" err="1"/>
              <a:t>cela</a:t>
            </a:r>
            <a:r>
              <a:rPr lang="en-GB" dirty="0"/>
              <a:t>, les </a:t>
            </a:r>
            <a:r>
              <a:rPr lang="en-GB" dirty="0" err="1"/>
              <a:t>partenaires</a:t>
            </a:r>
            <a:r>
              <a:rPr lang="en-GB" dirty="0"/>
              <a:t> du </a:t>
            </a:r>
            <a:r>
              <a:rPr lang="en-GB" dirty="0" err="1"/>
              <a:t>projet</a:t>
            </a:r>
            <a:r>
              <a:rPr lang="en-GB" dirty="0"/>
              <a:t> </a:t>
            </a:r>
            <a:r>
              <a:rPr lang="en-GB" dirty="0" err="1"/>
              <a:t>doivent</a:t>
            </a:r>
            <a:r>
              <a:rPr lang="en-GB" dirty="0"/>
              <a:t> </a:t>
            </a:r>
            <a:r>
              <a:rPr lang="en-GB" dirty="0" err="1"/>
              <a:t>être</a:t>
            </a:r>
            <a:r>
              <a:rPr lang="en-GB" dirty="0"/>
              <a:t> </a:t>
            </a:r>
            <a:r>
              <a:rPr lang="en-GB" dirty="0" err="1"/>
              <a:t>basés</a:t>
            </a:r>
            <a:r>
              <a:rPr lang="en-GB" dirty="0"/>
              <a:t> </a:t>
            </a:r>
            <a:r>
              <a:rPr lang="en-GB" dirty="0" err="1"/>
              <a:t>dans</a:t>
            </a:r>
            <a:r>
              <a:rPr lang="en-GB" dirty="0"/>
              <a:t> la zone </a:t>
            </a:r>
            <a:r>
              <a:rPr lang="en-GB" dirty="0" err="1"/>
              <a:t>en</a:t>
            </a:r>
            <a:r>
              <a:rPr lang="en-GB" dirty="0"/>
              <a:t> bleu </a:t>
            </a:r>
            <a:r>
              <a:rPr lang="en-GB" dirty="0" err="1"/>
              <a:t>ici</a:t>
            </a:r>
            <a:r>
              <a:rPr lang="en-GB" dirty="0"/>
              <a:t>. </a:t>
            </a: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Un projet doit être composé au minimum d’un partenaire français et d’un partenaire anglais (de la zone du programme), mais en général les projets comptent plutôt 6 à 10 partenaires. </a:t>
            </a:r>
            <a:endParaRPr lang="en-GB" dirty="0"/>
          </a:p>
        </p:txBody>
      </p:sp>
      <p:sp>
        <p:nvSpPr>
          <p:cNvPr id="4" name="Slide Number Placeholder 3"/>
          <p:cNvSpPr>
            <a:spLocks noGrp="1"/>
          </p:cNvSpPr>
          <p:nvPr>
            <p:ph type="sldNum" sz="quarter" idx="10"/>
          </p:nvPr>
        </p:nvSpPr>
        <p:spPr/>
        <p:txBody>
          <a:bodyPr/>
          <a:lstStyle/>
          <a:p>
            <a:fld id="{06B48CEE-10BE-4964-8D1D-39C11D694B8D}" type="slidenum">
              <a:rPr lang="en-GB" smtClean="0"/>
              <a:t>11</a:t>
            </a:fld>
            <a:endParaRPr lang="en-GB"/>
          </a:p>
        </p:txBody>
      </p:sp>
    </p:spTree>
    <p:extLst>
      <p:ext uri="{BB962C8B-B14F-4D97-AF65-F5344CB8AC3E}">
        <p14:creationId xmlns:p14="http://schemas.microsoft.com/office/powerpoint/2010/main" val="39029860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jp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8.jpeg"/><Relationship Id="rId5" Type="http://schemas.openxmlformats.org/officeDocument/2006/relationships/image" Target="../media/image9.png"/><Relationship Id="rId4"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pic>
        <p:nvPicPr>
          <p:cNvPr id="2" name="Image 1" descr="PPT REGION NORMANDI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96339"/>
            <a:ext cx="9144000" cy="6465323"/>
          </a:xfrm>
          <a:prstGeom prst="rect">
            <a:avLst/>
          </a:prstGeom>
        </p:spPr>
      </p:pic>
    </p:spTree>
    <p:extLst>
      <p:ext uri="{BB962C8B-B14F-4D97-AF65-F5344CB8AC3E}">
        <p14:creationId xmlns:p14="http://schemas.microsoft.com/office/powerpoint/2010/main" val="4066958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7EB7F70-B390-F644-922E-4C5AD748E4FC}" type="datetimeFigureOut">
              <a:rPr lang="fr-FR" smtClean="0"/>
              <a:t>04/04/2019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643593-321B-4444-B6E7-A13C136D5CEB}" type="slidenum">
              <a:rPr lang="fr-FR" smtClean="0"/>
              <a:t>‹N°›</a:t>
            </a:fld>
            <a:endParaRPr lang="fr-FR"/>
          </a:p>
        </p:txBody>
      </p:sp>
    </p:spTree>
    <p:extLst>
      <p:ext uri="{BB962C8B-B14F-4D97-AF65-F5344CB8AC3E}">
        <p14:creationId xmlns:p14="http://schemas.microsoft.com/office/powerpoint/2010/main" val="3776255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7EB7F70-B390-F644-922E-4C5AD748E4FC}" type="datetimeFigureOut">
              <a:rPr lang="fr-FR" smtClean="0"/>
              <a:t>04/04/2019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643593-321B-4444-B6E7-A13C136D5CEB}" type="slidenum">
              <a:rPr lang="fr-FR" smtClean="0"/>
              <a:t>‹N°›</a:t>
            </a:fld>
            <a:endParaRPr lang="fr-FR"/>
          </a:p>
        </p:txBody>
      </p:sp>
    </p:spTree>
    <p:extLst>
      <p:ext uri="{BB962C8B-B14F-4D97-AF65-F5344CB8AC3E}">
        <p14:creationId xmlns:p14="http://schemas.microsoft.com/office/powerpoint/2010/main" val="547263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31"/>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5575" indent="0" algn="ctr">
              <a:buNone/>
              <a:defRPr>
                <a:solidFill>
                  <a:schemeClr val="tx1">
                    <a:tint val="75000"/>
                  </a:schemeClr>
                </a:solidFill>
              </a:defRPr>
            </a:lvl2pPr>
            <a:lvl3pPr marL="911141" indent="0" algn="ctr">
              <a:buNone/>
              <a:defRPr>
                <a:solidFill>
                  <a:schemeClr val="tx1">
                    <a:tint val="75000"/>
                  </a:schemeClr>
                </a:solidFill>
              </a:defRPr>
            </a:lvl3pPr>
            <a:lvl4pPr marL="1366710" indent="0" algn="ctr">
              <a:buNone/>
              <a:defRPr>
                <a:solidFill>
                  <a:schemeClr val="tx1">
                    <a:tint val="75000"/>
                  </a:schemeClr>
                </a:solidFill>
              </a:defRPr>
            </a:lvl4pPr>
            <a:lvl5pPr marL="1822279" indent="0" algn="ctr">
              <a:buNone/>
              <a:defRPr>
                <a:solidFill>
                  <a:schemeClr val="tx1">
                    <a:tint val="75000"/>
                  </a:schemeClr>
                </a:solidFill>
              </a:defRPr>
            </a:lvl5pPr>
            <a:lvl6pPr marL="2277851" indent="0" algn="ctr">
              <a:buNone/>
              <a:defRPr>
                <a:solidFill>
                  <a:schemeClr val="tx1">
                    <a:tint val="75000"/>
                  </a:schemeClr>
                </a:solidFill>
              </a:defRPr>
            </a:lvl6pPr>
            <a:lvl7pPr marL="2733418" indent="0" algn="ctr">
              <a:buNone/>
              <a:defRPr>
                <a:solidFill>
                  <a:schemeClr val="tx1">
                    <a:tint val="75000"/>
                  </a:schemeClr>
                </a:solidFill>
              </a:defRPr>
            </a:lvl7pPr>
            <a:lvl8pPr marL="3188988" indent="0" algn="ctr">
              <a:buNone/>
              <a:defRPr>
                <a:solidFill>
                  <a:schemeClr val="tx1">
                    <a:tint val="75000"/>
                  </a:schemeClr>
                </a:solidFill>
              </a:defRPr>
            </a:lvl8pPr>
            <a:lvl9pPr marL="3644559"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4471087C-BC89-4E9E-A232-EE78ABE04502}" type="datetimeFigureOut">
              <a:rPr lang="fr-FR" smtClean="0">
                <a:solidFill>
                  <a:prstClr val="black">
                    <a:tint val="75000"/>
                  </a:prstClr>
                </a:solidFill>
              </a:rPr>
              <a:pPr/>
              <a:t>04/04/2019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FAAF29D-6D01-4A48-83A4-AD04373644C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641603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6577013" y="6145213"/>
            <a:ext cx="2243137" cy="596900"/>
          </a:xfrm>
          <a:prstGeom prst="rect">
            <a:avLst/>
          </a:prstGeom>
          <a:noFill/>
          <a:ln w="9525">
            <a:noFill/>
            <a:miter lim="800000"/>
            <a:headEnd/>
            <a:tailEnd/>
          </a:ln>
        </p:spPr>
      </p:pic>
    </p:spTree>
    <p:extLst>
      <p:ext uri="{BB962C8B-B14F-4D97-AF65-F5344CB8AC3E}">
        <p14:creationId xmlns:p14="http://schemas.microsoft.com/office/powerpoint/2010/main" val="172386817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ccueil I Pôle TES">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xmlns="" id="{2510784F-CDBE-2C40-813E-AD56325E8E67}"/>
              </a:ext>
            </a:extLst>
          </p:cNvPr>
          <p:cNvPicPr>
            <a:picLocks noChangeAspect="1"/>
          </p:cNvPicPr>
          <p:nvPr userDrawn="1"/>
        </p:nvPicPr>
        <p:blipFill rotWithShape="1">
          <a:blip r:embed="rId2"/>
          <a:srcRect t="6605" b="15207"/>
          <a:stretch/>
        </p:blipFill>
        <p:spPr>
          <a:xfrm>
            <a:off x="0" y="0"/>
            <a:ext cx="9144000" cy="5749292"/>
          </a:xfrm>
          <a:prstGeom prst="rect">
            <a:avLst/>
          </a:prstGeom>
        </p:spPr>
      </p:pic>
      <p:pic>
        <p:nvPicPr>
          <p:cNvPr id="19" name="Image 18">
            <a:extLst>
              <a:ext uri="{FF2B5EF4-FFF2-40B4-BE49-F238E27FC236}">
                <a16:creationId xmlns:a16="http://schemas.microsoft.com/office/drawing/2014/main" xmlns="" id="{02219400-12AC-9241-9D96-253C974A05B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5211" y="331575"/>
            <a:ext cx="1693001" cy="872326"/>
          </a:xfrm>
          <a:prstGeom prst="rect">
            <a:avLst/>
          </a:prstGeom>
        </p:spPr>
      </p:pic>
      <p:pic>
        <p:nvPicPr>
          <p:cNvPr id="20" name="Image 19">
            <a:extLst>
              <a:ext uri="{FF2B5EF4-FFF2-40B4-BE49-F238E27FC236}">
                <a16:creationId xmlns:a16="http://schemas.microsoft.com/office/drawing/2014/main" xmlns="" id="{1293FDD8-0373-074E-84C9-FF0FE511853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1969" y="1299787"/>
            <a:ext cx="916243" cy="214001"/>
          </a:xfrm>
          <a:prstGeom prst="rect">
            <a:avLst/>
          </a:prstGeom>
        </p:spPr>
      </p:pic>
      <p:sp>
        <p:nvSpPr>
          <p:cNvPr id="21" name="ZoneTexte 20">
            <a:extLst>
              <a:ext uri="{FF2B5EF4-FFF2-40B4-BE49-F238E27FC236}">
                <a16:creationId xmlns:a16="http://schemas.microsoft.com/office/drawing/2014/main" xmlns="" id="{1F241741-1A93-CC4C-A89E-3E94D9A61825}"/>
              </a:ext>
            </a:extLst>
          </p:cNvPr>
          <p:cNvSpPr txBox="1"/>
          <p:nvPr userDrawn="1"/>
        </p:nvSpPr>
        <p:spPr>
          <a:xfrm>
            <a:off x="6574216" y="4998585"/>
            <a:ext cx="1076230" cy="461665"/>
          </a:xfrm>
          <a:prstGeom prst="rect">
            <a:avLst/>
          </a:prstGeom>
          <a:noFill/>
        </p:spPr>
        <p:txBody>
          <a:bodyPr wrap="square" rtlCol="0">
            <a:spAutoFit/>
          </a:bodyPr>
          <a:lstStyle/>
          <a:p>
            <a:pPr algn="r"/>
            <a:r>
              <a:rPr lang="fr-FR" sz="600" b="1" dirty="0">
                <a:solidFill>
                  <a:srgbClr val="616161"/>
                </a:solidFill>
                <a:latin typeface="Arial" panose="020B0604020202020204" pitchFamily="34" charset="0"/>
                <a:cs typeface="Arial" panose="020B0604020202020204" pitchFamily="34" charset="0"/>
              </a:rPr>
              <a:t>Pôle TES</a:t>
            </a:r>
          </a:p>
          <a:p>
            <a:pPr algn="r"/>
            <a:r>
              <a:rPr lang="fr-FR" sz="600" b="1" dirty="0">
                <a:solidFill>
                  <a:srgbClr val="616161"/>
                </a:solidFill>
                <a:latin typeface="Arial" panose="020B0604020202020204" pitchFamily="34" charset="0"/>
                <a:cs typeface="Arial" panose="020B0604020202020204" pitchFamily="34" charset="0"/>
              </a:rPr>
              <a:t>Siège social</a:t>
            </a:r>
          </a:p>
          <a:p>
            <a:pPr algn="r"/>
            <a:r>
              <a:rPr lang="fr-FR" sz="600" dirty="0">
                <a:solidFill>
                  <a:srgbClr val="616161"/>
                </a:solidFill>
                <a:latin typeface="Arial" panose="020B0604020202020204" pitchFamily="34" charset="0"/>
                <a:cs typeface="Arial" panose="020B0604020202020204" pitchFamily="34" charset="0"/>
              </a:rPr>
              <a:t>Campus EffiScience à Colombelles (14)</a:t>
            </a:r>
            <a:endParaRPr lang="fr-FR" sz="825" dirty="0">
              <a:solidFill>
                <a:srgbClr val="616161"/>
              </a:solidFill>
              <a:latin typeface="Arial" panose="020B0604020202020204" pitchFamily="34" charset="0"/>
              <a:cs typeface="Arial" panose="020B0604020202020204" pitchFamily="34" charset="0"/>
            </a:endParaRPr>
          </a:p>
        </p:txBody>
      </p:sp>
      <p:sp>
        <p:nvSpPr>
          <p:cNvPr id="23" name="ZoneTexte 22">
            <a:extLst>
              <a:ext uri="{FF2B5EF4-FFF2-40B4-BE49-F238E27FC236}">
                <a16:creationId xmlns:a16="http://schemas.microsoft.com/office/drawing/2014/main" xmlns="" id="{1CE430EE-D17E-844A-B398-9EE32E262B51}"/>
              </a:ext>
            </a:extLst>
          </p:cNvPr>
          <p:cNvSpPr txBox="1"/>
          <p:nvPr userDrawn="1"/>
        </p:nvSpPr>
        <p:spPr>
          <a:xfrm>
            <a:off x="0" y="2491711"/>
            <a:ext cx="9144000" cy="969496"/>
          </a:xfrm>
          <a:prstGeom prst="rect">
            <a:avLst/>
          </a:prstGeom>
          <a:noFill/>
        </p:spPr>
        <p:txBody>
          <a:bodyPr wrap="square" rtlCol="0">
            <a:spAutoFit/>
          </a:bodyPr>
          <a:lstStyle/>
          <a:p>
            <a:pPr algn="ctr"/>
            <a:r>
              <a:rPr lang="fr-FR" sz="1200" spc="150" dirty="0">
                <a:solidFill>
                  <a:schemeClr val="bg1"/>
                </a:solidFill>
                <a:latin typeface="Arial" panose="020B0604020202020204" pitchFamily="34" charset="0"/>
                <a:cs typeface="Arial" panose="020B0604020202020204" pitchFamily="34" charset="0"/>
              </a:rPr>
              <a:t>5 avril 2019</a:t>
            </a:r>
          </a:p>
          <a:p>
            <a:pPr algn="ctr">
              <a:lnSpc>
                <a:spcPct val="100000"/>
              </a:lnSpc>
            </a:pPr>
            <a:r>
              <a:rPr lang="fr-FR" sz="4500" b="1" dirty="0">
                <a:solidFill>
                  <a:schemeClr val="bg1"/>
                </a:solidFill>
                <a:latin typeface="Arial" panose="020B0604020202020204" pitchFamily="34" charset="0"/>
                <a:cs typeface="Arial" panose="020B0604020202020204" pitchFamily="34" charset="0"/>
              </a:rPr>
              <a:t>DIGINOR : le DIH Normand</a:t>
            </a:r>
          </a:p>
        </p:txBody>
      </p:sp>
      <p:grpSp>
        <p:nvGrpSpPr>
          <p:cNvPr id="24" name="Grouper 7">
            <a:extLst>
              <a:ext uri="{FF2B5EF4-FFF2-40B4-BE49-F238E27FC236}">
                <a16:creationId xmlns:a16="http://schemas.microsoft.com/office/drawing/2014/main" xmlns="" id="{4B55F654-305A-544A-A953-CC3277F65CD5}"/>
              </a:ext>
            </a:extLst>
          </p:cNvPr>
          <p:cNvGrpSpPr/>
          <p:nvPr userDrawn="1"/>
        </p:nvGrpSpPr>
        <p:grpSpPr>
          <a:xfrm>
            <a:off x="312083" y="6262407"/>
            <a:ext cx="2130063" cy="369170"/>
            <a:chOff x="416110" y="6224789"/>
            <a:chExt cx="2840084" cy="369170"/>
          </a:xfrm>
        </p:grpSpPr>
        <p:pic>
          <p:nvPicPr>
            <p:cNvPr id="25" name="Image 24" descr="UE_logo.jpg">
              <a:extLst>
                <a:ext uri="{FF2B5EF4-FFF2-40B4-BE49-F238E27FC236}">
                  <a16:creationId xmlns:a16="http://schemas.microsoft.com/office/drawing/2014/main" xmlns="" id="{E4525A42-2F85-9243-B339-665BD01D478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6110" y="6270626"/>
              <a:ext cx="380902" cy="287999"/>
            </a:xfrm>
            <a:prstGeom prst="rect">
              <a:avLst/>
            </a:prstGeom>
          </p:spPr>
        </p:pic>
        <p:pic>
          <p:nvPicPr>
            <p:cNvPr id="26" name="Image 25" descr="République française_logo.png">
              <a:extLst>
                <a:ext uri="{FF2B5EF4-FFF2-40B4-BE49-F238E27FC236}">
                  <a16:creationId xmlns:a16="http://schemas.microsoft.com/office/drawing/2014/main" xmlns="" id="{3C211D0A-0A64-FD4A-9DCF-000AE0AFE97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617" y="6270626"/>
              <a:ext cx="488899" cy="287999"/>
            </a:xfrm>
            <a:prstGeom prst="rect">
              <a:avLst/>
            </a:prstGeom>
          </p:spPr>
        </p:pic>
        <p:pic>
          <p:nvPicPr>
            <p:cNvPr id="28" name="Image 27" descr="Région Normandie [portrait] _ logo.jpg">
              <a:extLst>
                <a:ext uri="{FF2B5EF4-FFF2-40B4-BE49-F238E27FC236}">
                  <a16:creationId xmlns:a16="http://schemas.microsoft.com/office/drawing/2014/main" xmlns="" id="{87C88D34-B238-5345-8EAF-9BCFBDC6DAC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84584" y="6224789"/>
              <a:ext cx="390312" cy="369170"/>
            </a:xfrm>
            <a:prstGeom prst="rect">
              <a:avLst/>
            </a:prstGeom>
          </p:spPr>
        </p:pic>
        <p:pic>
          <p:nvPicPr>
            <p:cNvPr id="29" name="Image 28" descr="Pôle de Compétitivité_logo.jpg">
              <a:extLst>
                <a:ext uri="{FF2B5EF4-FFF2-40B4-BE49-F238E27FC236}">
                  <a16:creationId xmlns:a16="http://schemas.microsoft.com/office/drawing/2014/main" xmlns="" id="{3E310C36-44B5-6D48-B73E-7ECCCDD1EC2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097754" y="6270626"/>
              <a:ext cx="1158440" cy="287999"/>
            </a:xfrm>
            <a:prstGeom prst="rect">
              <a:avLst/>
            </a:prstGeom>
          </p:spPr>
        </p:pic>
        <p:cxnSp>
          <p:nvCxnSpPr>
            <p:cNvPr id="30" name="Connecteur droit 29">
              <a:extLst>
                <a:ext uri="{FF2B5EF4-FFF2-40B4-BE49-F238E27FC236}">
                  <a16:creationId xmlns:a16="http://schemas.microsoft.com/office/drawing/2014/main" xmlns="" id="{56E2F652-4A22-E24B-87DB-721270657353}"/>
                </a:ext>
              </a:extLst>
            </p:cNvPr>
            <p:cNvCxnSpPr/>
            <p:nvPr/>
          </p:nvCxnSpPr>
          <p:spPr>
            <a:xfrm>
              <a:off x="1985882" y="6292909"/>
              <a:ext cx="0" cy="27709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1" name="ZoneTexte 30">
            <a:extLst>
              <a:ext uri="{FF2B5EF4-FFF2-40B4-BE49-F238E27FC236}">
                <a16:creationId xmlns:a16="http://schemas.microsoft.com/office/drawing/2014/main" xmlns="" id="{EBECDAFF-17E4-B342-9B7C-C814D6F0AC8F}"/>
              </a:ext>
            </a:extLst>
          </p:cNvPr>
          <p:cNvSpPr txBox="1"/>
          <p:nvPr userDrawn="1"/>
        </p:nvSpPr>
        <p:spPr>
          <a:xfrm>
            <a:off x="259080" y="6046667"/>
            <a:ext cx="1960793" cy="207749"/>
          </a:xfrm>
          <a:prstGeom prst="rect">
            <a:avLst/>
          </a:prstGeom>
          <a:noFill/>
        </p:spPr>
        <p:txBody>
          <a:bodyPr wrap="none" rtlCol="0">
            <a:spAutoFit/>
          </a:bodyPr>
          <a:lstStyle/>
          <a:p>
            <a:r>
              <a:rPr lang="fr-FR" sz="750" b="1" dirty="0"/>
              <a:t>Le Pôle TES est soutenu financièrement par :</a:t>
            </a:r>
          </a:p>
        </p:txBody>
      </p:sp>
      <p:sp>
        <p:nvSpPr>
          <p:cNvPr id="32" name="ZoneTexte 31">
            <a:extLst>
              <a:ext uri="{FF2B5EF4-FFF2-40B4-BE49-F238E27FC236}">
                <a16:creationId xmlns:a16="http://schemas.microsoft.com/office/drawing/2014/main" xmlns="" id="{5F390F3E-0132-5E41-89D1-D6057015A474}"/>
              </a:ext>
            </a:extLst>
          </p:cNvPr>
          <p:cNvSpPr txBox="1"/>
          <p:nvPr userDrawn="1"/>
        </p:nvSpPr>
        <p:spPr>
          <a:xfrm>
            <a:off x="7657304" y="6430189"/>
            <a:ext cx="1234917" cy="207749"/>
          </a:xfrm>
          <a:prstGeom prst="rect">
            <a:avLst/>
          </a:prstGeom>
          <a:noFill/>
        </p:spPr>
        <p:txBody>
          <a:bodyPr wrap="square" rtlCol="0">
            <a:spAutoFit/>
          </a:bodyPr>
          <a:lstStyle/>
          <a:p>
            <a:pPr algn="r"/>
            <a:r>
              <a:rPr lang="fr-FR" sz="750" b="1" dirty="0" err="1">
                <a:solidFill>
                  <a:srgbClr val="485DFA"/>
                </a:solidFill>
              </a:rPr>
              <a:t>www.pole-tes.com</a:t>
            </a:r>
            <a:endParaRPr lang="fr-FR" sz="750" b="1" dirty="0">
              <a:solidFill>
                <a:srgbClr val="485DFA"/>
              </a:solidFill>
            </a:endParaRPr>
          </a:p>
        </p:txBody>
      </p:sp>
      <p:grpSp>
        <p:nvGrpSpPr>
          <p:cNvPr id="34" name="Groupe 33">
            <a:extLst>
              <a:ext uri="{FF2B5EF4-FFF2-40B4-BE49-F238E27FC236}">
                <a16:creationId xmlns:a16="http://schemas.microsoft.com/office/drawing/2014/main" xmlns="" id="{CA87BF57-1054-D54F-A480-66010F6EB2A2}"/>
              </a:ext>
            </a:extLst>
          </p:cNvPr>
          <p:cNvGrpSpPr/>
          <p:nvPr userDrawn="1"/>
        </p:nvGrpSpPr>
        <p:grpSpPr>
          <a:xfrm>
            <a:off x="8087791" y="5977255"/>
            <a:ext cx="751259" cy="484748"/>
            <a:chOff x="7766463" y="6303408"/>
            <a:chExt cx="1001679" cy="484748"/>
          </a:xfrm>
        </p:grpSpPr>
        <p:pic>
          <p:nvPicPr>
            <p:cNvPr id="35" name="Image 34">
              <a:extLst>
                <a:ext uri="{FF2B5EF4-FFF2-40B4-BE49-F238E27FC236}">
                  <a16:creationId xmlns:a16="http://schemas.microsoft.com/office/drawing/2014/main" xmlns="" id="{A69ADA0E-F5FE-9C4B-97FF-9EEB8830C76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594769" y="6335398"/>
              <a:ext cx="173373" cy="180597"/>
            </a:xfrm>
            <a:prstGeom prst="rect">
              <a:avLst/>
            </a:prstGeom>
          </p:spPr>
        </p:pic>
        <p:pic>
          <p:nvPicPr>
            <p:cNvPr id="36" name="Image 35">
              <a:extLst>
                <a:ext uri="{FF2B5EF4-FFF2-40B4-BE49-F238E27FC236}">
                  <a16:creationId xmlns:a16="http://schemas.microsoft.com/office/drawing/2014/main" xmlns="" id="{C6E97049-1BFA-F244-83B5-7559629031F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594769" y="6542798"/>
              <a:ext cx="173373" cy="180596"/>
            </a:xfrm>
            <a:prstGeom prst="rect">
              <a:avLst/>
            </a:prstGeom>
          </p:spPr>
        </p:pic>
        <p:sp>
          <p:nvSpPr>
            <p:cNvPr id="37" name="Rectangle 36">
              <a:extLst>
                <a:ext uri="{FF2B5EF4-FFF2-40B4-BE49-F238E27FC236}">
                  <a16:creationId xmlns:a16="http://schemas.microsoft.com/office/drawing/2014/main" xmlns="" id="{D6E6BFA7-863C-0048-95D8-8492A67EA6D4}"/>
                </a:ext>
              </a:extLst>
            </p:cNvPr>
            <p:cNvSpPr/>
            <p:nvPr/>
          </p:nvSpPr>
          <p:spPr>
            <a:xfrm>
              <a:off x="7766463" y="6303408"/>
              <a:ext cx="860962" cy="484748"/>
            </a:xfrm>
            <a:prstGeom prst="rect">
              <a:avLst/>
            </a:prstGeom>
          </p:spPr>
          <p:txBody>
            <a:bodyPr wrap="square">
              <a:spAutoFit/>
            </a:bodyPr>
            <a:lstStyle/>
            <a:p>
              <a:pPr algn="r"/>
              <a:r>
                <a:rPr lang="fr-FR" sz="750" b="1" dirty="0"/>
                <a:t>@</a:t>
              </a:r>
              <a:r>
                <a:rPr lang="fr-FR" sz="750" b="1" dirty="0" err="1"/>
                <a:t>LePoleTES</a:t>
              </a:r>
              <a:r>
                <a:rPr lang="fr-FR" sz="750" b="1" dirty="0"/>
                <a:t> </a:t>
              </a:r>
            </a:p>
            <a:p>
              <a:pPr algn="r"/>
              <a:endParaRPr lang="fr-FR" sz="300" b="1" dirty="0"/>
            </a:p>
            <a:p>
              <a:pPr algn="r"/>
              <a:r>
                <a:rPr lang="fr-FR" sz="750" b="1" dirty="0"/>
                <a:t>Pôle TES </a:t>
              </a:r>
            </a:p>
          </p:txBody>
        </p:sp>
      </p:grpSp>
    </p:spTree>
    <p:extLst>
      <p:ext uri="{BB962C8B-B14F-4D97-AF65-F5344CB8AC3E}">
        <p14:creationId xmlns:p14="http://schemas.microsoft.com/office/powerpoint/2010/main" val="99176764"/>
      </p:ext>
    </p:extLst>
  </p:cSld>
  <p:clrMapOvr>
    <a:masterClrMapping/>
  </p:clrMapOvr>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Arrière plan I Pôle TES">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xmlns="" id="{7EF1EF07-2C88-9741-9AB4-FC8F5ABA8799}"/>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0" y="4236690"/>
            <a:ext cx="9144000" cy="2621310"/>
          </a:xfrm>
          <a:prstGeom prst="rect">
            <a:avLst/>
          </a:prstGeom>
        </p:spPr>
      </p:pic>
      <p:sp>
        <p:nvSpPr>
          <p:cNvPr id="14" name="ZoneTexte 13">
            <a:extLst>
              <a:ext uri="{FF2B5EF4-FFF2-40B4-BE49-F238E27FC236}">
                <a16:creationId xmlns:a16="http://schemas.microsoft.com/office/drawing/2014/main" xmlns="" id="{FC686D1F-743F-F749-9055-6F436960A5E7}"/>
              </a:ext>
            </a:extLst>
          </p:cNvPr>
          <p:cNvSpPr txBox="1"/>
          <p:nvPr userDrawn="1"/>
        </p:nvSpPr>
        <p:spPr>
          <a:xfrm>
            <a:off x="7344649" y="6388070"/>
            <a:ext cx="1582889" cy="207749"/>
          </a:xfrm>
          <a:prstGeom prst="rect">
            <a:avLst/>
          </a:prstGeom>
          <a:noFill/>
        </p:spPr>
        <p:txBody>
          <a:bodyPr wrap="square" rtlCol="0">
            <a:spAutoFit/>
          </a:bodyPr>
          <a:lstStyle/>
          <a:p>
            <a:r>
              <a:rPr lang="fr-FR" sz="750" b="1" dirty="0" err="1"/>
              <a:t>www.pole-tes.com</a:t>
            </a:r>
            <a:r>
              <a:rPr lang="fr-FR" sz="750" b="1" dirty="0"/>
              <a:t> I @</a:t>
            </a:r>
            <a:r>
              <a:rPr lang="fr-FR" sz="750" b="1" dirty="0" err="1"/>
              <a:t>LePoleTES</a:t>
            </a:r>
            <a:r>
              <a:rPr lang="fr-FR" sz="750" b="1" dirty="0"/>
              <a:t> </a:t>
            </a:r>
          </a:p>
        </p:txBody>
      </p:sp>
      <p:pic>
        <p:nvPicPr>
          <p:cNvPr id="15" name="Image 14">
            <a:extLst>
              <a:ext uri="{FF2B5EF4-FFF2-40B4-BE49-F238E27FC236}">
                <a16:creationId xmlns:a16="http://schemas.microsoft.com/office/drawing/2014/main" xmlns="" id="{E30CF360-E7F6-4C45-A380-68C2A09CF57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9776" y="6422764"/>
            <a:ext cx="130030" cy="180597"/>
          </a:xfrm>
          <a:prstGeom prst="rect">
            <a:avLst/>
          </a:prstGeom>
        </p:spPr>
      </p:pic>
      <p:sp>
        <p:nvSpPr>
          <p:cNvPr id="2" name="Titre 1">
            <a:extLst>
              <a:ext uri="{FF2B5EF4-FFF2-40B4-BE49-F238E27FC236}">
                <a16:creationId xmlns:a16="http://schemas.microsoft.com/office/drawing/2014/main" xmlns="" id="{21448EBA-9EFE-C746-84F9-92C1BD0195AE}"/>
              </a:ext>
            </a:extLst>
          </p:cNvPr>
          <p:cNvSpPr>
            <a:spLocks noGrp="1"/>
          </p:cNvSpPr>
          <p:nvPr>
            <p:ph type="ctrTitle" hasCustomPrompt="1"/>
          </p:nvPr>
        </p:nvSpPr>
        <p:spPr>
          <a:xfrm>
            <a:off x="1143000" y="2503488"/>
            <a:ext cx="6858000" cy="605473"/>
          </a:xfrm>
          <a:prstGeom prst="rect">
            <a:avLst/>
          </a:prstGeom>
        </p:spPr>
        <p:txBody>
          <a:bodyPr anchor="b">
            <a:normAutofit/>
          </a:bodyPr>
          <a:lstStyle>
            <a:lvl1pPr algn="ctr">
              <a:defRPr sz="2400" b="1">
                <a:latin typeface="Arial" panose="020B0604020202020204" pitchFamily="34" charset="0"/>
                <a:cs typeface="Arial" panose="020B0604020202020204" pitchFamily="34" charset="0"/>
              </a:defRPr>
            </a:lvl1pPr>
          </a:lstStyle>
          <a:p>
            <a:r>
              <a:rPr lang="fr-FR" dirty="0"/>
              <a:t/>
            </a:r>
            <a:br>
              <a:rPr lang="fr-FR" dirty="0"/>
            </a:br>
            <a:r>
              <a:rPr lang="fr-FR" dirty="0"/>
              <a:t>Modifiez le titre</a:t>
            </a:r>
          </a:p>
        </p:txBody>
      </p:sp>
      <p:sp>
        <p:nvSpPr>
          <p:cNvPr id="3" name="Sous-titre 2">
            <a:extLst>
              <a:ext uri="{FF2B5EF4-FFF2-40B4-BE49-F238E27FC236}">
                <a16:creationId xmlns:a16="http://schemas.microsoft.com/office/drawing/2014/main" xmlns="" id="{389214F9-1435-3A41-8114-A66862CD8CB9}"/>
              </a:ext>
            </a:extLst>
          </p:cNvPr>
          <p:cNvSpPr>
            <a:spLocks noGrp="1"/>
          </p:cNvSpPr>
          <p:nvPr>
            <p:ph type="subTitle" idx="1"/>
          </p:nvPr>
        </p:nvSpPr>
        <p:spPr>
          <a:xfrm>
            <a:off x="1143000" y="3454463"/>
            <a:ext cx="6858000" cy="1655762"/>
          </a:xfrm>
          <a:prstGeom prst="rect">
            <a:avLst/>
          </a:prstGeom>
        </p:spPr>
        <p:txBody>
          <a:bodyPr>
            <a:normAutofit/>
          </a:bodyPr>
          <a:lstStyle>
            <a:lvl1pPr marL="0" indent="0" algn="ctr">
              <a:buNone/>
              <a:defRPr sz="12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Modifiez le style des sous-titres du masque</a:t>
            </a:r>
          </a:p>
        </p:txBody>
      </p:sp>
      <p:pic>
        <p:nvPicPr>
          <p:cNvPr id="16" name="Image 15">
            <a:extLst>
              <a:ext uri="{FF2B5EF4-FFF2-40B4-BE49-F238E27FC236}">
                <a16:creationId xmlns:a16="http://schemas.microsoft.com/office/drawing/2014/main" xmlns="" id="{269B3CBC-8415-CD42-8BF1-2B060AD9D5C8}"/>
              </a:ext>
            </a:extLst>
          </p:cNvPr>
          <p:cNvPicPr>
            <a:picLocks noChangeAspect="1"/>
          </p:cNvPicPr>
          <p:nvPr userDrawn="1"/>
        </p:nvPicPr>
        <p:blipFill>
          <a:blip r:embed="rId4"/>
          <a:stretch>
            <a:fillRect/>
          </a:stretch>
        </p:blipFill>
        <p:spPr>
          <a:xfrm>
            <a:off x="78323" y="133504"/>
            <a:ext cx="1982649" cy="1019839"/>
          </a:xfrm>
          <a:prstGeom prst="rect">
            <a:avLst/>
          </a:prstGeom>
        </p:spPr>
      </p:pic>
      <p:pic>
        <p:nvPicPr>
          <p:cNvPr id="17" name="Image 16">
            <a:extLst>
              <a:ext uri="{FF2B5EF4-FFF2-40B4-BE49-F238E27FC236}">
                <a16:creationId xmlns:a16="http://schemas.microsoft.com/office/drawing/2014/main" xmlns="" id="{14BB0924-ADA8-E44C-BBFD-EBC1001CC51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81942" y="1236145"/>
            <a:ext cx="1080000" cy="252249"/>
          </a:xfrm>
          <a:prstGeom prst="rect">
            <a:avLst/>
          </a:prstGeom>
        </p:spPr>
      </p:pic>
      <p:sp>
        <p:nvSpPr>
          <p:cNvPr id="27" name="Espace réservé du texte 26">
            <a:extLst>
              <a:ext uri="{FF2B5EF4-FFF2-40B4-BE49-F238E27FC236}">
                <a16:creationId xmlns:a16="http://schemas.microsoft.com/office/drawing/2014/main" xmlns="" id="{08DAFA9F-C268-3641-A239-84BAA6F114D7}"/>
              </a:ext>
            </a:extLst>
          </p:cNvPr>
          <p:cNvSpPr>
            <a:spLocks noGrp="1"/>
          </p:cNvSpPr>
          <p:nvPr>
            <p:ph type="body" sz="quarter" idx="11" hasCustomPrompt="1"/>
          </p:nvPr>
        </p:nvSpPr>
        <p:spPr>
          <a:xfrm>
            <a:off x="1143000" y="2248568"/>
            <a:ext cx="6858000" cy="254921"/>
          </a:xfrm>
          <a:prstGeom prst="rect">
            <a:avLst/>
          </a:prstGeom>
        </p:spPr>
        <p:txBody>
          <a:bodyPr>
            <a:normAutofit/>
          </a:bodyPr>
          <a:lstStyle>
            <a:lvl1pPr marL="0" indent="0" algn="ctr">
              <a:buNone/>
              <a:defRPr lang="fr-FR" sz="825" b="0" kern="1200" dirty="0">
                <a:solidFill>
                  <a:schemeClr val="tx1"/>
                </a:solidFill>
                <a:latin typeface="Arial" panose="020B0604020202020204" pitchFamily="34" charset="0"/>
                <a:ea typeface="+mj-ea"/>
                <a:cs typeface="Arial" panose="020B0604020202020204" pitchFamily="34" charset="0"/>
              </a:defRPr>
            </a:lvl1pPr>
          </a:lstStyle>
          <a:p>
            <a:r>
              <a:rPr lang="fr-FR" sz="825" b="0" dirty="0"/>
              <a:t>MODIFIEZ EN-TÊTE TITRE</a:t>
            </a:r>
          </a:p>
        </p:txBody>
      </p:sp>
      <p:sp>
        <p:nvSpPr>
          <p:cNvPr id="33" name="Espace réservé du texte 32">
            <a:extLst>
              <a:ext uri="{FF2B5EF4-FFF2-40B4-BE49-F238E27FC236}">
                <a16:creationId xmlns:a16="http://schemas.microsoft.com/office/drawing/2014/main" xmlns="" id="{3183880E-38DE-9D48-8646-756465DC1270}"/>
              </a:ext>
            </a:extLst>
          </p:cNvPr>
          <p:cNvSpPr>
            <a:spLocks noGrp="1"/>
          </p:cNvSpPr>
          <p:nvPr>
            <p:ph type="body" sz="quarter" idx="12" hasCustomPrompt="1"/>
          </p:nvPr>
        </p:nvSpPr>
        <p:spPr>
          <a:xfrm>
            <a:off x="167836" y="6382562"/>
            <a:ext cx="2561908" cy="251729"/>
          </a:xfrm>
          <a:prstGeom prst="rect">
            <a:avLst/>
          </a:prstGeom>
        </p:spPr>
        <p:txBody>
          <a:bodyPr>
            <a:normAutofit/>
          </a:bodyPr>
          <a:lstStyle>
            <a:lvl1pPr marL="0" indent="0">
              <a:buNone/>
              <a:defRPr sz="825" b="1">
                <a:solidFill>
                  <a:schemeClr val="tx1"/>
                </a:solidFill>
                <a:latin typeface="Arial" panose="020B0604020202020204" pitchFamily="34" charset="0"/>
                <a:cs typeface="Arial" panose="020B0604020202020204" pitchFamily="34" charset="0"/>
              </a:defRPr>
            </a:lvl1pPr>
          </a:lstStyle>
          <a:p>
            <a:r>
              <a:rPr lang="fr-FR" dirty="0"/>
              <a:t>Rentrée du Pôle TES – 17 janvier 2019</a:t>
            </a:r>
          </a:p>
        </p:txBody>
      </p:sp>
      <p:sp>
        <p:nvSpPr>
          <p:cNvPr id="13" name="Croix 12">
            <a:extLst>
              <a:ext uri="{FF2B5EF4-FFF2-40B4-BE49-F238E27FC236}">
                <a16:creationId xmlns:a16="http://schemas.microsoft.com/office/drawing/2014/main" xmlns="" id="{07CC7656-5FBC-4944-B89D-56C45009AA43}"/>
              </a:ext>
            </a:extLst>
          </p:cNvPr>
          <p:cNvSpPr>
            <a:spLocks noChangeAspect="1"/>
          </p:cNvSpPr>
          <p:nvPr userDrawn="1"/>
        </p:nvSpPr>
        <p:spPr>
          <a:xfrm>
            <a:off x="2325756" y="549307"/>
            <a:ext cx="432000" cy="576000"/>
          </a:xfrm>
          <a:prstGeom prst="plus">
            <a:avLst>
              <a:gd name="adj" fmla="val 3972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350"/>
          </a:p>
        </p:txBody>
      </p:sp>
      <p:pic>
        <p:nvPicPr>
          <p:cNvPr id="18" name="Image 17">
            <a:extLst>
              <a:ext uri="{FF2B5EF4-FFF2-40B4-BE49-F238E27FC236}">
                <a16:creationId xmlns:a16="http://schemas.microsoft.com/office/drawing/2014/main" xmlns="" id="{23D5C135-482C-224D-A3A9-59B586226550}"/>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3004213" y="384313"/>
            <a:ext cx="1567787" cy="878356"/>
          </a:xfrm>
          <a:prstGeom prst="rect">
            <a:avLst/>
          </a:prstGeom>
        </p:spPr>
      </p:pic>
    </p:spTree>
    <p:extLst>
      <p:ext uri="{BB962C8B-B14F-4D97-AF65-F5344CB8AC3E}">
        <p14:creationId xmlns:p14="http://schemas.microsoft.com/office/powerpoint/2010/main" val="1279302970"/>
      </p:ext>
    </p:extLst>
  </p:cSld>
  <p:clrMapOvr>
    <a:masterClrMapping/>
  </p:clrMapOvr>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090048"/>
            <a:ext cx="6858000" cy="903085"/>
          </a:xfrm>
        </p:spPr>
        <p:txBody>
          <a:bodyPr anchor="b">
            <a:normAutofit/>
          </a:bodyPr>
          <a:lstStyle>
            <a:lvl1pPr algn="ctr">
              <a:defRPr sz="3750" b="0">
                <a:solidFill>
                  <a:srgbClr val="003399"/>
                </a:solidFill>
                <a:latin typeface="+mn-lt"/>
              </a:defRPr>
            </a:lvl1pPr>
          </a:lstStyle>
          <a:p>
            <a:r>
              <a:rPr lang="en-US" dirty="0"/>
              <a:t>Click to edit Master title style</a:t>
            </a:r>
            <a:endParaRPr lang="en-GB" dirty="0"/>
          </a:p>
        </p:txBody>
      </p:sp>
      <p:grpSp>
        <p:nvGrpSpPr>
          <p:cNvPr id="8" name="Group 7"/>
          <p:cNvGrpSpPr>
            <a:grpSpLocks/>
          </p:cNvGrpSpPr>
          <p:nvPr userDrawn="1"/>
        </p:nvGrpSpPr>
        <p:grpSpPr bwMode="auto">
          <a:xfrm rot="5400000">
            <a:off x="750583" y="-750582"/>
            <a:ext cx="3733175" cy="5234339"/>
            <a:chOff x="1078534" y="1042968"/>
            <a:chExt cx="23584" cy="43434"/>
          </a:xfrm>
        </p:grpSpPr>
        <p:sp>
          <p:nvSpPr>
            <p:cNvPr id="9" name="AutoShape 2"/>
            <p:cNvSpPr>
              <a:spLocks noChangeArrowheads="1"/>
            </p:cNvSpPr>
            <p:nvPr userDrawn="1"/>
          </p:nvSpPr>
          <p:spPr bwMode="auto">
            <a:xfrm>
              <a:off x="1078534" y="1050645"/>
              <a:ext cx="23584" cy="35757"/>
            </a:xfrm>
            <a:prstGeom prst="triangle">
              <a:avLst>
                <a:gd name="adj" fmla="val 0"/>
              </a:avLst>
            </a:prstGeom>
            <a:solidFill>
              <a:srgbClr val="C5CEEF">
                <a:alpha val="71001"/>
              </a:srgbClr>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en-GB" sz="1350"/>
            </a:p>
          </p:txBody>
        </p:sp>
        <p:sp>
          <p:nvSpPr>
            <p:cNvPr id="10" name="AutoShape 3"/>
            <p:cNvSpPr>
              <a:spLocks noChangeArrowheads="1"/>
            </p:cNvSpPr>
            <p:nvPr userDrawn="1"/>
          </p:nvSpPr>
          <p:spPr bwMode="auto">
            <a:xfrm>
              <a:off x="1078534" y="1042968"/>
              <a:ext cx="16002" cy="43434"/>
            </a:xfrm>
            <a:prstGeom prst="triangle">
              <a:avLst>
                <a:gd name="adj" fmla="val 0"/>
              </a:avLst>
            </a:prstGeom>
            <a:solidFill>
              <a:srgbClr val="9FAEE5">
                <a:alpha val="78999"/>
              </a:srgbClr>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en-GB" sz="1350"/>
            </a:p>
          </p:txBody>
        </p:sp>
        <p:sp>
          <p:nvSpPr>
            <p:cNvPr id="11" name="AutoShape 4"/>
            <p:cNvSpPr>
              <a:spLocks noChangeArrowheads="1"/>
            </p:cNvSpPr>
            <p:nvPr userDrawn="1"/>
          </p:nvSpPr>
          <p:spPr bwMode="auto">
            <a:xfrm>
              <a:off x="1078534" y="1059199"/>
              <a:ext cx="23356" cy="27203"/>
            </a:xfrm>
            <a:prstGeom prst="triangle">
              <a:avLst>
                <a:gd name="adj" fmla="val 0"/>
              </a:avLst>
            </a:prstGeom>
            <a:solidFill>
              <a:srgbClr val="003399">
                <a:alpha val="63000"/>
              </a:srgbClr>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en-GB" sz="1350"/>
            </a:p>
          </p:txBody>
        </p:sp>
      </p:grpSp>
      <p:pic>
        <p:nvPicPr>
          <p:cNvPr id="13"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85357" y="6304590"/>
            <a:ext cx="2349068" cy="34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26756" y="0"/>
            <a:ext cx="3917244" cy="2250000"/>
          </a:xfrm>
          <a:prstGeom prst="rect">
            <a:avLst/>
          </a:prstGeom>
        </p:spPr>
      </p:pic>
    </p:spTree>
    <p:extLst>
      <p:ext uri="{BB962C8B-B14F-4D97-AF65-F5344CB8AC3E}">
        <p14:creationId xmlns:p14="http://schemas.microsoft.com/office/powerpoint/2010/main" val="605020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solidFill>
                  <a:srgbClr val="003399"/>
                </a:solidFill>
                <a:latin typeface="+mn-lt"/>
              </a:defRPr>
            </a:lvl1pPr>
          </a:lstStyle>
          <a:p>
            <a:r>
              <a:rPr lang="en-US" dirty="0"/>
              <a:t>Click to edit Master title style</a:t>
            </a:r>
            <a:endParaRPr lang="en-GB" dirty="0"/>
          </a:p>
        </p:txBody>
      </p:sp>
      <p:sp>
        <p:nvSpPr>
          <p:cNvPr id="3" name="Content Placeholder 2"/>
          <p:cNvSpPr>
            <a:spLocks noGrp="1"/>
          </p:cNvSpPr>
          <p:nvPr>
            <p:ph idx="1"/>
          </p:nvPr>
        </p:nvSpPr>
        <p:spPr>
          <a:xfrm>
            <a:off x="628650" y="1847850"/>
            <a:ext cx="7886700" cy="3676650"/>
          </a:xfrm>
        </p:spPr>
        <p:txBody>
          <a:bodyPr/>
          <a:lstStyle>
            <a:lvl1pPr>
              <a:defRPr>
                <a:solidFill>
                  <a:srgbClr val="003399"/>
                </a:solidFill>
                <a:latin typeface="+mn-lt"/>
              </a:defRPr>
            </a:lvl1pPr>
            <a:lvl2pPr>
              <a:defRPr>
                <a:solidFill>
                  <a:srgbClr val="003399"/>
                </a:solidFill>
                <a:latin typeface="+mn-lt"/>
              </a:defRPr>
            </a:lvl2pPr>
            <a:lvl3pPr>
              <a:defRPr>
                <a:solidFill>
                  <a:srgbClr val="003399"/>
                </a:solidFill>
                <a:latin typeface="+mn-lt"/>
              </a:defRPr>
            </a:lvl3pPr>
            <a:lvl4pPr>
              <a:defRPr>
                <a:solidFill>
                  <a:srgbClr val="003399"/>
                </a:solidFill>
                <a:latin typeface="+mn-lt"/>
              </a:defRPr>
            </a:lvl4pPr>
            <a:lvl5pPr>
              <a:defRPr>
                <a:solidFill>
                  <a:srgbClr val="003399"/>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7" name="Group 6"/>
          <p:cNvGrpSpPr>
            <a:grpSpLocks/>
          </p:cNvGrpSpPr>
          <p:nvPr userDrawn="1"/>
        </p:nvGrpSpPr>
        <p:grpSpPr bwMode="auto">
          <a:xfrm rot="16200000">
            <a:off x="6712607" y="4426608"/>
            <a:ext cx="2392340" cy="2470445"/>
            <a:chOff x="1078534" y="1042968"/>
            <a:chExt cx="23584" cy="43434"/>
          </a:xfrm>
        </p:grpSpPr>
        <p:sp>
          <p:nvSpPr>
            <p:cNvPr id="8" name="AutoShape 2"/>
            <p:cNvSpPr>
              <a:spLocks noChangeArrowheads="1"/>
            </p:cNvSpPr>
            <p:nvPr userDrawn="1"/>
          </p:nvSpPr>
          <p:spPr bwMode="auto">
            <a:xfrm>
              <a:off x="1078534" y="1050645"/>
              <a:ext cx="23584" cy="35757"/>
            </a:xfrm>
            <a:prstGeom prst="triangle">
              <a:avLst>
                <a:gd name="adj" fmla="val 0"/>
              </a:avLst>
            </a:prstGeom>
            <a:solidFill>
              <a:srgbClr val="C5CEEF">
                <a:alpha val="71001"/>
              </a:srgbClr>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en-GB" sz="1350"/>
            </a:p>
          </p:txBody>
        </p:sp>
        <p:sp>
          <p:nvSpPr>
            <p:cNvPr id="9" name="AutoShape 3"/>
            <p:cNvSpPr>
              <a:spLocks noChangeArrowheads="1"/>
            </p:cNvSpPr>
            <p:nvPr userDrawn="1"/>
          </p:nvSpPr>
          <p:spPr bwMode="auto">
            <a:xfrm>
              <a:off x="1078534" y="1042968"/>
              <a:ext cx="16002" cy="43434"/>
            </a:xfrm>
            <a:prstGeom prst="triangle">
              <a:avLst>
                <a:gd name="adj" fmla="val 0"/>
              </a:avLst>
            </a:prstGeom>
            <a:solidFill>
              <a:srgbClr val="9FAEE5">
                <a:alpha val="78999"/>
              </a:srgbClr>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en-GB" sz="1350"/>
            </a:p>
          </p:txBody>
        </p:sp>
        <p:sp>
          <p:nvSpPr>
            <p:cNvPr id="10" name="AutoShape 4"/>
            <p:cNvSpPr>
              <a:spLocks noChangeArrowheads="1"/>
            </p:cNvSpPr>
            <p:nvPr userDrawn="1"/>
          </p:nvSpPr>
          <p:spPr bwMode="auto">
            <a:xfrm>
              <a:off x="1078534" y="1059199"/>
              <a:ext cx="23356" cy="27203"/>
            </a:xfrm>
            <a:prstGeom prst="triangle">
              <a:avLst>
                <a:gd name="adj" fmla="val 0"/>
              </a:avLst>
            </a:prstGeom>
            <a:solidFill>
              <a:srgbClr val="003399">
                <a:alpha val="63000"/>
              </a:srgbClr>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en-GB" sz="1350"/>
            </a:p>
          </p:txBody>
        </p:sp>
      </p:gr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5326386"/>
            <a:ext cx="2507036" cy="1440000"/>
          </a:xfrm>
          <a:prstGeom prst="rect">
            <a:avLst/>
          </a:prstGeom>
        </p:spPr>
      </p:pic>
    </p:spTree>
    <p:extLst>
      <p:ext uri="{BB962C8B-B14F-4D97-AF65-F5344CB8AC3E}">
        <p14:creationId xmlns:p14="http://schemas.microsoft.com/office/powerpoint/2010/main" val="516403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pic>
        <p:nvPicPr>
          <p:cNvPr id="2" name="Image 1" descr="PPT REGION NORMANDI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96339"/>
            <a:ext cx="9144000" cy="6465323"/>
          </a:xfrm>
          <a:prstGeom prst="rect">
            <a:avLst/>
          </a:prstGeom>
        </p:spPr>
      </p:pic>
    </p:spTree>
    <p:extLst>
      <p:ext uri="{BB962C8B-B14F-4D97-AF65-F5344CB8AC3E}">
        <p14:creationId xmlns:p14="http://schemas.microsoft.com/office/powerpoint/2010/main" val="795795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titre">
    <p:spTree>
      <p:nvGrpSpPr>
        <p:cNvPr id="1" name=""/>
        <p:cNvGrpSpPr/>
        <p:nvPr/>
      </p:nvGrpSpPr>
      <p:grpSpPr>
        <a:xfrm>
          <a:off x="0" y="0"/>
          <a:ext cx="0" cy="0"/>
          <a:chOff x="0" y="0"/>
          <a:chExt cx="0" cy="0"/>
        </a:xfrm>
      </p:grpSpPr>
      <p:pic>
        <p:nvPicPr>
          <p:cNvPr id="2" name="Image 1" descr="PPT REGION NORMANDIE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96339"/>
            <a:ext cx="9144000" cy="6465323"/>
          </a:xfrm>
          <a:prstGeom prst="rect">
            <a:avLst/>
          </a:prstGeom>
        </p:spPr>
      </p:pic>
    </p:spTree>
    <p:extLst>
      <p:ext uri="{BB962C8B-B14F-4D97-AF65-F5344CB8AC3E}">
        <p14:creationId xmlns:p14="http://schemas.microsoft.com/office/powerpoint/2010/main" val="1125577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u">
    <p:spTree>
      <p:nvGrpSpPr>
        <p:cNvPr id="1" name=""/>
        <p:cNvGrpSpPr/>
        <p:nvPr/>
      </p:nvGrpSpPr>
      <p:grpSpPr>
        <a:xfrm>
          <a:off x="0" y="0"/>
          <a:ext cx="0" cy="0"/>
          <a:chOff x="0" y="0"/>
          <a:chExt cx="0" cy="0"/>
        </a:xfrm>
      </p:grpSpPr>
      <p:pic>
        <p:nvPicPr>
          <p:cNvPr id="2" name="Image 1" descr="PPT REGION NORMANDIE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96339"/>
            <a:ext cx="9144000" cy="6465323"/>
          </a:xfrm>
          <a:prstGeom prst="rect">
            <a:avLst/>
          </a:prstGeom>
        </p:spPr>
      </p:pic>
    </p:spTree>
    <p:extLst>
      <p:ext uri="{BB962C8B-B14F-4D97-AF65-F5344CB8AC3E}">
        <p14:creationId xmlns:p14="http://schemas.microsoft.com/office/powerpoint/2010/main" val="3368436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s de couverture">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5460" y="1988820"/>
            <a:ext cx="5593080" cy="2880360"/>
          </a:xfrm>
          <a:prstGeom prst="rect">
            <a:avLst/>
          </a:prstGeom>
        </p:spPr>
      </p:pic>
    </p:spTree>
    <p:extLst>
      <p:ext uri="{BB962C8B-B14F-4D97-AF65-F5344CB8AC3E}">
        <p14:creationId xmlns:p14="http://schemas.microsoft.com/office/powerpoint/2010/main" val="222482562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67EB7F70-B390-F644-922E-4C5AD748E4FC}" type="datetimeFigureOut">
              <a:rPr lang="fr-FR" smtClean="0"/>
              <a:t>04/04/2019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5643593-321B-4444-B6E7-A13C136D5CEB}" type="slidenum">
              <a:rPr lang="fr-FR" smtClean="0"/>
              <a:t>‹N°›</a:t>
            </a:fld>
            <a:endParaRPr lang="fr-FR"/>
          </a:p>
        </p:txBody>
      </p:sp>
    </p:spTree>
    <p:extLst>
      <p:ext uri="{BB962C8B-B14F-4D97-AF65-F5344CB8AC3E}">
        <p14:creationId xmlns:p14="http://schemas.microsoft.com/office/powerpoint/2010/main" val="1479776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7EB7F70-B390-F644-922E-4C5AD748E4FC}" type="datetimeFigureOut">
              <a:rPr lang="fr-FR" smtClean="0"/>
              <a:t>04/04/2019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5643593-321B-4444-B6E7-A13C136D5CEB}" type="slidenum">
              <a:rPr lang="fr-FR" smtClean="0"/>
              <a:t>‹N°›</a:t>
            </a:fld>
            <a:endParaRPr lang="fr-FR"/>
          </a:p>
        </p:txBody>
      </p:sp>
    </p:spTree>
    <p:extLst>
      <p:ext uri="{BB962C8B-B14F-4D97-AF65-F5344CB8AC3E}">
        <p14:creationId xmlns:p14="http://schemas.microsoft.com/office/powerpoint/2010/main" val="1205724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7EB7F70-B390-F644-922E-4C5AD748E4FC}" type="datetimeFigureOut">
              <a:rPr lang="fr-FR" smtClean="0"/>
              <a:t>04/04/2019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643593-321B-4444-B6E7-A13C136D5CEB}" type="slidenum">
              <a:rPr lang="fr-FR" smtClean="0"/>
              <a:t>‹N°›</a:t>
            </a:fld>
            <a:endParaRPr lang="fr-FR"/>
          </a:p>
        </p:txBody>
      </p:sp>
    </p:spTree>
    <p:extLst>
      <p:ext uri="{BB962C8B-B14F-4D97-AF65-F5344CB8AC3E}">
        <p14:creationId xmlns:p14="http://schemas.microsoft.com/office/powerpoint/2010/main" val="1626930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7EB7F70-B390-F644-922E-4C5AD748E4FC}" type="datetimeFigureOut">
              <a:rPr lang="fr-FR" smtClean="0"/>
              <a:t>04/04/2019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643593-321B-4444-B6E7-A13C136D5CEB}" type="slidenum">
              <a:rPr lang="fr-FR" smtClean="0"/>
              <a:t>‹N°›</a:t>
            </a:fld>
            <a:endParaRPr lang="fr-FR"/>
          </a:p>
        </p:txBody>
      </p:sp>
    </p:spTree>
    <p:extLst>
      <p:ext uri="{BB962C8B-B14F-4D97-AF65-F5344CB8AC3E}">
        <p14:creationId xmlns:p14="http://schemas.microsoft.com/office/powerpoint/2010/main" val="1675035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EB7F70-B390-F644-922E-4C5AD748E4FC}" type="datetimeFigureOut">
              <a:rPr lang="fr-FR" smtClean="0"/>
              <a:t>04/04/2019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643593-321B-4444-B6E7-A13C136D5CEB}" type="slidenum">
              <a:rPr lang="fr-FR" smtClean="0"/>
              <a:t>‹N°›</a:t>
            </a:fld>
            <a:endParaRPr lang="fr-FR"/>
          </a:p>
        </p:txBody>
      </p:sp>
    </p:spTree>
    <p:extLst>
      <p:ext uri="{BB962C8B-B14F-4D97-AF65-F5344CB8AC3E}">
        <p14:creationId xmlns:p14="http://schemas.microsoft.com/office/powerpoint/2010/main" val="3753778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 id="2147483665" r:id="rId16"/>
    <p:sldLayoutId id="2147483666" r:id="rId1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3.jpeg"/><Relationship Id="rId4" Type="http://schemas.openxmlformats.org/officeDocument/2006/relationships/image" Target="../media/image2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hyperlink" Target="https://www.channelmanche.com/fr/medias/faq/" TargetMode="External"/><Relationship Id="rId2" Type="http://schemas.openxmlformats.org/officeDocument/2006/relationships/hyperlink" Target="https://www.channelmanche.com/en/news-and-media/faq/" TargetMode="Externa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hyperlink" Target="https://www.channelmanche.com/en/contact" TargetMode="External"/><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hyperlink" Target="https://www.channelmanche.com/fr/contact"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ec.europa.eu/research/participants/data/ref/h2020/wp/2018-2020/main/h2020-wp1820-eic_en.pdf"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hyperlink" Target="https://ec.europa.eu/info/funding-tenders/opportunities/portal/screen/opportunities/topic-search;freeTextSearchKeyword=;typeCodes=1;statusCodes=31094501,31094502;programCode=H2020;programDivisionCode=31047826;focusAreaCode=null;crossCuttingPriorityCode=null;callCode=Default;sortQuery=openingDate;orderBy=asc;onlyTenders=false;topicListKey=topicSearchTablePageState"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ec.europa.eu/digital-single-market/en/news/european-innovation-council-pathfinder-and-future-and-emerging-technologies-info-day-brussels"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hyperlink" Target="http://ec.europa.eu/research/eic/index.cfm"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enqueteur.daei.sg.developpement-durable.gouv.fr/index.php/85386?lang=fr"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hyperlink" Target="http://ec.europa.eu/environment/life/project/Projects/index.cfm" TargetMode="External"/><Relationship Id="rId5" Type="http://schemas.openxmlformats.org/officeDocument/2006/relationships/hyperlink" Target="https://ec.europa.eu/easme/en/section/life/calls-proposals" TargetMode="External"/><Relationship Id="rId4" Type="http://schemas.openxmlformats.org/officeDocument/2006/relationships/hyperlink" Target="https://ec.europa.eu/easme/en/section/life/eu-life-information-and-networking-day"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s://www.eda.europa.eu/info-hub/press-centre/latest-news/2019/03/19/2019-calls-for-proposals-on-preparatory-action-on-defence-research-published---info-brokerage-day-on-11-april-2019"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hyperlink" Target="https://ec.europa.eu/info/funding-tenders/opportunities/portal/screen/opportunities/topic-search;freeTextSearchKeyword=;typeCodes=1;statusCodes=31094501,31094502;programCode=PPPA;programDivisionCode=null;focusAreaCode=null;crossCuttingPriorityCode=null;callCode=Default;sortQuery=openingDate;orderBy=desc;onlyTenders=false;topicListKey=topicSearchTablePageState" TargetMode="External"/><Relationship Id="rId4" Type="http://schemas.openxmlformats.org/officeDocument/2006/relationships/hyperlink" Target="http://ec.europa.eu/research/participants/data/ref/other_eu_prog/other/pppa/wp-call/pa-call-document-padr-fss-19-call-text_en.pdf"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ec.europa.eu/transport/modes/road/news/2019-02-26-call-applications-single-platform_en"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europa.eu/rapid/press-release_IP-19-1434_fr.htm"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http://europa.eu/rapid/press-release_IP-19-1269_fr.htm"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hyperlink" Target="http://s3platform.jrc.ec.europa.eu/" TargetMode="External"/><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hyperlink" Target="http://s3platform.jrc.ec.europa.eu/agri-food" TargetMode="External"/><Relationship Id="rId5" Type="http://schemas.openxmlformats.org/officeDocument/2006/relationships/hyperlink" Target="http://s3platform.jrc.ec.europa.eu/s3p-energy" TargetMode="External"/><Relationship Id="rId4" Type="http://schemas.openxmlformats.org/officeDocument/2006/relationships/hyperlink" Target="http://s3platform.jrc.ec.europa.eu/industrial-modernisation"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hyperlink" Target="https://www.evs32.org/" TargetMode="External"/><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3" Type="http://schemas.openxmlformats.org/officeDocument/2006/relationships/hyperlink" Target="https://www.effra.eu/factories-future" TargetMode="External"/><Relationship Id="rId2" Type="http://schemas.openxmlformats.org/officeDocument/2006/relationships/hyperlink" Target="https://www.ecsel.eu/" TargetMode="Externa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hyperlink" Target="http://s3platform.jrc.ec.europa.eu/digital-innovation-hubs-tool" TargetMode="External"/><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hyperlink" Target="http://s3platform.jrc.ec.europa.eu/rtos" TargetMode="Externa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hyperlink" Target="http://www.french-digital-coalition.fr/" TargetMode="Externa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image" Target="../media/image40.emf"/><Relationship Id="rId7" Type="http://schemas.openxmlformats.org/officeDocument/2006/relationships/image" Target="../media/image44.emf"/><Relationship Id="rId2" Type="http://schemas.openxmlformats.org/officeDocument/2006/relationships/image" Target="../media/image39.emf"/><Relationship Id="rId1" Type="http://schemas.openxmlformats.org/officeDocument/2006/relationships/slideLayout" Target="../slideLayouts/slideLayout15.xml"/><Relationship Id="rId6" Type="http://schemas.openxmlformats.org/officeDocument/2006/relationships/image" Target="../media/image43.emf"/><Relationship Id="rId5" Type="http://schemas.openxmlformats.org/officeDocument/2006/relationships/image" Target="../media/image42.emf"/><Relationship Id="rId4" Type="http://schemas.openxmlformats.org/officeDocument/2006/relationships/image" Target="../media/image41.emf"/></Relationships>
</file>

<file path=ppt/slides/_rels/slide65.xml.rels><?xml version="1.0" encoding="UTF-8" standalone="yes"?>
<Relationships xmlns="http://schemas.openxmlformats.org/package/2006/relationships"><Relationship Id="rId3" Type="http://schemas.openxmlformats.org/officeDocument/2006/relationships/hyperlink" Target="http://s3platform.jrc.ec.europa.eu/s3-thematic-platforms" TargetMode="External"/><Relationship Id="rId2" Type="http://schemas.openxmlformats.org/officeDocument/2006/relationships/hyperlink" Target="https://dihnet.eu/" TargetMode="External"/><Relationship Id="rId1" Type="http://schemas.openxmlformats.org/officeDocument/2006/relationships/slideLayout" Target="../slideLayouts/slideLayout15.xml"/><Relationship Id="rId5" Type="http://schemas.openxmlformats.org/officeDocument/2006/relationships/hyperlink" Target="https://ec.europa.eu/digital-single-market/en/startup-europe-networks" TargetMode="External"/><Relationship Id="rId4" Type="http://schemas.openxmlformats.org/officeDocument/2006/relationships/hyperlink" Target="https://een.ec.europa.eu/"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336053" y="943726"/>
            <a:ext cx="8362528" cy="4216539"/>
          </a:xfrm>
          <a:prstGeom prst="rect">
            <a:avLst/>
          </a:prstGeom>
          <a:solidFill>
            <a:srgbClr val="C00000"/>
          </a:solidFill>
        </p:spPr>
        <p:txBody>
          <a:bodyPr wrap="square" rtlCol="0">
            <a:spAutoFit/>
          </a:bodyPr>
          <a:lstStyle/>
          <a:p>
            <a:pPr algn="ctr"/>
            <a:endParaRPr lang="fr-FR" sz="2000" dirty="0">
              <a:solidFill>
                <a:schemeClr val="bg1"/>
              </a:solidFill>
            </a:endParaRPr>
          </a:p>
          <a:p>
            <a:pPr algn="ctr"/>
            <a:endParaRPr lang="fr-FR" sz="3600" dirty="0" smtClean="0">
              <a:solidFill>
                <a:schemeClr val="bg1"/>
              </a:solidFill>
            </a:endParaRPr>
          </a:p>
          <a:p>
            <a:pPr algn="ctr"/>
            <a:r>
              <a:rPr lang="fr-FR" sz="3600" b="1" dirty="0">
                <a:solidFill>
                  <a:schemeClr val="bg1"/>
                </a:solidFill>
              </a:rPr>
              <a:t>5</a:t>
            </a:r>
            <a:r>
              <a:rPr lang="fr-FR" sz="3600" b="1" baseline="30000" dirty="0" smtClean="0">
                <a:solidFill>
                  <a:schemeClr val="bg1"/>
                </a:solidFill>
              </a:rPr>
              <a:t>e</a:t>
            </a:r>
            <a:r>
              <a:rPr lang="fr-FR" sz="3600" b="1" dirty="0" smtClean="0">
                <a:solidFill>
                  <a:schemeClr val="bg1"/>
                </a:solidFill>
              </a:rPr>
              <a:t> réunion du TENOR</a:t>
            </a:r>
          </a:p>
          <a:p>
            <a:pPr algn="ctr"/>
            <a:endParaRPr lang="fr-FR" sz="2400" u="sng" dirty="0" smtClean="0">
              <a:solidFill>
                <a:schemeClr val="bg1"/>
              </a:solidFill>
            </a:endParaRPr>
          </a:p>
          <a:p>
            <a:pPr algn="ctr"/>
            <a:r>
              <a:rPr lang="fr-FR" sz="2400" dirty="0" smtClean="0">
                <a:solidFill>
                  <a:schemeClr val="bg1"/>
                </a:solidFill>
              </a:rPr>
              <a:t>Le réseau des acteurs normands de la RDI sur l’Europe</a:t>
            </a:r>
          </a:p>
          <a:p>
            <a:pPr algn="ctr"/>
            <a:endParaRPr lang="fr-FR" sz="3800" u="sng" dirty="0">
              <a:solidFill>
                <a:schemeClr val="bg1"/>
              </a:solidFill>
            </a:endParaRPr>
          </a:p>
          <a:p>
            <a:pPr algn="ctr"/>
            <a:r>
              <a:rPr lang="fr-FR" u="sng" dirty="0" err="1" smtClean="0">
                <a:solidFill>
                  <a:schemeClr val="bg1"/>
                </a:solidFill>
              </a:rPr>
              <a:t>Unicaen</a:t>
            </a:r>
            <a:r>
              <a:rPr lang="fr-FR" u="sng" dirty="0" smtClean="0">
                <a:solidFill>
                  <a:schemeClr val="bg1"/>
                </a:solidFill>
              </a:rPr>
              <a:t>, 5 avril 2019</a:t>
            </a:r>
          </a:p>
          <a:p>
            <a:pPr algn="ctr"/>
            <a:endParaRPr lang="fr-FR" sz="3600" dirty="0" smtClean="0">
              <a:solidFill>
                <a:schemeClr val="bg1"/>
              </a:solidFill>
            </a:endParaRPr>
          </a:p>
          <a:p>
            <a:pPr algn="ctr"/>
            <a:endParaRPr lang="fr-FR" sz="3600" dirty="0">
              <a:solidFill>
                <a:schemeClr val="bg1"/>
              </a:solidFill>
            </a:endParaRPr>
          </a:p>
        </p:txBody>
      </p:sp>
      <p:pic>
        <p:nvPicPr>
          <p:cNvPr id="3" name="Image 2"/>
          <p:cNvPicPr>
            <a:picLocks noChangeAspect="1"/>
          </p:cNvPicPr>
          <p:nvPr/>
        </p:nvPicPr>
        <p:blipFill>
          <a:blip r:embed="rId3"/>
          <a:stretch>
            <a:fillRect/>
          </a:stretch>
        </p:blipFill>
        <p:spPr>
          <a:xfrm>
            <a:off x="18016" y="5366298"/>
            <a:ext cx="1951559" cy="1485203"/>
          </a:xfrm>
          <a:prstGeom prst="rect">
            <a:avLst/>
          </a:prstGeom>
        </p:spPr>
      </p:pic>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3990" y="5218322"/>
            <a:ext cx="1632106" cy="1543699"/>
          </a:xfrm>
          <a:prstGeom prst="rect">
            <a:avLst/>
          </a:prstGeom>
        </p:spPr>
      </p:pic>
      <p:pic>
        <p:nvPicPr>
          <p:cNvPr id="5" name="Imag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2320" y="5276819"/>
            <a:ext cx="1691680" cy="1574682"/>
          </a:xfrm>
          <a:prstGeom prst="rect">
            <a:avLst/>
          </a:prstGeom>
        </p:spPr>
      </p:pic>
    </p:spTree>
    <p:extLst>
      <p:ext uri="{BB962C8B-B14F-4D97-AF65-F5344CB8AC3E}">
        <p14:creationId xmlns:p14="http://schemas.microsoft.com/office/powerpoint/2010/main" val="6879281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146646"/>
            <a:ext cx="9144000" cy="931460"/>
          </a:xfrm>
        </p:spPr>
        <p:txBody>
          <a:bodyPr>
            <a:noAutofit/>
          </a:bodyPr>
          <a:lstStyle/>
          <a:p>
            <a:pPr algn="ctr"/>
            <a:r>
              <a:rPr lang="en-GB" sz="2700" dirty="0">
                <a:latin typeface="Open Sans" panose="020B0606030504020204" pitchFamily="34" charset="0"/>
                <a:ea typeface="Open Sans" panose="020B0606030504020204" pitchFamily="34" charset="0"/>
                <a:cs typeface="Open Sans" panose="020B0606030504020204" pitchFamily="34" charset="0"/>
              </a:rPr>
              <a:t>What is the FCE Programme ?</a:t>
            </a:r>
            <a:br>
              <a:rPr lang="en-GB" sz="2700" dirty="0">
                <a:latin typeface="Open Sans" panose="020B0606030504020204" pitchFamily="34" charset="0"/>
                <a:ea typeface="Open Sans" panose="020B0606030504020204" pitchFamily="34" charset="0"/>
                <a:cs typeface="Open Sans" panose="020B0606030504020204" pitchFamily="34" charset="0"/>
              </a:rPr>
            </a:br>
            <a:r>
              <a:rPr lang="en-GB" sz="2700" dirty="0" err="1">
                <a:solidFill>
                  <a:srgbClr val="9FAEE5"/>
                </a:solidFill>
                <a:latin typeface="Open Sans" panose="020B0606030504020204" pitchFamily="34" charset="0"/>
                <a:ea typeface="Open Sans" panose="020B0606030504020204" pitchFamily="34" charset="0"/>
                <a:cs typeface="Open Sans" panose="020B0606030504020204" pitchFamily="34" charset="0"/>
              </a:rPr>
              <a:t>Qu’est</a:t>
            </a:r>
            <a:r>
              <a:rPr lang="en-GB" sz="2700" dirty="0">
                <a:solidFill>
                  <a:srgbClr val="9FAEE5"/>
                </a:solidFill>
                <a:latin typeface="Open Sans" panose="020B0606030504020204" pitchFamily="34" charset="0"/>
                <a:ea typeface="Open Sans" panose="020B0606030504020204" pitchFamily="34" charset="0"/>
                <a:cs typeface="Open Sans" panose="020B0606030504020204" pitchFamily="34" charset="0"/>
              </a:rPr>
              <a:t> </a:t>
            </a:r>
            <a:r>
              <a:rPr lang="en-GB" sz="2700" dirty="0" err="1">
                <a:solidFill>
                  <a:srgbClr val="9FAEE5"/>
                </a:solidFill>
                <a:latin typeface="Open Sans" panose="020B0606030504020204" pitchFamily="34" charset="0"/>
                <a:ea typeface="Open Sans" panose="020B0606030504020204" pitchFamily="34" charset="0"/>
                <a:cs typeface="Open Sans" panose="020B0606030504020204" pitchFamily="34" charset="0"/>
              </a:rPr>
              <a:t>ce</a:t>
            </a:r>
            <a:r>
              <a:rPr lang="en-GB" sz="2700" dirty="0">
                <a:solidFill>
                  <a:srgbClr val="9FAEE5"/>
                </a:solidFill>
                <a:latin typeface="Open Sans" panose="020B0606030504020204" pitchFamily="34" charset="0"/>
                <a:ea typeface="Open Sans" panose="020B0606030504020204" pitchFamily="34" charset="0"/>
                <a:cs typeface="Open Sans" panose="020B0606030504020204" pitchFamily="34" charset="0"/>
              </a:rPr>
              <a:t> que le Programme FMA? </a:t>
            </a:r>
            <a:r>
              <a:rPr lang="en-GB" sz="2700" dirty="0">
                <a:latin typeface="Open Sans" panose="020B0606030504020204" pitchFamily="34" charset="0"/>
                <a:ea typeface="Open Sans" panose="020B0606030504020204" pitchFamily="34" charset="0"/>
                <a:cs typeface="Open Sans" panose="020B0606030504020204" pitchFamily="34" charset="0"/>
              </a:rPr>
              <a:t/>
            </a:r>
            <a:br>
              <a:rPr lang="en-GB" sz="2700" dirty="0">
                <a:latin typeface="Open Sans" panose="020B0606030504020204" pitchFamily="34" charset="0"/>
                <a:ea typeface="Open Sans" panose="020B0606030504020204" pitchFamily="34" charset="0"/>
                <a:cs typeface="Open Sans" panose="020B0606030504020204" pitchFamily="34" charset="0"/>
              </a:rPr>
            </a:br>
            <a:endParaRPr lang="en-GB" sz="27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Content Placeholder 2"/>
          <p:cNvSpPr txBox="1">
            <a:spLocks/>
          </p:cNvSpPr>
          <p:nvPr/>
        </p:nvSpPr>
        <p:spPr>
          <a:xfrm>
            <a:off x="418606" y="2466412"/>
            <a:ext cx="8051471" cy="2684150"/>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2" algn="l">
              <a:spcBef>
                <a:spcPts val="750"/>
              </a:spcBef>
            </a:pPr>
            <a:r>
              <a:rPr lang="fr-FR" sz="1650" b="1"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European</a:t>
            </a:r>
            <a:r>
              <a:rPr lang="fr-FR" sz="1650" b="1" dirty="0">
                <a:solidFill>
                  <a:srgbClr val="003399"/>
                </a:solidFill>
                <a:latin typeface="Open Sans" panose="020B0606030504020204" pitchFamily="34" charset="0"/>
                <a:ea typeface="Open Sans" panose="020B0606030504020204" pitchFamily="34" charset="0"/>
                <a:cs typeface="Open Sans" panose="020B0606030504020204" pitchFamily="34" charset="0"/>
              </a:rPr>
              <a:t> Territorial </a:t>
            </a:r>
            <a:r>
              <a:rPr lang="fr-FR" sz="1650" b="1"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Cohesion</a:t>
            </a:r>
            <a:r>
              <a:rPr lang="fr-FR" sz="1650" b="1"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fr-FR" sz="1650" b="1"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is</a:t>
            </a:r>
            <a:r>
              <a:rPr lang="fr-FR" sz="1650" b="1" dirty="0">
                <a:solidFill>
                  <a:srgbClr val="003399"/>
                </a:solidFill>
                <a:latin typeface="Open Sans" panose="020B0606030504020204" pitchFamily="34" charset="0"/>
                <a:ea typeface="Open Sans" panose="020B0606030504020204" pitchFamily="34" charset="0"/>
                <a:cs typeface="Open Sans" panose="020B0606030504020204" pitchFamily="34" charset="0"/>
              </a:rPr>
              <a:t> one of the goals of the </a:t>
            </a:r>
            <a:r>
              <a:rPr lang="fr-FR" sz="1650" b="1"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Cohesion</a:t>
            </a:r>
            <a:r>
              <a:rPr lang="fr-FR" sz="1650" b="1" dirty="0">
                <a:solidFill>
                  <a:srgbClr val="003399"/>
                </a:solidFill>
                <a:latin typeface="Open Sans" panose="020B0606030504020204" pitchFamily="34" charset="0"/>
                <a:ea typeface="Open Sans" panose="020B0606030504020204" pitchFamily="34" charset="0"/>
                <a:cs typeface="Open Sans" panose="020B0606030504020204" pitchFamily="34" charset="0"/>
              </a:rPr>
              <a:t> Policy and </a:t>
            </a:r>
            <a:r>
              <a:rPr lang="fr-FR" sz="1650" b="1"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is</a:t>
            </a:r>
            <a:r>
              <a:rPr lang="fr-FR" sz="1650" b="1"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fr-FR" sz="1650" b="1"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funded</a:t>
            </a:r>
            <a:r>
              <a:rPr lang="fr-FR" sz="1650" b="1" dirty="0">
                <a:solidFill>
                  <a:srgbClr val="003399"/>
                </a:solidFill>
                <a:latin typeface="Open Sans" panose="020B0606030504020204" pitchFamily="34" charset="0"/>
                <a:ea typeface="Open Sans" panose="020B0606030504020204" pitchFamily="34" charset="0"/>
                <a:cs typeface="Open Sans" panose="020B0606030504020204" pitchFamily="34" charset="0"/>
              </a:rPr>
              <a:t> by ERDF </a:t>
            </a:r>
          </a:p>
          <a:p>
            <a:pPr marL="0" lvl="2" algn="l">
              <a:spcBef>
                <a:spcPts val="750"/>
              </a:spcBef>
            </a:pPr>
            <a:r>
              <a:rPr lang="fr-FR" sz="1650" b="1" dirty="0">
                <a:solidFill>
                  <a:srgbClr val="9FAEE5"/>
                </a:solidFill>
                <a:latin typeface="Open Sans" panose="020B0606030504020204" pitchFamily="34" charset="0"/>
                <a:ea typeface="Open Sans" panose="020B0606030504020204" pitchFamily="34" charset="0"/>
                <a:cs typeface="Open Sans" panose="020B0606030504020204" pitchFamily="34" charset="0"/>
              </a:rPr>
              <a:t>La </a:t>
            </a:r>
            <a:r>
              <a:rPr lang="fr-FR" sz="1650" b="1" dirty="0" err="1">
                <a:solidFill>
                  <a:srgbClr val="9FAEE5"/>
                </a:solidFill>
                <a:latin typeface="Open Sans" panose="020B0606030504020204" pitchFamily="34" charset="0"/>
                <a:ea typeface="Open Sans" panose="020B0606030504020204" pitchFamily="34" charset="0"/>
                <a:cs typeface="Open Sans" panose="020B0606030504020204" pitchFamily="34" charset="0"/>
              </a:rPr>
              <a:t>Cohesion</a:t>
            </a:r>
            <a:r>
              <a:rPr lang="fr-FR" sz="1650" b="1" dirty="0">
                <a:solidFill>
                  <a:srgbClr val="9FAEE5"/>
                </a:solidFill>
                <a:latin typeface="Open Sans" panose="020B0606030504020204" pitchFamily="34" charset="0"/>
                <a:ea typeface="Open Sans" panose="020B0606030504020204" pitchFamily="34" charset="0"/>
                <a:cs typeface="Open Sans" panose="020B0606030504020204" pitchFamily="34" charset="0"/>
              </a:rPr>
              <a:t> Territoriale </a:t>
            </a:r>
            <a:r>
              <a:rPr lang="fr-FR" sz="1650" b="1" dirty="0" err="1">
                <a:solidFill>
                  <a:srgbClr val="9FAEE5"/>
                </a:solidFill>
                <a:latin typeface="Open Sans" panose="020B0606030504020204" pitchFamily="34" charset="0"/>
                <a:ea typeface="Open Sans" panose="020B0606030504020204" pitchFamily="34" charset="0"/>
                <a:cs typeface="Open Sans" panose="020B0606030504020204" pitchFamily="34" charset="0"/>
              </a:rPr>
              <a:t>Européene</a:t>
            </a:r>
            <a:r>
              <a:rPr lang="fr-FR" sz="1650" b="1" dirty="0">
                <a:solidFill>
                  <a:srgbClr val="9FAEE5"/>
                </a:solidFill>
                <a:latin typeface="Open Sans" panose="020B0606030504020204" pitchFamily="34" charset="0"/>
                <a:ea typeface="Open Sans" panose="020B0606030504020204" pitchFamily="34" charset="0"/>
                <a:cs typeface="Open Sans" panose="020B0606030504020204" pitchFamily="34" charset="0"/>
              </a:rPr>
              <a:t> est une des objectifs de la politique de cohésion et est financée par le FEDER</a:t>
            </a:r>
          </a:p>
          <a:p>
            <a:pPr marL="257175" lvl="2" indent="-257175" algn="l">
              <a:spcBef>
                <a:spcPts val="750"/>
              </a:spcBef>
              <a:buFont typeface="Arial" panose="020B0604020202020204" pitchFamily="34" charset="0"/>
              <a:buChar char="•"/>
            </a:pPr>
            <a:endParaRPr lang="fr-FR" sz="1650" b="1" dirty="0">
              <a:solidFill>
                <a:srgbClr val="9FAEE5"/>
              </a:solidFill>
              <a:latin typeface="Open Sans" panose="020B0606030504020204" pitchFamily="34" charset="0"/>
              <a:ea typeface="Open Sans" panose="020B0606030504020204" pitchFamily="34" charset="0"/>
              <a:cs typeface="Open Sans" panose="020B0606030504020204" pitchFamily="34" charset="0"/>
            </a:endParaRPr>
          </a:p>
          <a:p>
            <a:pPr marL="0" lvl="2" algn="l">
              <a:spcBef>
                <a:spcPts val="750"/>
              </a:spcBef>
            </a:pPr>
            <a:r>
              <a:rPr lang="en-GB" sz="1650" b="1" dirty="0">
                <a:solidFill>
                  <a:srgbClr val="003399"/>
                </a:solidFill>
                <a:latin typeface="Open Sans" panose="020B0606030504020204" pitchFamily="34" charset="0"/>
                <a:ea typeface="Open Sans" panose="020B0606030504020204" pitchFamily="34" charset="0"/>
                <a:cs typeface="Open Sans" panose="020B0606030504020204" pitchFamily="34" charset="0"/>
              </a:rPr>
              <a:t>Aim: to tackle issues that go beyond national borders and seek joint solutions via cross-border cooperation </a:t>
            </a:r>
          </a:p>
          <a:p>
            <a:pPr marL="0" lvl="2" algn="l">
              <a:spcBef>
                <a:spcPts val="750"/>
              </a:spcBef>
            </a:pPr>
            <a:r>
              <a:rPr lang="fr-FR" sz="1650" b="1" dirty="0">
                <a:solidFill>
                  <a:srgbClr val="9FAEE5"/>
                </a:solidFill>
                <a:latin typeface="Open Sans" panose="020B0606030504020204" pitchFamily="34" charset="0"/>
                <a:ea typeface="Open Sans" panose="020B0606030504020204" pitchFamily="34" charset="0"/>
                <a:cs typeface="Open Sans" panose="020B0606030504020204" pitchFamily="34" charset="0"/>
              </a:rPr>
              <a:t>Objectif : répondre </a:t>
            </a:r>
            <a:r>
              <a:rPr lang="en-GB" sz="1650" b="1" dirty="0">
                <a:solidFill>
                  <a:srgbClr val="9FAEE5"/>
                </a:solidFill>
                <a:latin typeface="Open Sans" panose="020B0606030504020204" pitchFamily="34" charset="0"/>
                <a:ea typeface="Open Sans" panose="020B0606030504020204" pitchFamily="34" charset="0"/>
                <a:cs typeface="Open Sans" panose="020B0606030504020204" pitchFamily="34" charset="0"/>
              </a:rPr>
              <a:t>à</a:t>
            </a:r>
            <a:r>
              <a:rPr lang="fr-FR" sz="1650" b="1" dirty="0">
                <a:solidFill>
                  <a:srgbClr val="9FAEE5"/>
                </a:solidFill>
                <a:latin typeface="Open Sans" panose="020B0606030504020204" pitchFamily="34" charset="0"/>
                <a:ea typeface="Open Sans" panose="020B0606030504020204" pitchFamily="34" charset="0"/>
                <a:cs typeface="Open Sans" panose="020B0606030504020204" pitchFamily="34" charset="0"/>
              </a:rPr>
              <a:t> des problématiques qui dépassent les frontières nationales et chercher des solutions communes par la coopération transfrontalière</a:t>
            </a:r>
            <a:endParaRPr lang="en-GB" sz="1650" b="1" dirty="0">
              <a:solidFill>
                <a:srgbClr val="9FAEE5"/>
              </a:solidFill>
              <a:latin typeface="Open Sans" panose="020B0606030504020204" pitchFamily="34" charset="0"/>
              <a:ea typeface="Open Sans" panose="020B0606030504020204" pitchFamily="34" charset="0"/>
              <a:cs typeface="Open Sans" panose="020B0606030504020204" pitchFamily="34" charset="0"/>
            </a:endParaRPr>
          </a:p>
          <a:p>
            <a:pPr>
              <a:spcAft>
                <a:spcPts val="900"/>
              </a:spcAft>
            </a:pPr>
            <a:endParaRPr lang="en-GB" sz="1500" dirty="0">
              <a:latin typeface="Arial" panose="020B0604020202020204" pitchFamily="34" charset="0"/>
              <a:cs typeface="Arial" panose="020B0604020202020204" pitchFamily="34" charset="0"/>
            </a:endParaRPr>
          </a:p>
        </p:txBody>
      </p:sp>
      <p:cxnSp>
        <p:nvCxnSpPr>
          <p:cNvPr id="6" name="Straight Connector 5"/>
          <p:cNvCxnSpPr/>
          <p:nvPr/>
        </p:nvCxnSpPr>
        <p:spPr>
          <a:xfrm>
            <a:off x="1854000" y="1900100"/>
            <a:ext cx="7290000" cy="0"/>
          </a:xfrm>
          <a:prstGeom prst="line">
            <a:avLst/>
          </a:prstGeom>
          <a:ln w="25400" cap="sq" cmpd="sng">
            <a:solidFill>
              <a:srgbClr val="9FAEE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89933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146646"/>
            <a:ext cx="9144000" cy="931460"/>
          </a:xfrm>
        </p:spPr>
        <p:txBody>
          <a:bodyPr>
            <a:noAutofit/>
          </a:bodyPr>
          <a:lstStyle/>
          <a:p>
            <a:pPr algn="ctr"/>
            <a:r>
              <a:rPr lang="en-GB" sz="2700" dirty="0">
                <a:latin typeface="Open Sans" panose="020B0606030504020204" pitchFamily="34" charset="0"/>
                <a:ea typeface="Open Sans" panose="020B0606030504020204" pitchFamily="34" charset="0"/>
                <a:cs typeface="Open Sans" panose="020B0606030504020204" pitchFamily="34" charset="0"/>
              </a:rPr>
              <a:t>Programme Area</a:t>
            </a:r>
            <a:br>
              <a:rPr lang="en-GB" sz="2700" dirty="0">
                <a:latin typeface="Open Sans" panose="020B0606030504020204" pitchFamily="34" charset="0"/>
                <a:ea typeface="Open Sans" panose="020B0606030504020204" pitchFamily="34" charset="0"/>
                <a:cs typeface="Open Sans" panose="020B0606030504020204" pitchFamily="34" charset="0"/>
              </a:rPr>
            </a:br>
            <a:r>
              <a:rPr lang="en-GB" sz="2700" dirty="0">
                <a:solidFill>
                  <a:srgbClr val="9FAEE5"/>
                </a:solidFill>
                <a:latin typeface="Open Sans" panose="020B0606030504020204" pitchFamily="34" charset="0"/>
                <a:ea typeface="Open Sans" panose="020B0606030504020204" pitchFamily="34" charset="0"/>
                <a:cs typeface="Open Sans" panose="020B0606030504020204" pitchFamily="34" charset="0"/>
              </a:rPr>
              <a:t>Zone du Programme</a:t>
            </a:r>
            <a:r>
              <a:rPr lang="en-GB" sz="2700" dirty="0">
                <a:latin typeface="Open Sans" panose="020B0606030504020204" pitchFamily="34" charset="0"/>
                <a:ea typeface="Open Sans" panose="020B0606030504020204" pitchFamily="34" charset="0"/>
                <a:cs typeface="Open Sans" panose="020B0606030504020204" pitchFamily="34" charset="0"/>
              </a:rPr>
              <a:t/>
            </a:r>
            <a:br>
              <a:rPr lang="en-GB" sz="2700" dirty="0">
                <a:latin typeface="Open Sans" panose="020B0606030504020204" pitchFamily="34" charset="0"/>
                <a:ea typeface="Open Sans" panose="020B0606030504020204" pitchFamily="34" charset="0"/>
                <a:cs typeface="Open Sans" panose="020B0606030504020204" pitchFamily="34" charset="0"/>
              </a:rPr>
            </a:br>
            <a:endParaRPr lang="en-GB" sz="270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p:cNvCxnSpPr/>
          <p:nvPr/>
        </p:nvCxnSpPr>
        <p:spPr>
          <a:xfrm>
            <a:off x="1854000" y="1900100"/>
            <a:ext cx="7290000" cy="0"/>
          </a:xfrm>
          <a:prstGeom prst="line">
            <a:avLst/>
          </a:prstGeom>
          <a:ln w="25400" cap="sq" cmpd="sng">
            <a:solidFill>
              <a:srgbClr val="9FAEE5"/>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1754" y="2078106"/>
            <a:ext cx="3722915" cy="37229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42457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146646"/>
            <a:ext cx="9144000" cy="931460"/>
          </a:xfrm>
        </p:spPr>
        <p:txBody>
          <a:bodyPr>
            <a:noAutofit/>
          </a:bodyPr>
          <a:lstStyle/>
          <a:p>
            <a:pPr algn="ctr"/>
            <a:r>
              <a:rPr lang="en-GB" sz="2700" dirty="0">
                <a:latin typeface="Open Sans" panose="020B0606030504020204" pitchFamily="34" charset="0"/>
                <a:ea typeface="Open Sans" panose="020B0606030504020204" pitchFamily="34" charset="0"/>
                <a:cs typeface="Open Sans" panose="020B0606030504020204" pitchFamily="34" charset="0"/>
              </a:rPr>
              <a:t>What are we funding ? </a:t>
            </a:r>
            <a:br>
              <a:rPr lang="en-GB" sz="2700" dirty="0">
                <a:latin typeface="Open Sans" panose="020B0606030504020204" pitchFamily="34" charset="0"/>
                <a:ea typeface="Open Sans" panose="020B0606030504020204" pitchFamily="34" charset="0"/>
                <a:cs typeface="Open Sans" panose="020B0606030504020204" pitchFamily="34" charset="0"/>
              </a:rPr>
            </a:br>
            <a:r>
              <a:rPr lang="en-GB" sz="2700" dirty="0">
                <a:solidFill>
                  <a:srgbClr val="9FAEE5"/>
                </a:solidFill>
                <a:latin typeface="Open Sans" panose="020B0606030504020204" pitchFamily="34" charset="0"/>
                <a:ea typeface="Open Sans" panose="020B0606030504020204" pitchFamily="34" charset="0"/>
                <a:cs typeface="Open Sans" panose="020B0606030504020204" pitchFamily="34" charset="0"/>
              </a:rPr>
              <a:t>Que </a:t>
            </a:r>
            <a:r>
              <a:rPr lang="en-GB" sz="2700" dirty="0" err="1">
                <a:solidFill>
                  <a:srgbClr val="9FAEE5"/>
                </a:solidFill>
                <a:latin typeface="Open Sans" panose="020B0606030504020204" pitchFamily="34" charset="0"/>
                <a:ea typeface="Open Sans" panose="020B0606030504020204" pitchFamily="34" charset="0"/>
                <a:cs typeface="Open Sans" panose="020B0606030504020204" pitchFamily="34" charset="0"/>
              </a:rPr>
              <a:t>finan</a:t>
            </a:r>
            <a:r>
              <a:rPr lang="fr-FR" sz="2700" dirty="0">
                <a:solidFill>
                  <a:srgbClr val="9FAEE5"/>
                </a:solidFill>
                <a:latin typeface="Open Sans" panose="020B0606030504020204" pitchFamily="34" charset="0"/>
                <a:ea typeface="Open Sans" panose="020B0606030504020204" pitchFamily="34" charset="0"/>
                <a:cs typeface="Open Sans" panose="020B0606030504020204" pitchFamily="34" charset="0"/>
              </a:rPr>
              <a:t>ç</a:t>
            </a:r>
            <a:r>
              <a:rPr lang="en-GB" sz="2700" dirty="0" err="1">
                <a:solidFill>
                  <a:srgbClr val="9FAEE5"/>
                </a:solidFill>
                <a:latin typeface="Open Sans" panose="020B0606030504020204" pitchFamily="34" charset="0"/>
                <a:ea typeface="Open Sans" panose="020B0606030504020204" pitchFamily="34" charset="0"/>
                <a:cs typeface="Open Sans" panose="020B0606030504020204" pitchFamily="34" charset="0"/>
              </a:rPr>
              <a:t>ons</a:t>
            </a:r>
            <a:r>
              <a:rPr lang="en-GB" sz="2700" dirty="0">
                <a:solidFill>
                  <a:srgbClr val="9FAEE5"/>
                </a:solidFill>
                <a:latin typeface="Open Sans" panose="020B0606030504020204" pitchFamily="34" charset="0"/>
                <a:ea typeface="Open Sans" panose="020B0606030504020204" pitchFamily="34" charset="0"/>
                <a:cs typeface="Open Sans" panose="020B0606030504020204" pitchFamily="34" charset="0"/>
              </a:rPr>
              <a:t>-nous ?</a:t>
            </a:r>
            <a:r>
              <a:rPr lang="en-GB" sz="2700" dirty="0">
                <a:latin typeface="Open Sans" panose="020B0606030504020204" pitchFamily="34" charset="0"/>
                <a:ea typeface="Open Sans" panose="020B0606030504020204" pitchFamily="34" charset="0"/>
                <a:cs typeface="Open Sans" panose="020B0606030504020204" pitchFamily="34" charset="0"/>
              </a:rPr>
              <a:t/>
            </a:r>
            <a:br>
              <a:rPr lang="en-GB" sz="2700" dirty="0">
                <a:latin typeface="Open Sans" panose="020B0606030504020204" pitchFamily="34" charset="0"/>
                <a:ea typeface="Open Sans" panose="020B0606030504020204" pitchFamily="34" charset="0"/>
                <a:cs typeface="Open Sans" panose="020B0606030504020204" pitchFamily="34" charset="0"/>
              </a:rPr>
            </a:br>
            <a:endParaRPr lang="en-GB" sz="270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p:cNvCxnSpPr/>
          <p:nvPr/>
        </p:nvCxnSpPr>
        <p:spPr>
          <a:xfrm>
            <a:off x="1854000" y="1900100"/>
            <a:ext cx="7290000" cy="0"/>
          </a:xfrm>
          <a:prstGeom prst="line">
            <a:avLst/>
          </a:prstGeom>
          <a:ln w="25400" cap="sq" cmpd="sng">
            <a:solidFill>
              <a:srgbClr val="9FAEE5"/>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23676" y="2143635"/>
            <a:ext cx="1262441" cy="777905"/>
          </a:xfrm>
          <a:prstGeom prst="rect">
            <a:avLst/>
          </a:prstGeom>
          <a:noFill/>
        </p:spPr>
        <p:txBody>
          <a:bodyPr wrap="square" rtlCol="0">
            <a:spAutoFit/>
          </a:bodyPr>
          <a:lstStyle/>
          <a:p>
            <a:pPr marL="0" lvl="1" algn="just">
              <a:lnSpc>
                <a:spcPct val="90000"/>
              </a:lnSpc>
            </a:pPr>
            <a:r>
              <a:rPr lang="en-GB" sz="1650" b="1" dirty="0">
                <a:solidFill>
                  <a:srgbClr val="003399"/>
                </a:solidFill>
                <a:latin typeface="Open Sans" panose="020B0606030504020204" pitchFamily="34" charset="0"/>
                <a:ea typeface="Open Sans" panose="020B0606030504020204" pitchFamily="34" charset="0"/>
                <a:cs typeface="Open Sans" panose="020B0606030504020204" pitchFamily="34" charset="0"/>
              </a:rPr>
              <a:t>1.1 </a:t>
            </a:r>
          </a:p>
          <a:p>
            <a:pPr marL="0" lvl="1" algn="just">
              <a:lnSpc>
                <a:spcPct val="90000"/>
              </a:lnSpc>
            </a:pPr>
            <a:r>
              <a:rPr lang="en-GB" sz="1650" dirty="0">
                <a:solidFill>
                  <a:srgbClr val="003399"/>
                </a:solidFill>
                <a:latin typeface="Open Sans" panose="020B0606030504020204" pitchFamily="34" charset="0"/>
                <a:ea typeface="Open Sans" panose="020B0606030504020204" pitchFamily="34" charset="0"/>
                <a:cs typeface="Open Sans" panose="020B0606030504020204" pitchFamily="34" charset="0"/>
              </a:rPr>
              <a:t>Innovation </a:t>
            </a:r>
          </a:p>
          <a:p>
            <a:pPr marL="0" lvl="1" algn="just">
              <a:lnSpc>
                <a:spcPct val="90000"/>
              </a:lnSpc>
            </a:pPr>
            <a:r>
              <a:rPr lang="en-GB" sz="1650" dirty="0">
                <a:solidFill>
                  <a:srgbClr val="9FAEE5"/>
                </a:solidFill>
                <a:latin typeface="Open Sans" panose="020B0606030504020204" pitchFamily="34" charset="0"/>
                <a:ea typeface="Open Sans" panose="020B0606030504020204" pitchFamily="34" charset="0"/>
                <a:cs typeface="Open Sans" panose="020B0606030504020204" pitchFamily="34" charset="0"/>
              </a:rPr>
              <a:t>Innovation</a:t>
            </a: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983" y="2232375"/>
            <a:ext cx="572428" cy="57734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6816" y="3680495"/>
            <a:ext cx="583073" cy="58307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983" y="4189272"/>
            <a:ext cx="587987" cy="57488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651" y="3210823"/>
            <a:ext cx="616649" cy="57734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1"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45824" y="2415756"/>
            <a:ext cx="574065" cy="5732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2" name="TextBox 21"/>
          <p:cNvSpPr txBox="1"/>
          <p:nvPr/>
        </p:nvSpPr>
        <p:spPr>
          <a:xfrm>
            <a:off x="1059116" y="4120695"/>
            <a:ext cx="3044806" cy="777905"/>
          </a:xfrm>
          <a:prstGeom prst="rect">
            <a:avLst/>
          </a:prstGeom>
          <a:noFill/>
        </p:spPr>
        <p:txBody>
          <a:bodyPr wrap="square" rtlCol="0">
            <a:spAutoFit/>
          </a:bodyPr>
          <a:lstStyle/>
          <a:p>
            <a:pPr marL="0" lvl="1" algn="just">
              <a:lnSpc>
                <a:spcPct val="90000"/>
              </a:lnSpc>
            </a:pPr>
            <a:r>
              <a:rPr lang="en-GB" sz="1650" b="1" dirty="0">
                <a:solidFill>
                  <a:srgbClr val="003399"/>
                </a:solidFill>
                <a:latin typeface="Open Sans" panose="020B0606030504020204" pitchFamily="34" charset="0"/>
                <a:ea typeface="Open Sans" panose="020B0606030504020204" pitchFamily="34" charset="0"/>
                <a:cs typeface="Open Sans" panose="020B0606030504020204" pitchFamily="34" charset="0"/>
              </a:rPr>
              <a:t>2.1</a:t>
            </a:r>
          </a:p>
          <a:p>
            <a:pPr marL="0" lvl="1" algn="just">
              <a:lnSpc>
                <a:spcPct val="90000"/>
              </a:lnSpc>
            </a:pPr>
            <a:r>
              <a:rPr lang="en-GB" sz="1650" dirty="0">
                <a:solidFill>
                  <a:srgbClr val="003399"/>
                </a:solidFill>
                <a:latin typeface="Open Sans" panose="020B0606030504020204" pitchFamily="34" charset="0"/>
                <a:ea typeface="Open Sans" panose="020B0606030504020204" pitchFamily="34" charset="0"/>
                <a:cs typeface="Open Sans" panose="020B0606030504020204" pitchFamily="34" charset="0"/>
              </a:rPr>
              <a:t>Low Carbon Technologies</a:t>
            </a:r>
          </a:p>
          <a:p>
            <a:pPr marL="0" lvl="1" algn="just">
              <a:lnSpc>
                <a:spcPct val="90000"/>
              </a:lnSpc>
            </a:pPr>
            <a:r>
              <a:rPr lang="en-GB" sz="1650" dirty="0">
                <a:solidFill>
                  <a:srgbClr val="9FAEE5"/>
                </a:solidFill>
                <a:latin typeface="Open Sans" panose="020B0606030504020204" pitchFamily="34" charset="0"/>
                <a:ea typeface="Open Sans" panose="020B0606030504020204" pitchFamily="34" charset="0"/>
                <a:cs typeface="Open Sans" panose="020B0606030504020204" pitchFamily="34" charset="0"/>
              </a:rPr>
              <a:t>Technologies Bas Carbone </a:t>
            </a:r>
          </a:p>
        </p:txBody>
      </p:sp>
      <p:sp>
        <p:nvSpPr>
          <p:cNvPr id="24" name="TextBox 23"/>
          <p:cNvSpPr txBox="1"/>
          <p:nvPr/>
        </p:nvSpPr>
        <p:spPr>
          <a:xfrm>
            <a:off x="1023676" y="3122083"/>
            <a:ext cx="1931477" cy="777905"/>
          </a:xfrm>
          <a:prstGeom prst="rect">
            <a:avLst/>
          </a:prstGeom>
          <a:noFill/>
        </p:spPr>
        <p:txBody>
          <a:bodyPr wrap="square" rtlCol="0">
            <a:spAutoFit/>
          </a:bodyPr>
          <a:lstStyle/>
          <a:p>
            <a:pPr marL="0" lvl="1" algn="just">
              <a:lnSpc>
                <a:spcPct val="90000"/>
              </a:lnSpc>
            </a:pPr>
            <a:r>
              <a:rPr lang="en-GB" sz="1650" b="1" dirty="0">
                <a:solidFill>
                  <a:srgbClr val="003399"/>
                </a:solidFill>
                <a:latin typeface="Open Sans" panose="020B0606030504020204" pitchFamily="34" charset="0"/>
                <a:ea typeface="Open Sans" panose="020B0606030504020204" pitchFamily="34" charset="0"/>
                <a:cs typeface="Open Sans" panose="020B0606030504020204" pitchFamily="34" charset="0"/>
              </a:rPr>
              <a:t>1.2 </a:t>
            </a:r>
          </a:p>
          <a:p>
            <a:pPr marL="0" lvl="1" algn="just">
              <a:lnSpc>
                <a:spcPct val="90000"/>
              </a:lnSpc>
            </a:pPr>
            <a:r>
              <a:rPr lang="en-GB" sz="1650" dirty="0">
                <a:solidFill>
                  <a:srgbClr val="003399"/>
                </a:solidFill>
                <a:latin typeface="Open Sans" panose="020B0606030504020204" pitchFamily="34" charset="0"/>
                <a:ea typeface="Open Sans" panose="020B0606030504020204" pitchFamily="34" charset="0"/>
                <a:cs typeface="Open Sans" panose="020B0606030504020204" pitchFamily="34" charset="0"/>
              </a:rPr>
              <a:t>Social Innovation</a:t>
            </a:r>
          </a:p>
          <a:p>
            <a:pPr marL="0" lvl="1" algn="just">
              <a:lnSpc>
                <a:spcPct val="90000"/>
              </a:lnSpc>
            </a:pPr>
            <a:r>
              <a:rPr lang="en-GB" sz="1650" dirty="0">
                <a:solidFill>
                  <a:srgbClr val="9FAEE5"/>
                </a:solidFill>
                <a:latin typeface="Open Sans" panose="020B0606030504020204" pitchFamily="34" charset="0"/>
                <a:ea typeface="Open Sans" panose="020B0606030504020204" pitchFamily="34" charset="0"/>
                <a:cs typeface="Open Sans" panose="020B0606030504020204" pitchFamily="34" charset="0"/>
              </a:rPr>
              <a:t>Innovation </a:t>
            </a:r>
            <a:r>
              <a:rPr lang="en-GB" sz="1650" dirty="0" err="1">
                <a:solidFill>
                  <a:srgbClr val="9FAEE5"/>
                </a:solidFill>
                <a:latin typeface="Open Sans" panose="020B0606030504020204" pitchFamily="34" charset="0"/>
                <a:ea typeface="Open Sans" panose="020B0606030504020204" pitchFamily="34" charset="0"/>
                <a:cs typeface="Open Sans" panose="020B0606030504020204" pitchFamily="34" charset="0"/>
              </a:rPr>
              <a:t>Sociale</a:t>
            </a:r>
            <a:endParaRPr lang="en-GB" sz="1650" dirty="0">
              <a:solidFill>
                <a:srgbClr val="9FAEE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TextBox 24"/>
          <p:cNvSpPr txBox="1"/>
          <p:nvPr/>
        </p:nvSpPr>
        <p:spPr>
          <a:xfrm>
            <a:off x="4572001" y="2367261"/>
            <a:ext cx="7327994" cy="777905"/>
          </a:xfrm>
          <a:prstGeom prst="rect">
            <a:avLst/>
          </a:prstGeom>
          <a:noFill/>
        </p:spPr>
        <p:txBody>
          <a:bodyPr wrap="square" rtlCol="0">
            <a:spAutoFit/>
          </a:bodyPr>
          <a:lstStyle/>
          <a:p>
            <a:pPr marL="0" lvl="1" algn="just">
              <a:lnSpc>
                <a:spcPct val="90000"/>
              </a:lnSpc>
            </a:pPr>
            <a:r>
              <a:rPr lang="en-GB" sz="1650" b="1" dirty="0">
                <a:solidFill>
                  <a:srgbClr val="003399"/>
                </a:solidFill>
                <a:latin typeface="Open Sans" panose="020B0606030504020204" pitchFamily="34" charset="0"/>
                <a:ea typeface="Open Sans" panose="020B0606030504020204" pitchFamily="34" charset="0"/>
                <a:cs typeface="Open Sans" panose="020B0606030504020204" pitchFamily="34" charset="0"/>
              </a:rPr>
              <a:t>3.1 </a:t>
            </a:r>
          </a:p>
          <a:p>
            <a:pPr marL="0" lvl="1" algn="just">
              <a:lnSpc>
                <a:spcPct val="90000"/>
              </a:lnSpc>
            </a:pPr>
            <a:r>
              <a:rPr lang="en-GB" sz="1650" dirty="0">
                <a:solidFill>
                  <a:srgbClr val="003399"/>
                </a:solidFill>
                <a:latin typeface="Open Sans" panose="020B0606030504020204" pitchFamily="34" charset="0"/>
                <a:ea typeface="Open Sans" panose="020B0606030504020204" pitchFamily="34" charset="0"/>
                <a:cs typeface="Open Sans" panose="020B0606030504020204" pitchFamily="34" charset="0"/>
              </a:rPr>
              <a:t>Natural and Cultural Assets</a:t>
            </a:r>
          </a:p>
          <a:p>
            <a:pPr marL="0" lvl="1" algn="just">
              <a:lnSpc>
                <a:spcPct val="90000"/>
              </a:lnSpc>
            </a:pPr>
            <a:r>
              <a:rPr lang="en-GB" sz="1650" dirty="0" err="1">
                <a:solidFill>
                  <a:srgbClr val="9FAEE5"/>
                </a:solidFill>
                <a:latin typeface="Open Sans" panose="020B0606030504020204" pitchFamily="34" charset="0"/>
                <a:ea typeface="Open Sans" panose="020B0606030504020204" pitchFamily="34" charset="0"/>
                <a:cs typeface="Open Sans" panose="020B0606030504020204" pitchFamily="34" charset="0"/>
              </a:rPr>
              <a:t>Atouts</a:t>
            </a:r>
            <a:r>
              <a:rPr lang="en-GB" sz="1650" dirty="0">
                <a:solidFill>
                  <a:srgbClr val="9FAEE5"/>
                </a:solidFill>
                <a:latin typeface="Open Sans" panose="020B0606030504020204" pitchFamily="34" charset="0"/>
                <a:ea typeface="Open Sans" panose="020B0606030504020204" pitchFamily="34" charset="0"/>
                <a:cs typeface="Open Sans" panose="020B0606030504020204" pitchFamily="34" charset="0"/>
              </a:rPr>
              <a:t> du </a:t>
            </a:r>
            <a:r>
              <a:rPr lang="en-GB" sz="1650" dirty="0" err="1">
                <a:solidFill>
                  <a:srgbClr val="9FAEE5"/>
                </a:solidFill>
                <a:latin typeface="Open Sans" panose="020B0606030504020204" pitchFamily="34" charset="0"/>
                <a:ea typeface="Open Sans" panose="020B0606030504020204" pitchFamily="34" charset="0"/>
                <a:cs typeface="Open Sans" panose="020B0606030504020204" pitchFamily="34" charset="0"/>
              </a:rPr>
              <a:t>patrimoine</a:t>
            </a:r>
            <a:r>
              <a:rPr lang="en-GB" sz="1650" dirty="0">
                <a:solidFill>
                  <a:srgbClr val="9FAEE5"/>
                </a:solidFill>
                <a:latin typeface="Open Sans" panose="020B0606030504020204" pitchFamily="34" charset="0"/>
                <a:ea typeface="Open Sans" panose="020B0606030504020204" pitchFamily="34" charset="0"/>
                <a:cs typeface="Open Sans" panose="020B0606030504020204" pitchFamily="34" charset="0"/>
              </a:rPr>
              <a:t> naturel et </a:t>
            </a:r>
            <a:r>
              <a:rPr lang="en-GB" sz="1650" dirty="0" err="1">
                <a:solidFill>
                  <a:srgbClr val="9FAEE5"/>
                </a:solidFill>
                <a:latin typeface="Open Sans" panose="020B0606030504020204" pitchFamily="34" charset="0"/>
                <a:ea typeface="Open Sans" panose="020B0606030504020204" pitchFamily="34" charset="0"/>
                <a:cs typeface="Open Sans" panose="020B0606030504020204" pitchFamily="34" charset="0"/>
              </a:rPr>
              <a:t>culturel</a:t>
            </a:r>
            <a:endParaRPr lang="en-GB" sz="1650" dirty="0">
              <a:solidFill>
                <a:srgbClr val="9FAEE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 name="TextBox 25"/>
          <p:cNvSpPr txBox="1"/>
          <p:nvPr/>
        </p:nvSpPr>
        <p:spPr>
          <a:xfrm>
            <a:off x="4636532" y="3642985"/>
            <a:ext cx="7327994" cy="777905"/>
          </a:xfrm>
          <a:prstGeom prst="rect">
            <a:avLst/>
          </a:prstGeom>
          <a:noFill/>
        </p:spPr>
        <p:txBody>
          <a:bodyPr wrap="square" rtlCol="0">
            <a:spAutoFit/>
          </a:bodyPr>
          <a:lstStyle/>
          <a:p>
            <a:pPr marL="0" lvl="1" algn="just">
              <a:lnSpc>
                <a:spcPct val="90000"/>
              </a:lnSpc>
            </a:pPr>
            <a:r>
              <a:rPr lang="en-GB" sz="1650" b="1" dirty="0">
                <a:solidFill>
                  <a:srgbClr val="003399"/>
                </a:solidFill>
                <a:latin typeface="Open Sans" panose="020B0606030504020204" pitchFamily="34" charset="0"/>
                <a:ea typeface="Open Sans" panose="020B0606030504020204" pitchFamily="34" charset="0"/>
                <a:cs typeface="Open Sans" panose="020B0606030504020204" pitchFamily="34" charset="0"/>
              </a:rPr>
              <a:t>3.2</a:t>
            </a:r>
          </a:p>
          <a:p>
            <a:pPr marL="0" lvl="1" algn="just">
              <a:lnSpc>
                <a:spcPct val="90000"/>
              </a:lnSpc>
            </a:pPr>
            <a:r>
              <a:rPr lang="en-GB" sz="1650" dirty="0">
                <a:solidFill>
                  <a:srgbClr val="003399"/>
                </a:solidFill>
                <a:latin typeface="Open Sans" panose="020B0606030504020204" pitchFamily="34" charset="0"/>
                <a:ea typeface="Open Sans" panose="020B0606030504020204" pitchFamily="34" charset="0"/>
                <a:cs typeface="Open Sans" panose="020B0606030504020204" pitchFamily="34" charset="0"/>
              </a:rPr>
              <a:t>Coastal and Transitional Water Ecosystems</a:t>
            </a:r>
          </a:p>
          <a:p>
            <a:pPr marL="0" lvl="1" algn="just">
              <a:lnSpc>
                <a:spcPct val="90000"/>
              </a:lnSpc>
            </a:pPr>
            <a:r>
              <a:rPr lang="fr-FR" sz="1650" dirty="0">
                <a:solidFill>
                  <a:srgbClr val="9FAEE5"/>
                </a:solidFill>
                <a:latin typeface="Open Sans" panose="020B0606030504020204" pitchFamily="34" charset="0"/>
                <a:ea typeface="Open Sans" panose="020B0606030504020204" pitchFamily="34" charset="0"/>
                <a:cs typeface="Open Sans" panose="020B0606030504020204" pitchFamily="34" charset="0"/>
              </a:rPr>
              <a:t>Ecosystèmes côtiers et eaux de transition</a:t>
            </a:r>
            <a:r>
              <a:rPr lang="en-GB" sz="165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endParaRPr lang="fr-FR" sz="1650" dirty="0">
              <a:solidFill>
                <a:srgbClr val="9FAEE5"/>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678069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C7A6C6-C6C6-4068-B251-2C360C16F49C}"/>
              </a:ext>
            </a:extLst>
          </p:cNvPr>
          <p:cNvSpPr>
            <a:spLocks noGrp="1"/>
          </p:cNvSpPr>
          <p:nvPr>
            <p:ph type="title"/>
          </p:nvPr>
        </p:nvSpPr>
        <p:spPr>
          <a:xfrm>
            <a:off x="628650" y="1039198"/>
            <a:ext cx="7886700" cy="643811"/>
          </a:xfrm>
        </p:spPr>
        <p:txBody>
          <a:bodyPr>
            <a:normAutofit fontScale="90000"/>
          </a:bodyPr>
          <a:lstStyle/>
          <a:p>
            <a:r>
              <a:rPr lang="en-GB" dirty="0"/>
              <a:t>Le Budget FMA qui </a:t>
            </a:r>
            <a:r>
              <a:rPr lang="en-GB" dirty="0" err="1"/>
              <a:t>reste</a:t>
            </a:r>
            <a:r>
              <a:rPr lang="en-GB" dirty="0"/>
              <a:t>: </a:t>
            </a:r>
          </a:p>
        </p:txBody>
      </p:sp>
      <p:sp>
        <p:nvSpPr>
          <p:cNvPr id="3" name="Content Placeholder 2">
            <a:extLst>
              <a:ext uri="{FF2B5EF4-FFF2-40B4-BE49-F238E27FC236}">
                <a16:creationId xmlns:a16="http://schemas.microsoft.com/office/drawing/2014/main" xmlns="" id="{E41888F5-33CD-4CDF-A32F-65B6EBAEFE54}"/>
              </a:ext>
            </a:extLst>
          </p:cNvPr>
          <p:cNvSpPr>
            <a:spLocks noGrp="1"/>
          </p:cNvSpPr>
          <p:nvPr>
            <p:ph idx="1"/>
          </p:nvPr>
        </p:nvSpPr>
        <p:spPr>
          <a:xfrm>
            <a:off x="628650" y="2004915"/>
            <a:ext cx="7886700" cy="2995710"/>
          </a:xfrm>
        </p:spPr>
        <p:txBody>
          <a:bodyPr>
            <a:normAutofit fontScale="77500" lnSpcReduction="20000"/>
          </a:bodyPr>
          <a:lstStyle/>
          <a:p>
            <a:pPr fontAlgn="base"/>
            <a:r>
              <a:rPr lang="en-GB" sz="2325" b="1" dirty="0"/>
              <a:t>Priority 1 (Innovation, Social Innovation)</a:t>
            </a:r>
            <a:endParaRPr lang="en-GB" sz="2325" b="1" dirty="0">
              <a:solidFill>
                <a:schemeClr val="bg2"/>
              </a:solidFill>
            </a:endParaRPr>
          </a:p>
          <a:p>
            <a:pPr fontAlgn="base"/>
            <a:r>
              <a:rPr lang="en-GB" sz="2325" b="1" dirty="0" err="1">
                <a:solidFill>
                  <a:schemeClr val="bg2"/>
                </a:solidFill>
              </a:rPr>
              <a:t>Priorit</a:t>
            </a:r>
            <a:r>
              <a:rPr lang="fr-FR" sz="2325" b="1" dirty="0">
                <a:solidFill>
                  <a:schemeClr val="bg2"/>
                </a:solidFill>
              </a:rPr>
              <a:t>é </a:t>
            </a:r>
            <a:r>
              <a:rPr lang="en-GB" sz="2325" b="1" dirty="0">
                <a:solidFill>
                  <a:schemeClr val="bg2"/>
                </a:solidFill>
              </a:rPr>
              <a:t>1 (Innovation, Innovation </a:t>
            </a:r>
            <a:r>
              <a:rPr lang="en-GB" sz="2325" b="1" dirty="0" err="1">
                <a:solidFill>
                  <a:schemeClr val="bg2"/>
                </a:solidFill>
              </a:rPr>
              <a:t>Sociale</a:t>
            </a:r>
            <a:r>
              <a:rPr lang="en-GB" sz="2325" b="1" dirty="0">
                <a:solidFill>
                  <a:schemeClr val="bg2"/>
                </a:solidFill>
              </a:rPr>
              <a:t>) </a:t>
            </a:r>
          </a:p>
          <a:p>
            <a:pPr marL="0" indent="0" fontAlgn="base">
              <a:buNone/>
            </a:pPr>
            <a:r>
              <a:rPr lang="en-GB" sz="2325" b="1" dirty="0"/>
              <a:t>   € 68.5m</a:t>
            </a:r>
          </a:p>
          <a:p>
            <a:pPr fontAlgn="base"/>
            <a:r>
              <a:rPr lang="en-GB" sz="2325" b="1" dirty="0"/>
              <a:t>Priority 2 (Low Carbon Technologies) </a:t>
            </a:r>
          </a:p>
          <a:p>
            <a:pPr fontAlgn="base"/>
            <a:r>
              <a:rPr lang="en-GB" sz="2325" b="1" dirty="0" err="1">
                <a:solidFill>
                  <a:schemeClr val="bg2"/>
                </a:solidFill>
              </a:rPr>
              <a:t>Priorit</a:t>
            </a:r>
            <a:r>
              <a:rPr lang="fr-FR" sz="2325" b="1" dirty="0">
                <a:solidFill>
                  <a:schemeClr val="bg2"/>
                </a:solidFill>
              </a:rPr>
              <a:t>é 2 (technologies bas Carbone)</a:t>
            </a:r>
            <a:endParaRPr lang="en-GB" sz="2325" b="1" dirty="0">
              <a:solidFill>
                <a:schemeClr val="bg2"/>
              </a:solidFill>
            </a:endParaRPr>
          </a:p>
          <a:p>
            <a:pPr marL="0" indent="0" fontAlgn="base">
              <a:buNone/>
            </a:pPr>
            <a:r>
              <a:rPr lang="en-GB" sz="2325" b="1" dirty="0"/>
              <a:t>    € 31.5m</a:t>
            </a:r>
          </a:p>
          <a:p>
            <a:pPr fontAlgn="base"/>
            <a:r>
              <a:rPr lang="en-GB" sz="2325" b="1" dirty="0"/>
              <a:t>Priority 3 (Natural &amp; Cultural Heritage, Coastal and Transitional Water</a:t>
            </a:r>
          </a:p>
          <a:p>
            <a:pPr fontAlgn="base"/>
            <a:r>
              <a:rPr lang="en-GB" sz="2325" b="1" dirty="0" err="1">
                <a:solidFill>
                  <a:schemeClr val="bg2"/>
                </a:solidFill>
              </a:rPr>
              <a:t>Priorit</a:t>
            </a:r>
            <a:r>
              <a:rPr lang="fr-FR" sz="2325" b="1" dirty="0">
                <a:solidFill>
                  <a:schemeClr val="bg2"/>
                </a:solidFill>
              </a:rPr>
              <a:t>é 3 (Patrimoine naturel et culturel, Écosystèmes côtiers et des eaux de transition)</a:t>
            </a:r>
            <a:r>
              <a:rPr lang="en-GB" sz="2325" b="1" dirty="0"/>
              <a:t> </a:t>
            </a:r>
          </a:p>
          <a:p>
            <a:pPr marL="0" indent="0" fontAlgn="base">
              <a:buNone/>
            </a:pPr>
            <a:r>
              <a:rPr lang="en-GB" sz="2325" b="1" dirty="0"/>
              <a:t>    € 32.9m </a:t>
            </a:r>
          </a:p>
          <a:p>
            <a:pPr marL="0" indent="0">
              <a:buNone/>
            </a:pPr>
            <a:endParaRPr lang="en-GB" dirty="0"/>
          </a:p>
        </p:txBody>
      </p:sp>
    </p:spTree>
    <p:extLst>
      <p:ext uri="{BB962C8B-B14F-4D97-AF65-F5344CB8AC3E}">
        <p14:creationId xmlns:p14="http://schemas.microsoft.com/office/powerpoint/2010/main" val="19216132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41888F5-33CD-4CDF-A32F-65B6EBAEFE54}"/>
              </a:ext>
            </a:extLst>
          </p:cNvPr>
          <p:cNvSpPr>
            <a:spLocks noGrp="1"/>
          </p:cNvSpPr>
          <p:nvPr>
            <p:ph idx="1"/>
          </p:nvPr>
        </p:nvSpPr>
        <p:spPr>
          <a:xfrm>
            <a:off x="782606" y="2331239"/>
            <a:ext cx="7886700" cy="2711376"/>
          </a:xfrm>
        </p:spPr>
        <p:txBody>
          <a:bodyPr>
            <a:normAutofit fontScale="85000" lnSpcReduction="10000"/>
          </a:bodyPr>
          <a:lstStyle/>
          <a:p>
            <a:pPr marL="0" indent="0">
              <a:buNone/>
            </a:pPr>
            <a:r>
              <a:rPr lang="en-GB" b="1" dirty="0"/>
              <a:t> </a:t>
            </a:r>
            <a:r>
              <a:rPr lang="en-GB" b="1" dirty="0">
                <a:solidFill>
                  <a:schemeClr val="tx2"/>
                </a:solidFill>
              </a:rPr>
              <a:t>A substantial FCE budget is still available to spend</a:t>
            </a:r>
          </a:p>
          <a:p>
            <a:pPr marL="0" indent="0">
              <a:buNone/>
            </a:pPr>
            <a:r>
              <a:rPr lang="fr-FR" b="1" dirty="0">
                <a:solidFill>
                  <a:schemeClr val="bg2"/>
                </a:solidFill>
              </a:rPr>
              <a:t>Il reste du budget F</a:t>
            </a:r>
            <a:r>
              <a:rPr lang="en-GB" b="1" dirty="0">
                <a:solidFill>
                  <a:schemeClr val="bg2"/>
                </a:solidFill>
              </a:rPr>
              <a:t>MA</a:t>
            </a:r>
            <a:r>
              <a:rPr lang="fr-FR" b="1" dirty="0">
                <a:solidFill>
                  <a:schemeClr val="bg2"/>
                </a:solidFill>
              </a:rPr>
              <a:t> important à dépenser</a:t>
            </a:r>
            <a:endParaRPr lang="en-GB" b="1" dirty="0">
              <a:solidFill>
                <a:schemeClr val="bg2"/>
              </a:solidFill>
            </a:endParaRPr>
          </a:p>
          <a:p>
            <a:pPr marL="0" indent="0">
              <a:buNone/>
            </a:pPr>
            <a:endParaRPr lang="en-GB" sz="675" b="1" dirty="0"/>
          </a:p>
          <a:p>
            <a:pPr marL="0" indent="0">
              <a:buNone/>
            </a:pPr>
            <a:r>
              <a:rPr lang="en-GB" b="1" dirty="0">
                <a:solidFill>
                  <a:schemeClr val="tx2"/>
                </a:solidFill>
              </a:rPr>
              <a:t>It’s important to spend available funding not only to address shared challenges </a:t>
            </a:r>
            <a:r>
              <a:rPr lang="fr-FR" b="1" dirty="0">
                <a:solidFill>
                  <a:schemeClr val="bg2"/>
                </a:solidFill>
              </a:rPr>
              <a:t>Important de dépenser les finances </a:t>
            </a:r>
            <a:r>
              <a:rPr lang="en-GB" b="1" dirty="0">
                <a:solidFill>
                  <a:schemeClr val="bg2"/>
                </a:solidFill>
              </a:rPr>
              <a:t>pour continuer </a:t>
            </a:r>
            <a:r>
              <a:rPr lang="fr-FR" b="1" dirty="0">
                <a:solidFill>
                  <a:schemeClr val="bg2"/>
                </a:solidFill>
              </a:rPr>
              <a:t>à</a:t>
            </a:r>
            <a:r>
              <a:rPr lang="en-GB" b="1" dirty="0">
                <a:solidFill>
                  <a:schemeClr val="bg2"/>
                </a:solidFill>
              </a:rPr>
              <a:t> </a:t>
            </a:r>
            <a:r>
              <a:rPr lang="en-GB" b="1" dirty="0" err="1">
                <a:solidFill>
                  <a:schemeClr val="bg2"/>
                </a:solidFill>
              </a:rPr>
              <a:t>s’addreser</a:t>
            </a:r>
            <a:r>
              <a:rPr lang="en-GB" b="1" dirty="0">
                <a:solidFill>
                  <a:schemeClr val="bg2"/>
                </a:solidFill>
              </a:rPr>
              <a:t> les challenges </a:t>
            </a:r>
            <a:r>
              <a:rPr lang="en-GB" b="1" dirty="0"/>
              <a:t> </a:t>
            </a:r>
          </a:p>
          <a:p>
            <a:endParaRPr lang="en-GB" dirty="0"/>
          </a:p>
        </p:txBody>
      </p:sp>
      <p:pic>
        <p:nvPicPr>
          <p:cNvPr id="6" name="Picture 5">
            <a:extLst>
              <a:ext uri="{FF2B5EF4-FFF2-40B4-BE49-F238E27FC236}">
                <a16:creationId xmlns:a16="http://schemas.microsoft.com/office/drawing/2014/main" xmlns="" id="{8AD76DC6-D03C-4A8D-8286-7642FEAFCD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6014" y="997474"/>
            <a:ext cx="1853292" cy="1235528"/>
          </a:xfrm>
          <a:prstGeom prst="rect">
            <a:avLst/>
          </a:prstGeom>
        </p:spPr>
      </p:pic>
    </p:spTree>
    <p:extLst>
      <p:ext uri="{BB962C8B-B14F-4D97-AF65-F5344CB8AC3E}">
        <p14:creationId xmlns:p14="http://schemas.microsoft.com/office/powerpoint/2010/main" val="11700938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C7A6C6-C6C6-4068-B251-2C360C16F49C}"/>
              </a:ext>
            </a:extLst>
          </p:cNvPr>
          <p:cNvSpPr>
            <a:spLocks noGrp="1"/>
          </p:cNvSpPr>
          <p:nvPr>
            <p:ph type="title"/>
          </p:nvPr>
        </p:nvSpPr>
        <p:spPr>
          <a:xfrm>
            <a:off x="628650" y="1039198"/>
            <a:ext cx="7886700" cy="643811"/>
          </a:xfrm>
        </p:spPr>
        <p:txBody>
          <a:bodyPr>
            <a:normAutofit fontScale="90000"/>
          </a:bodyPr>
          <a:lstStyle/>
          <a:p>
            <a:r>
              <a:rPr lang="en-GB" dirty="0"/>
              <a:t>ILOFs </a:t>
            </a:r>
          </a:p>
        </p:txBody>
      </p:sp>
      <p:graphicFrame>
        <p:nvGraphicFramePr>
          <p:cNvPr id="5" name="Content Placeholder 4">
            <a:extLst>
              <a:ext uri="{FF2B5EF4-FFF2-40B4-BE49-F238E27FC236}">
                <a16:creationId xmlns:a16="http://schemas.microsoft.com/office/drawing/2014/main" xmlns="" id="{3A9855EC-68A0-441B-B9DD-E7453B51A0A2}"/>
              </a:ext>
            </a:extLst>
          </p:cNvPr>
          <p:cNvGraphicFramePr>
            <a:graphicFrameLocks noGrp="1"/>
          </p:cNvGraphicFramePr>
          <p:nvPr>
            <p:ph idx="1"/>
            <p:extLst/>
          </p:nvPr>
        </p:nvGraphicFramePr>
        <p:xfrm>
          <a:off x="628650" y="1851058"/>
          <a:ext cx="7886700" cy="2444303"/>
        </p:xfrm>
        <a:graphic>
          <a:graphicData uri="http://schemas.openxmlformats.org/drawingml/2006/table">
            <a:tbl>
              <a:tblPr firstRow="1" bandRow="1">
                <a:tableStyleId>{7DF18680-E054-41AD-8BC1-D1AEF772440D}</a:tableStyleId>
              </a:tblPr>
              <a:tblGrid>
                <a:gridCol w="3943350">
                  <a:extLst>
                    <a:ext uri="{9D8B030D-6E8A-4147-A177-3AD203B41FA5}">
                      <a16:colId xmlns:a16="http://schemas.microsoft.com/office/drawing/2014/main" xmlns="" val="2896054909"/>
                    </a:ext>
                  </a:extLst>
                </a:gridCol>
                <a:gridCol w="3943350">
                  <a:extLst>
                    <a:ext uri="{9D8B030D-6E8A-4147-A177-3AD203B41FA5}">
                      <a16:colId xmlns:a16="http://schemas.microsoft.com/office/drawing/2014/main" xmlns="" val="4074255193"/>
                    </a:ext>
                  </a:extLst>
                </a:gridCol>
              </a:tblGrid>
              <a:tr h="891540">
                <a:tc>
                  <a:txBody>
                    <a:bodyPr/>
                    <a:lstStyle/>
                    <a:p>
                      <a:r>
                        <a:rPr lang="en-GB" sz="1400" dirty="0"/>
                        <a:t>Deadline for submitting Intervention Logic /</a:t>
                      </a:r>
                    </a:p>
                    <a:p>
                      <a:r>
                        <a:rPr lang="fr-FR" sz="1400" dirty="0"/>
                        <a:t>Date limite de dépôt de la logique d’intervention </a:t>
                      </a:r>
                      <a:endParaRPr lang="en-GB" sz="1400" dirty="0"/>
                    </a:p>
                    <a:p>
                      <a:endParaRPr lang="en-GB" sz="1400" dirty="0"/>
                    </a:p>
                    <a:p>
                      <a:endParaRPr lang="en-GB" sz="1400" dirty="0"/>
                    </a:p>
                  </a:txBody>
                  <a:tcPr marL="68580" marR="68580" marT="34290" marB="34290"/>
                </a:tc>
                <a:tc>
                  <a:txBody>
                    <a:bodyPr/>
                    <a:lstStyle/>
                    <a:p>
                      <a:r>
                        <a:rPr lang="en-GB" sz="1400" dirty="0"/>
                        <a:t>Selection Sub-Committee Feedback Date/</a:t>
                      </a:r>
                    </a:p>
                    <a:p>
                      <a:r>
                        <a:rPr lang="fr-FR" sz="1400" dirty="0"/>
                        <a:t>Date limite de réception des commentaires du Sous-Comité de Sélection</a:t>
                      </a:r>
                      <a:endParaRPr lang="en-GB" sz="1400" dirty="0"/>
                    </a:p>
                  </a:txBody>
                  <a:tcPr marL="68580" marR="68580" marT="34290" marB="34290"/>
                </a:tc>
                <a:extLst>
                  <a:ext uri="{0D108BD9-81ED-4DB2-BD59-A6C34878D82A}">
                    <a16:rowId xmlns:a16="http://schemas.microsoft.com/office/drawing/2014/main" xmlns="" val="2275719638"/>
                  </a:ext>
                </a:extLst>
              </a:tr>
              <a:tr h="274320">
                <a:tc>
                  <a:txBody>
                    <a:bodyPr/>
                    <a:lstStyle/>
                    <a:p>
                      <a:r>
                        <a:rPr lang="en-GB" sz="1400" dirty="0"/>
                        <a:t>06 </a:t>
                      </a:r>
                      <a:r>
                        <a:rPr lang="en-GB" sz="1400" dirty="0" err="1"/>
                        <a:t>mai</a:t>
                      </a:r>
                      <a:r>
                        <a:rPr lang="en-GB" sz="1400" dirty="0"/>
                        <a:t> 2019</a:t>
                      </a:r>
                    </a:p>
                  </a:txBody>
                  <a:tcPr marL="68580" marR="68580" marT="34290" marB="34290"/>
                </a:tc>
                <a:tc>
                  <a:txBody>
                    <a:bodyPr/>
                    <a:lstStyle/>
                    <a:p>
                      <a:r>
                        <a:rPr lang="en-GB" sz="1400" dirty="0"/>
                        <a:t>04 </a:t>
                      </a:r>
                      <a:r>
                        <a:rPr lang="en-GB" sz="1400" dirty="0" err="1"/>
                        <a:t>juin</a:t>
                      </a:r>
                      <a:r>
                        <a:rPr lang="en-GB" sz="1400" dirty="0"/>
                        <a:t> 2019</a:t>
                      </a:r>
                    </a:p>
                  </a:txBody>
                  <a:tcPr marL="68580" marR="68580" marT="34290" marB="34290"/>
                </a:tc>
                <a:extLst>
                  <a:ext uri="{0D108BD9-81ED-4DB2-BD59-A6C34878D82A}">
                    <a16:rowId xmlns:a16="http://schemas.microsoft.com/office/drawing/2014/main" xmlns="" val="303333998"/>
                  </a:ext>
                </a:extLst>
              </a:tr>
              <a:tr h="274320">
                <a:tc>
                  <a:txBody>
                    <a:bodyPr/>
                    <a:lstStyle/>
                    <a:p>
                      <a:r>
                        <a:rPr lang="en-GB" sz="1400" dirty="0"/>
                        <a:t>08 </a:t>
                      </a:r>
                      <a:r>
                        <a:rPr lang="en-GB" sz="1400" dirty="0" err="1"/>
                        <a:t>juillet</a:t>
                      </a:r>
                      <a:r>
                        <a:rPr lang="en-GB" sz="1400" dirty="0"/>
                        <a:t> 2019</a:t>
                      </a:r>
                    </a:p>
                  </a:txBody>
                  <a:tcPr marL="68580" marR="68580" marT="34290" marB="34290"/>
                </a:tc>
                <a:tc>
                  <a:txBody>
                    <a:bodyPr/>
                    <a:lstStyle/>
                    <a:p>
                      <a:r>
                        <a:rPr lang="en-GB" sz="1400" dirty="0"/>
                        <a:t>05 </a:t>
                      </a:r>
                      <a:r>
                        <a:rPr lang="en-GB" sz="1400" dirty="0" err="1"/>
                        <a:t>août</a:t>
                      </a:r>
                      <a:r>
                        <a:rPr lang="en-GB" sz="1400" dirty="0"/>
                        <a:t> 2019 </a:t>
                      </a:r>
                    </a:p>
                  </a:txBody>
                  <a:tcPr marL="68580" marR="68580" marT="34290" marB="34290"/>
                </a:tc>
                <a:extLst>
                  <a:ext uri="{0D108BD9-81ED-4DB2-BD59-A6C34878D82A}">
                    <a16:rowId xmlns:a16="http://schemas.microsoft.com/office/drawing/2014/main" xmlns="" val="3203178106"/>
                  </a:ext>
                </a:extLst>
              </a:tr>
              <a:tr h="274320">
                <a:tc>
                  <a:txBody>
                    <a:bodyPr/>
                    <a:lstStyle/>
                    <a:p>
                      <a:r>
                        <a:rPr lang="en-GB" sz="1400" dirty="0"/>
                        <a:t>09 </a:t>
                      </a:r>
                      <a:r>
                        <a:rPr lang="en-GB" sz="1400" dirty="0" err="1"/>
                        <a:t>septembre</a:t>
                      </a:r>
                      <a:r>
                        <a:rPr lang="en-GB" sz="1400" dirty="0"/>
                        <a:t> 2019 </a:t>
                      </a:r>
                    </a:p>
                  </a:txBody>
                  <a:tcPr marL="68580" marR="68580" marT="34290" marB="34290"/>
                </a:tc>
                <a:tc>
                  <a:txBody>
                    <a:bodyPr/>
                    <a:lstStyle/>
                    <a:p>
                      <a:r>
                        <a:rPr lang="en-GB" sz="1400" dirty="0"/>
                        <a:t>07 </a:t>
                      </a:r>
                      <a:r>
                        <a:rPr lang="en-GB" sz="1400" dirty="0" err="1"/>
                        <a:t>octobre</a:t>
                      </a:r>
                      <a:r>
                        <a:rPr lang="en-GB" sz="1400" dirty="0"/>
                        <a:t> 2019 </a:t>
                      </a:r>
                    </a:p>
                  </a:txBody>
                  <a:tcPr marL="68580" marR="68580" marT="34290" marB="34290"/>
                </a:tc>
                <a:extLst>
                  <a:ext uri="{0D108BD9-81ED-4DB2-BD59-A6C34878D82A}">
                    <a16:rowId xmlns:a16="http://schemas.microsoft.com/office/drawing/2014/main" xmlns="" val="954632466"/>
                  </a:ext>
                </a:extLst>
              </a:tr>
              <a:tr h="274320">
                <a:tc>
                  <a:txBody>
                    <a:bodyPr/>
                    <a:lstStyle/>
                    <a:p>
                      <a:r>
                        <a:rPr lang="en-GB" sz="1400" dirty="0"/>
                        <a:t>06 </a:t>
                      </a:r>
                      <a:r>
                        <a:rPr lang="en-GB" sz="1400" dirty="0" err="1"/>
                        <a:t>novembre</a:t>
                      </a:r>
                      <a:r>
                        <a:rPr lang="en-GB" sz="1400" dirty="0"/>
                        <a:t> 2019 </a:t>
                      </a:r>
                    </a:p>
                  </a:txBody>
                  <a:tcPr marL="68580" marR="68580" marT="34290" marB="34290"/>
                </a:tc>
                <a:tc>
                  <a:txBody>
                    <a:bodyPr/>
                    <a:lstStyle/>
                    <a:p>
                      <a:r>
                        <a:rPr lang="en-GB" sz="1400" dirty="0"/>
                        <a:t>05 </a:t>
                      </a:r>
                      <a:r>
                        <a:rPr lang="en-GB" sz="1400" dirty="0" err="1"/>
                        <a:t>decembre</a:t>
                      </a:r>
                      <a:r>
                        <a:rPr lang="en-GB" sz="1400" dirty="0"/>
                        <a:t> 2019 </a:t>
                      </a:r>
                    </a:p>
                  </a:txBody>
                  <a:tcPr marL="68580" marR="68580" marT="34290" marB="34290"/>
                </a:tc>
                <a:extLst>
                  <a:ext uri="{0D108BD9-81ED-4DB2-BD59-A6C34878D82A}">
                    <a16:rowId xmlns:a16="http://schemas.microsoft.com/office/drawing/2014/main" xmlns="" val="727731716"/>
                  </a:ext>
                </a:extLst>
              </a:tr>
              <a:tr h="394523">
                <a:tc>
                  <a:txBody>
                    <a:bodyPr/>
                    <a:lstStyle/>
                    <a:p>
                      <a:endParaRPr lang="en-GB" sz="1400" dirty="0"/>
                    </a:p>
                  </a:txBody>
                  <a:tcPr marL="68580" marR="68580" marT="34290" marB="34290"/>
                </a:tc>
                <a:tc>
                  <a:txBody>
                    <a:bodyPr/>
                    <a:lstStyle/>
                    <a:p>
                      <a:endParaRPr lang="en-GB" sz="1400" dirty="0"/>
                    </a:p>
                  </a:txBody>
                  <a:tcPr marL="68580" marR="68580" marT="34290" marB="34290"/>
                </a:tc>
                <a:extLst>
                  <a:ext uri="{0D108BD9-81ED-4DB2-BD59-A6C34878D82A}">
                    <a16:rowId xmlns:a16="http://schemas.microsoft.com/office/drawing/2014/main" xmlns="" val="3107751242"/>
                  </a:ext>
                </a:extLst>
              </a:tr>
            </a:tbl>
          </a:graphicData>
        </a:graphic>
      </p:graphicFrame>
    </p:spTree>
    <p:extLst>
      <p:ext uri="{BB962C8B-B14F-4D97-AF65-F5344CB8AC3E}">
        <p14:creationId xmlns:p14="http://schemas.microsoft.com/office/powerpoint/2010/main" val="32561742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18E575-EBBB-4EC3-A63F-ECB7DEEAA9FA}"/>
              </a:ext>
            </a:extLst>
          </p:cNvPr>
          <p:cNvSpPr>
            <a:spLocks noGrp="1"/>
          </p:cNvSpPr>
          <p:nvPr>
            <p:ph type="title"/>
          </p:nvPr>
        </p:nvSpPr>
        <p:spPr>
          <a:xfrm>
            <a:off x="628650" y="1053193"/>
            <a:ext cx="7886700" cy="1259633"/>
          </a:xfrm>
        </p:spPr>
        <p:txBody>
          <a:bodyPr>
            <a:normAutofit fontScale="90000"/>
          </a:bodyPr>
          <a:lstStyle/>
          <a:p>
            <a:pPr algn="ctr"/>
            <a:r>
              <a:rPr lang="fr-FR" sz="2700" b="1" dirty="0">
                <a:solidFill>
                  <a:schemeClr val="bg2"/>
                </a:solidFill>
                <a:latin typeface="Open Sans" panose="020B0606030504020204"/>
              </a:rPr>
              <a:t>Types of action</a:t>
            </a:r>
            <a:r>
              <a:rPr lang="fr-FR" sz="2700" b="1" dirty="0">
                <a:latin typeface="Open Sans" panose="020B0606030504020204"/>
              </a:rPr>
              <a:t/>
            </a:r>
            <a:br>
              <a:rPr lang="fr-FR" sz="2700" b="1" dirty="0">
                <a:latin typeface="Open Sans" panose="020B0606030504020204"/>
              </a:rPr>
            </a:br>
            <a:r>
              <a:rPr lang="fr-FR" sz="2700" b="1" dirty="0">
                <a:latin typeface="Open Sans" panose="020B0606030504020204"/>
              </a:rPr>
              <a:t>Types d’actions</a:t>
            </a:r>
            <a:r>
              <a:rPr lang="fr-FR" b="1" dirty="0">
                <a:latin typeface="Open Sans" panose="020B0606030504020204"/>
              </a:rPr>
              <a:t/>
            </a:r>
            <a:br>
              <a:rPr lang="fr-FR" b="1" dirty="0">
                <a:latin typeface="Open Sans" panose="020B0606030504020204"/>
              </a:rPr>
            </a:br>
            <a:r>
              <a:rPr lang="fr-FR" dirty="0"/>
              <a:t/>
            </a:r>
            <a:br>
              <a:rPr lang="fr-FR" dirty="0"/>
            </a:br>
            <a:endParaRPr lang="fr-FR" sz="2025" dirty="0"/>
          </a:p>
        </p:txBody>
      </p:sp>
      <p:sp>
        <p:nvSpPr>
          <p:cNvPr id="3" name="Content Placeholder 2">
            <a:extLst>
              <a:ext uri="{FF2B5EF4-FFF2-40B4-BE49-F238E27FC236}">
                <a16:creationId xmlns:a16="http://schemas.microsoft.com/office/drawing/2014/main" xmlns="" id="{958BF072-6C45-444D-B1F4-E67F2C92501D}"/>
              </a:ext>
            </a:extLst>
          </p:cNvPr>
          <p:cNvSpPr>
            <a:spLocks noGrp="1"/>
          </p:cNvSpPr>
          <p:nvPr>
            <p:ph idx="1"/>
          </p:nvPr>
        </p:nvSpPr>
        <p:spPr>
          <a:xfrm>
            <a:off x="628650" y="2312826"/>
            <a:ext cx="7886700" cy="2687799"/>
          </a:xfrm>
        </p:spPr>
        <p:txBody>
          <a:bodyPr>
            <a:normAutofit fontScale="70000" lnSpcReduction="20000"/>
          </a:bodyPr>
          <a:lstStyle/>
          <a:p>
            <a:r>
              <a:rPr lang="fr-FR" b="1" dirty="0">
                <a:solidFill>
                  <a:schemeClr val="tx2"/>
                </a:solidFill>
                <a:latin typeface="Open Sans" panose="020B0606030504020204"/>
              </a:rPr>
              <a:t>Proof of concept and validation</a:t>
            </a:r>
          </a:p>
          <a:p>
            <a:r>
              <a:rPr lang="fr-FR" b="1" dirty="0">
                <a:solidFill>
                  <a:schemeClr val="bg2"/>
                </a:solidFill>
                <a:latin typeface="Open Sans" panose="020B0606030504020204"/>
              </a:rPr>
              <a:t>Preuve de concept/validation</a:t>
            </a:r>
          </a:p>
          <a:p>
            <a:endParaRPr lang="fr-FR" sz="600" dirty="0">
              <a:latin typeface="Open Sans" panose="020B0606030504020204"/>
            </a:endParaRPr>
          </a:p>
          <a:p>
            <a:r>
              <a:rPr lang="fr-FR" b="1" dirty="0" err="1">
                <a:solidFill>
                  <a:schemeClr val="tx2"/>
                </a:solidFill>
                <a:latin typeface="Open Sans" panose="020B0606030504020204"/>
              </a:rPr>
              <a:t>Demonstration</a:t>
            </a:r>
            <a:r>
              <a:rPr lang="fr-FR" b="1" dirty="0">
                <a:solidFill>
                  <a:schemeClr val="tx2"/>
                </a:solidFill>
                <a:latin typeface="Open Sans" panose="020B0606030504020204"/>
              </a:rPr>
              <a:t>/tests</a:t>
            </a:r>
          </a:p>
          <a:p>
            <a:r>
              <a:rPr lang="fr-FR" b="1" dirty="0">
                <a:solidFill>
                  <a:schemeClr val="bg2"/>
                </a:solidFill>
                <a:latin typeface="Open Sans" panose="020B0606030504020204"/>
              </a:rPr>
              <a:t>Démonstration/test</a:t>
            </a:r>
          </a:p>
          <a:p>
            <a:pPr marL="0" indent="0">
              <a:buNone/>
            </a:pPr>
            <a:endParaRPr lang="fr-FR" sz="600" dirty="0">
              <a:latin typeface="Open Sans" panose="020B0606030504020204"/>
            </a:endParaRPr>
          </a:p>
          <a:p>
            <a:r>
              <a:rPr lang="fr-FR" b="1" dirty="0" err="1">
                <a:solidFill>
                  <a:schemeClr val="tx2"/>
                </a:solidFill>
                <a:latin typeface="Open Sans" panose="020B0606030504020204"/>
              </a:rPr>
              <a:t>Implementation</a:t>
            </a:r>
            <a:endParaRPr lang="fr-FR" b="1" dirty="0">
              <a:solidFill>
                <a:schemeClr val="tx2"/>
              </a:solidFill>
              <a:latin typeface="Open Sans" panose="020B0606030504020204"/>
            </a:endParaRPr>
          </a:p>
          <a:p>
            <a:r>
              <a:rPr lang="fr-FR" b="1" dirty="0">
                <a:solidFill>
                  <a:schemeClr val="bg2"/>
                </a:solidFill>
                <a:latin typeface="Open Sans" panose="020B0606030504020204"/>
              </a:rPr>
              <a:t>Mise en œuvre</a:t>
            </a:r>
          </a:p>
          <a:p>
            <a:pPr marL="0" indent="0">
              <a:buNone/>
            </a:pPr>
            <a:r>
              <a:rPr lang="en-GB" dirty="0"/>
              <a:t>  </a:t>
            </a:r>
          </a:p>
        </p:txBody>
      </p:sp>
    </p:spTree>
    <p:extLst>
      <p:ext uri="{BB962C8B-B14F-4D97-AF65-F5344CB8AC3E}">
        <p14:creationId xmlns:p14="http://schemas.microsoft.com/office/powerpoint/2010/main" val="37470286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xmlns="" id="{B236EFD2-98D4-42AA-942C-B486FD4EA3C9}"/>
              </a:ext>
            </a:extLst>
          </p:cNvPr>
          <p:cNvSpPr txBox="1">
            <a:spLocks/>
          </p:cNvSpPr>
          <p:nvPr/>
        </p:nvSpPr>
        <p:spPr>
          <a:xfrm>
            <a:off x="0" y="1023708"/>
            <a:ext cx="9144000" cy="93146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b="0" kern="1200">
                <a:solidFill>
                  <a:srgbClr val="003399"/>
                </a:solidFill>
                <a:latin typeface="+mn-lt"/>
                <a:ea typeface="+mj-ea"/>
                <a:cs typeface="+mj-cs"/>
              </a:defRPr>
            </a:lvl1pPr>
          </a:lstStyle>
          <a:p>
            <a:pPr algn="ctr"/>
            <a:r>
              <a:rPr lang="en-GB" sz="2700" dirty="0">
                <a:latin typeface="Open Sans" panose="020B0606030504020204" pitchFamily="34" charset="0"/>
                <a:ea typeface="Open Sans" panose="020B0606030504020204" pitchFamily="34" charset="0"/>
                <a:cs typeface="Open Sans" panose="020B0606030504020204" pitchFamily="34" charset="0"/>
              </a:rPr>
              <a:t>What do we expect from a project? </a:t>
            </a:r>
          </a:p>
          <a:p>
            <a:pPr algn="ctr"/>
            <a:r>
              <a:rPr lang="en-GB" sz="2700" dirty="0" err="1">
                <a:solidFill>
                  <a:srgbClr val="9FAEE5"/>
                </a:solidFill>
                <a:latin typeface="Open Sans" panose="020B0606030504020204" pitchFamily="34" charset="0"/>
                <a:ea typeface="Open Sans" panose="020B0606030504020204" pitchFamily="34" charset="0"/>
                <a:cs typeface="Open Sans" panose="020B0606030504020204" pitchFamily="34" charset="0"/>
              </a:rPr>
              <a:t>Qu’attendons</a:t>
            </a:r>
            <a:r>
              <a:rPr lang="en-GB" sz="2700" dirty="0">
                <a:solidFill>
                  <a:srgbClr val="9FAEE5"/>
                </a:solidFill>
                <a:latin typeface="Open Sans" panose="020B0606030504020204" pitchFamily="34" charset="0"/>
                <a:ea typeface="Open Sans" panose="020B0606030504020204" pitchFamily="34" charset="0"/>
                <a:cs typeface="Open Sans" panose="020B0606030504020204" pitchFamily="34" charset="0"/>
              </a:rPr>
              <a:t> nous d’un </a:t>
            </a:r>
            <a:r>
              <a:rPr lang="en-GB" sz="2700" dirty="0" err="1">
                <a:solidFill>
                  <a:srgbClr val="9FAEE5"/>
                </a:solidFill>
                <a:latin typeface="Open Sans" panose="020B0606030504020204" pitchFamily="34" charset="0"/>
                <a:ea typeface="Open Sans" panose="020B0606030504020204" pitchFamily="34" charset="0"/>
                <a:cs typeface="Open Sans" panose="020B0606030504020204" pitchFamily="34" charset="0"/>
              </a:rPr>
              <a:t>projet</a:t>
            </a:r>
            <a:r>
              <a:rPr lang="en-GB" sz="2700" dirty="0">
                <a:solidFill>
                  <a:srgbClr val="9FAEE5"/>
                </a:solidFill>
                <a:latin typeface="Open Sans" panose="020B0606030504020204" pitchFamily="34" charset="0"/>
                <a:ea typeface="Open Sans" panose="020B0606030504020204" pitchFamily="34" charset="0"/>
                <a:cs typeface="Open Sans" panose="020B0606030504020204" pitchFamily="34" charset="0"/>
              </a:rPr>
              <a:t>? </a:t>
            </a:r>
            <a:endParaRPr lang="en-GB" sz="270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xmlns="" id="{DC1F0B1E-9C2C-4624-868E-2B53DCA7D165}"/>
              </a:ext>
            </a:extLst>
          </p:cNvPr>
          <p:cNvCxnSpPr/>
          <p:nvPr/>
        </p:nvCxnSpPr>
        <p:spPr>
          <a:xfrm>
            <a:off x="1854000" y="1801244"/>
            <a:ext cx="7290000" cy="0"/>
          </a:xfrm>
          <a:prstGeom prst="line">
            <a:avLst/>
          </a:prstGeom>
          <a:ln w="25400" cap="sq" cmpd="sng">
            <a:solidFill>
              <a:srgbClr val="9FAEE5"/>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xmlns="" id="{B156B3BF-04AC-4D25-82E4-33134E01AC24}"/>
              </a:ext>
            </a:extLst>
          </p:cNvPr>
          <p:cNvSpPr txBox="1">
            <a:spLocks/>
          </p:cNvSpPr>
          <p:nvPr/>
        </p:nvSpPr>
        <p:spPr>
          <a:xfrm>
            <a:off x="356260" y="2075313"/>
            <a:ext cx="3943350" cy="3252998"/>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50" dirty="0">
                <a:latin typeface="Open Sans" panose="020B0606030504020204"/>
              </a:rPr>
              <a:t>Project </a:t>
            </a:r>
            <a:r>
              <a:rPr lang="fr-FR" sz="1650" dirty="0" err="1">
                <a:latin typeface="Open Sans" panose="020B0606030504020204"/>
              </a:rPr>
              <a:t>needs</a:t>
            </a:r>
            <a:r>
              <a:rPr lang="fr-FR" sz="1650" dirty="0">
                <a:latin typeface="Open Sans" panose="020B0606030504020204"/>
              </a:rPr>
              <a:t> to: </a:t>
            </a:r>
          </a:p>
          <a:p>
            <a:r>
              <a:rPr lang="fr-FR" sz="1650" dirty="0" err="1">
                <a:latin typeface="Open Sans" panose="020B0606030504020204"/>
              </a:rPr>
              <a:t>Clearly</a:t>
            </a:r>
            <a:r>
              <a:rPr lang="fr-FR" sz="1650" dirty="0">
                <a:latin typeface="Open Sans" panose="020B0606030504020204"/>
              </a:rPr>
              <a:t> </a:t>
            </a:r>
            <a:r>
              <a:rPr lang="fr-FR" sz="1650" dirty="0" err="1">
                <a:latin typeface="Open Sans" panose="020B0606030504020204"/>
              </a:rPr>
              <a:t>demonstrate</a:t>
            </a:r>
            <a:r>
              <a:rPr lang="fr-FR" sz="1650" dirty="0">
                <a:latin typeface="Open Sans" panose="020B0606030504020204"/>
              </a:rPr>
              <a:t> the </a:t>
            </a:r>
            <a:r>
              <a:rPr lang="fr-FR" sz="1650" dirty="0" err="1">
                <a:latin typeface="Open Sans" panose="020B0606030504020204"/>
              </a:rPr>
              <a:t>needs</a:t>
            </a:r>
            <a:r>
              <a:rPr lang="fr-FR" sz="1650" dirty="0">
                <a:latin typeface="Open Sans" panose="020B0606030504020204"/>
              </a:rPr>
              <a:t> on the </a:t>
            </a:r>
            <a:r>
              <a:rPr lang="fr-FR" sz="1650" dirty="0" err="1">
                <a:latin typeface="Open Sans" panose="020B0606030504020204"/>
              </a:rPr>
              <a:t>territory</a:t>
            </a:r>
            <a:r>
              <a:rPr lang="fr-FR" sz="1650" dirty="0">
                <a:latin typeface="Open Sans" panose="020B0606030504020204"/>
              </a:rPr>
              <a:t> </a:t>
            </a:r>
          </a:p>
          <a:p>
            <a:r>
              <a:rPr lang="fr-FR" sz="1650" dirty="0">
                <a:latin typeface="Open Sans" panose="020B0606030504020204"/>
              </a:rPr>
              <a:t>Show </a:t>
            </a:r>
            <a:r>
              <a:rPr lang="en-GB" sz="1650" dirty="0">
                <a:latin typeface="Open Sans" panose="020B0606030504020204"/>
              </a:rPr>
              <a:t>tangible and measurable impacts  for the Programme Area</a:t>
            </a:r>
          </a:p>
          <a:p>
            <a:r>
              <a:rPr lang="fr-FR" sz="1650" dirty="0">
                <a:latin typeface="Open Sans" panose="020B0606030504020204"/>
              </a:rPr>
              <a:t>Show </a:t>
            </a:r>
            <a:r>
              <a:rPr lang="fr-FR" sz="1650" dirty="0" err="1">
                <a:latin typeface="Open Sans" panose="020B0606030504020204"/>
              </a:rPr>
              <a:t>what</a:t>
            </a:r>
            <a:r>
              <a:rPr lang="en-GB" sz="1650" dirty="0">
                <a:latin typeface="Open Sans" panose="020B0606030504020204"/>
              </a:rPr>
              <a:t> makes it innovative</a:t>
            </a:r>
            <a:endParaRPr lang="fr-FR" sz="1650" dirty="0">
              <a:latin typeface="Open Sans" panose="020B0606030504020204"/>
            </a:endParaRPr>
          </a:p>
          <a:p>
            <a:pPr>
              <a:defRPr/>
            </a:pPr>
            <a:r>
              <a:rPr lang="en-GB" sz="1650" dirty="0">
                <a:latin typeface="Open Sans" panose="020B0606030504020204"/>
              </a:rPr>
              <a:t>Explain why INTERREG as a source of funding</a:t>
            </a:r>
          </a:p>
          <a:p>
            <a:pPr marL="0" indent="0">
              <a:buNone/>
            </a:pPr>
            <a:endParaRPr lang="fr-FR" sz="1650" dirty="0"/>
          </a:p>
          <a:p>
            <a:endParaRPr lang="fr-FR" sz="2400" dirty="0"/>
          </a:p>
          <a:p>
            <a:endParaRPr lang="fr-FR" sz="2400" dirty="0"/>
          </a:p>
          <a:p>
            <a:endParaRPr lang="fr-FR" sz="2400" dirty="0"/>
          </a:p>
        </p:txBody>
      </p:sp>
      <p:sp>
        <p:nvSpPr>
          <p:cNvPr id="7" name="Content Placeholder 2">
            <a:extLst>
              <a:ext uri="{FF2B5EF4-FFF2-40B4-BE49-F238E27FC236}">
                <a16:creationId xmlns:a16="http://schemas.microsoft.com/office/drawing/2014/main" xmlns="" id="{9F0622A7-145C-4690-BDF5-6319850C1F7A}"/>
              </a:ext>
            </a:extLst>
          </p:cNvPr>
          <p:cNvSpPr txBox="1">
            <a:spLocks/>
          </p:cNvSpPr>
          <p:nvPr/>
        </p:nvSpPr>
        <p:spPr>
          <a:xfrm>
            <a:off x="4675909" y="2075314"/>
            <a:ext cx="3943350" cy="3535778"/>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99"/>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99"/>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99"/>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50" dirty="0">
                <a:solidFill>
                  <a:srgbClr val="9FAEE5"/>
                </a:solidFill>
              </a:rPr>
              <a:t>Un projet doit : </a:t>
            </a:r>
          </a:p>
          <a:p>
            <a:r>
              <a:rPr lang="fr-FR" sz="1650" dirty="0">
                <a:solidFill>
                  <a:srgbClr val="9FAEE5"/>
                </a:solidFill>
              </a:rPr>
              <a:t>Démontrer clairement la demande sur le territoire</a:t>
            </a:r>
          </a:p>
          <a:p>
            <a:r>
              <a:rPr lang="fr-FR" sz="1650" dirty="0">
                <a:solidFill>
                  <a:srgbClr val="9FAEE5"/>
                </a:solidFill>
              </a:rPr>
              <a:t>Proposer des impacts tangibles et mesurables sur la zone du programme</a:t>
            </a:r>
          </a:p>
          <a:p>
            <a:r>
              <a:rPr lang="fr-FR" sz="1650" dirty="0">
                <a:solidFill>
                  <a:srgbClr val="9FAEE5"/>
                </a:solidFill>
              </a:rPr>
              <a:t>Expliquer ce qui le rend innovant</a:t>
            </a:r>
          </a:p>
          <a:p>
            <a:r>
              <a:rPr lang="fr-FR" sz="1650" dirty="0">
                <a:solidFill>
                  <a:srgbClr val="9FAEE5"/>
                </a:solidFill>
              </a:rPr>
              <a:t>Expliquer pourquoi INTERREG en tant que source de financement </a:t>
            </a:r>
          </a:p>
          <a:p>
            <a:endParaRPr lang="fr-FR" sz="2400" dirty="0"/>
          </a:p>
          <a:p>
            <a:endParaRPr lang="fr-FR" sz="2400" dirty="0"/>
          </a:p>
          <a:p>
            <a:endParaRPr lang="fr-FR" sz="2400" dirty="0"/>
          </a:p>
          <a:p>
            <a:endParaRPr lang="fr-FR" sz="2400" dirty="0"/>
          </a:p>
          <a:p>
            <a:endParaRPr lang="fr-FR" sz="2400" dirty="0"/>
          </a:p>
          <a:p>
            <a:endParaRPr lang="fr-FR" sz="2400" dirty="0"/>
          </a:p>
          <a:p>
            <a:endParaRPr lang="fr-FR" sz="2400" dirty="0"/>
          </a:p>
        </p:txBody>
      </p:sp>
    </p:spTree>
    <p:extLst>
      <p:ext uri="{BB962C8B-B14F-4D97-AF65-F5344CB8AC3E}">
        <p14:creationId xmlns:p14="http://schemas.microsoft.com/office/powerpoint/2010/main" val="22051982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8226029" cy="994172"/>
          </a:xfrm>
        </p:spPr>
        <p:txBody>
          <a:bodyPr rtlCol="0">
            <a:normAutofit fontScale="90000"/>
          </a:bodyPr>
          <a:lstStyle/>
          <a:p>
            <a:pPr>
              <a:defRPr/>
            </a:pPr>
            <a:r>
              <a:rPr lang="en-GB" b="1" dirty="0"/>
              <a:t>Transferability and long term strategy</a:t>
            </a:r>
            <a:br>
              <a:rPr lang="en-GB" b="1" dirty="0"/>
            </a:br>
            <a:r>
              <a:rPr lang="en-GB" b="1" dirty="0">
                <a:solidFill>
                  <a:schemeClr val="bg2"/>
                </a:solidFill>
              </a:rPr>
              <a:t>La </a:t>
            </a:r>
            <a:r>
              <a:rPr lang="en-GB" b="1" dirty="0" err="1">
                <a:solidFill>
                  <a:schemeClr val="bg2"/>
                </a:solidFill>
              </a:rPr>
              <a:t>durabilité</a:t>
            </a:r>
            <a:r>
              <a:rPr lang="en-GB" b="1" dirty="0">
                <a:solidFill>
                  <a:schemeClr val="bg2"/>
                </a:solidFill>
              </a:rPr>
              <a:t> et la </a:t>
            </a:r>
            <a:r>
              <a:rPr lang="en-GB" b="1" dirty="0" err="1">
                <a:solidFill>
                  <a:schemeClr val="bg2"/>
                </a:solidFill>
              </a:rPr>
              <a:t>stratégie</a:t>
            </a:r>
            <a:r>
              <a:rPr lang="en-GB" b="1" dirty="0">
                <a:solidFill>
                  <a:schemeClr val="bg2"/>
                </a:solidFill>
              </a:rPr>
              <a:t> à long </a:t>
            </a:r>
            <a:r>
              <a:rPr lang="en-GB" b="1" dirty="0" err="1">
                <a:solidFill>
                  <a:schemeClr val="bg2"/>
                </a:solidFill>
              </a:rPr>
              <a:t>terme</a:t>
            </a:r>
            <a:r>
              <a:rPr lang="en-GB" b="1" dirty="0">
                <a:solidFill>
                  <a:schemeClr val="bg2"/>
                </a:solidFill>
              </a:rPr>
              <a:t> </a:t>
            </a:r>
          </a:p>
        </p:txBody>
      </p:sp>
      <p:sp>
        <p:nvSpPr>
          <p:cNvPr id="56323" name="Content Placeholder 2"/>
          <p:cNvSpPr>
            <a:spLocks noGrp="1"/>
          </p:cNvSpPr>
          <p:nvPr>
            <p:ph idx="1"/>
          </p:nvPr>
        </p:nvSpPr>
        <p:spPr>
          <a:xfrm>
            <a:off x="628650" y="2564752"/>
            <a:ext cx="7886700" cy="2435873"/>
          </a:xfrm>
        </p:spPr>
        <p:txBody>
          <a:bodyPr>
            <a:normAutofit fontScale="77500" lnSpcReduction="20000"/>
          </a:bodyPr>
          <a:lstStyle/>
          <a:p>
            <a:r>
              <a:rPr lang="en-GB" altLang="en-US" b="1" dirty="0">
                <a:solidFill>
                  <a:schemeClr val="tx2"/>
                </a:solidFill>
              </a:rPr>
              <a:t>Dissemination of results/</a:t>
            </a:r>
            <a:r>
              <a:rPr lang="en-GB" altLang="en-US" b="1" dirty="0" err="1">
                <a:solidFill>
                  <a:schemeClr val="bg2"/>
                </a:solidFill>
              </a:rPr>
              <a:t>Dissémination</a:t>
            </a:r>
            <a:r>
              <a:rPr lang="en-GB" altLang="en-US" b="1" dirty="0">
                <a:solidFill>
                  <a:schemeClr val="bg2"/>
                </a:solidFill>
              </a:rPr>
              <a:t> des </a:t>
            </a:r>
            <a:r>
              <a:rPr lang="en-GB" altLang="en-US" b="1" dirty="0" err="1">
                <a:solidFill>
                  <a:schemeClr val="bg2"/>
                </a:solidFill>
              </a:rPr>
              <a:t>résultats</a:t>
            </a:r>
            <a:r>
              <a:rPr lang="en-GB" altLang="en-US" b="1" dirty="0">
                <a:solidFill>
                  <a:schemeClr val="bg2"/>
                </a:solidFill>
              </a:rPr>
              <a:t> </a:t>
            </a:r>
          </a:p>
          <a:p>
            <a:r>
              <a:rPr lang="en-GB" altLang="en-US" b="1" dirty="0"/>
              <a:t>Transferability of results</a:t>
            </a:r>
            <a:r>
              <a:rPr lang="en-GB" altLang="en-US" dirty="0"/>
              <a:t>/</a:t>
            </a:r>
            <a:r>
              <a:rPr lang="en-GB" altLang="en-US" b="1" dirty="0" err="1">
                <a:solidFill>
                  <a:schemeClr val="bg2"/>
                </a:solidFill>
              </a:rPr>
              <a:t>Transférabilité</a:t>
            </a:r>
            <a:r>
              <a:rPr lang="en-GB" altLang="en-US" b="1" dirty="0">
                <a:solidFill>
                  <a:schemeClr val="bg2"/>
                </a:solidFill>
              </a:rPr>
              <a:t> des </a:t>
            </a:r>
            <a:r>
              <a:rPr lang="en-GB" altLang="en-US" b="1" dirty="0" err="1">
                <a:solidFill>
                  <a:schemeClr val="bg2"/>
                </a:solidFill>
              </a:rPr>
              <a:t>résultats</a:t>
            </a:r>
            <a:r>
              <a:rPr lang="en-GB" altLang="en-US" b="1" dirty="0">
                <a:solidFill>
                  <a:schemeClr val="bg2"/>
                </a:solidFill>
              </a:rPr>
              <a:t> </a:t>
            </a:r>
          </a:p>
          <a:p>
            <a:r>
              <a:rPr lang="en-GB" altLang="en-US" b="1" dirty="0"/>
              <a:t>Follow-up of results</a:t>
            </a:r>
            <a:r>
              <a:rPr lang="en-GB" altLang="en-US" dirty="0"/>
              <a:t>/</a:t>
            </a:r>
            <a:r>
              <a:rPr lang="en-GB" altLang="en-US" b="1" dirty="0" err="1">
                <a:solidFill>
                  <a:schemeClr val="bg2"/>
                </a:solidFill>
              </a:rPr>
              <a:t>Suivi</a:t>
            </a:r>
            <a:r>
              <a:rPr lang="en-GB" altLang="en-US" b="1" dirty="0">
                <a:solidFill>
                  <a:schemeClr val="bg2"/>
                </a:solidFill>
              </a:rPr>
              <a:t> des </a:t>
            </a:r>
            <a:r>
              <a:rPr lang="en-GB" altLang="en-US" b="1" dirty="0" err="1">
                <a:solidFill>
                  <a:schemeClr val="bg2"/>
                </a:solidFill>
              </a:rPr>
              <a:t>résultats</a:t>
            </a:r>
            <a:r>
              <a:rPr lang="en-GB" altLang="en-US" b="1" dirty="0">
                <a:solidFill>
                  <a:schemeClr val="bg2"/>
                </a:solidFill>
              </a:rPr>
              <a:t> </a:t>
            </a:r>
            <a:r>
              <a:rPr lang="en-GB" altLang="en-US" b="1" dirty="0" err="1">
                <a:solidFill>
                  <a:schemeClr val="bg2"/>
                </a:solidFill>
              </a:rPr>
              <a:t>en</a:t>
            </a:r>
            <a:r>
              <a:rPr lang="en-GB" altLang="en-US" b="1" dirty="0">
                <a:solidFill>
                  <a:schemeClr val="bg2"/>
                </a:solidFill>
              </a:rPr>
              <a:t> </a:t>
            </a:r>
            <a:r>
              <a:rPr lang="en-GB" altLang="en-US" b="1" dirty="0" err="1">
                <a:solidFill>
                  <a:schemeClr val="bg2"/>
                </a:solidFill>
              </a:rPr>
              <a:t>cours</a:t>
            </a:r>
            <a:endParaRPr lang="en-GB" altLang="en-US" b="1" dirty="0">
              <a:solidFill>
                <a:schemeClr val="bg2"/>
              </a:solidFill>
            </a:endParaRPr>
          </a:p>
          <a:p>
            <a:r>
              <a:rPr lang="en-GB" altLang="en-US" b="1" dirty="0"/>
              <a:t>Deployment:  commercialisation and adoption</a:t>
            </a:r>
            <a:r>
              <a:rPr lang="en-GB" altLang="en-US" dirty="0"/>
              <a:t>/</a:t>
            </a:r>
            <a:r>
              <a:rPr lang="en-GB" altLang="en-US" b="1" dirty="0" err="1">
                <a:solidFill>
                  <a:schemeClr val="bg2"/>
                </a:solidFill>
              </a:rPr>
              <a:t>Déploiement</a:t>
            </a:r>
            <a:r>
              <a:rPr lang="en-GB" altLang="en-US" b="1" dirty="0">
                <a:solidFill>
                  <a:schemeClr val="bg2"/>
                </a:solidFill>
              </a:rPr>
              <a:t>: commercialisation et adoption </a:t>
            </a:r>
          </a:p>
          <a:p>
            <a:pPr marL="0" indent="0">
              <a:buNone/>
            </a:pPr>
            <a:endParaRPr lang="en-GB" altLang="en-US" b="1" dirty="0">
              <a:solidFill>
                <a:schemeClr val="bg2"/>
              </a:solidFill>
            </a:endParaRPr>
          </a:p>
        </p:txBody>
      </p:sp>
    </p:spTree>
    <p:extLst>
      <p:ext uri="{BB962C8B-B14F-4D97-AF65-F5344CB8AC3E}">
        <p14:creationId xmlns:p14="http://schemas.microsoft.com/office/powerpoint/2010/main" val="26905421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6085" y="1955168"/>
            <a:ext cx="8182521" cy="3241202"/>
          </a:xfrm>
        </p:spPr>
        <p:txBody>
          <a:bodyPr>
            <a:normAutofit/>
          </a:bodyPr>
          <a:lstStyle/>
          <a:p>
            <a:pPr>
              <a:spcAft>
                <a:spcPts val="900"/>
              </a:spcAft>
            </a:pPr>
            <a:r>
              <a:rPr lang="en-GB" sz="1500" b="1"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69% ERDF/ </a:t>
            </a:r>
            <a:r>
              <a:rPr lang="en-GB" sz="1500" b="1" dirty="0">
                <a:solidFill>
                  <a:schemeClr val="bg2"/>
                </a:solidFill>
                <a:latin typeface="Open Sans" panose="020B0606030504020204" pitchFamily="34" charset="0"/>
                <a:ea typeface="Open Sans" panose="020B0606030504020204" pitchFamily="34" charset="0"/>
                <a:cs typeface="Open Sans" panose="020B0606030504020204" pitchFamily="34" charset="0"/>
              </a:rPr>
              <a:t>FEDER</a:t>
            </a:r>
          </a:p>
          <a:p>
            <a:pPr>
              <a:spcAft>
                <a:spcPts val="900"/>
              </a:spcAft>
            </a:pPr>
            <a:r>
              <a:rPr lang="en-GB" sz="1500" b="1"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No maximum budget/</a:t>
            </a:r>
            <a:r>
              <a:rPr lang="en-GB" sz="1500" b="1" dirty="0">
                <a:solidFill>
                  <a:schemeClr val="bg2"/>
                </a:solidFill>
                <a:latin typeface="Open Sans" panose="020B0606030504020204" pitchFamily="34" charset="0"/>
                <a:ea typeface="Open Sans" panose="020B0606030504020204" pitchFamily="34" charset="0"/>
                <a:cs typeface="Open Sans" panose="020B0606030504020204" pitchFamily="34" charset="0"/>
              </a:rPr>
              <a:t>Pas de budget maximum</a:t>
            </a:r>
          </a:p>
          <a:p>
            <a:pPr>
              <a:spcAft>
                <a:spcPts val="900"/>
              </a:spcAft>
            </a:pPr>
            <a:r>
              <a:rPr lang="en-GB" sz="1500" b="1"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No limit to number of partners/</a:t>
            </a:r>
            <a:r>
              <a:rPr lang="en-GB" sz="1500" b="1" dirty="0">
                <a:solidFill>
                  <a:schemeClr val="bg2"/>
                </a:solidFill>
                <a:latin typeface="Open Sans" panose="020B0606030504020204" pitchFamily="34" charset="0"/>
                <a:ea typeface="Open Sans" panose="020B0606030504020204" pitchFamily="34" charset="0"/>
                <a:cs typeface="Open Sans" panose="020B0606030504020204" pitchFamily="34" charset="0"/>
              </a:rPr>
              <a:t>Pas de </a:t>
            </a:r>
            <a:r>
              <a:rPr lang="fr-FR" sz="1500" b="1" dirty="0">
                <a:solidFill>
                  <a:schemeClr val="bg2"/>
                </a:solidFill>
                <a:latin typeface="Open Sans" panose="020B0606030504020204" pitchFamily="34" charset="0"/>
                <a:ea typeface="Open Sans" panose="020B0606030504020204" pitchFamily="34" charset="0"/>
                <a:cs typeface="Open Sans" panose="020B0606030504020204" pitchFamily="34" charset="0"/>
              </a:rPr>
              <a:t>nombre maximum de partenaires</a:t>
            </a:r>
          </a:p>
          <a:p>
            <a:pPr>
              <a:spcAft>
                <a:spcPts val="900"/>
              </a:spcAft>
            </a:pPr>
            <a:r>
              <a:rPr lang="fr-FR" sz="1500" b="1" dirty="0">
                <a:solidFill>
                  <a:schemeClr val="tx2"/>
                </a:solidFill>
                <a:latin typeface="Open Sans" panose="020B0606030504020204" pitchFamily="34" charset="0"/>
                <a:ea typeface="Open Sans" panose="020B0606030504020204" pitchFamily="34" charset="0"/>
                <a:cs typeface="Open Sans" panose="020B0606030504020204" pitchFamily="34" charset="0"/>
              </a:rPr>
              <a:t>All </a:t>
            </a:r>
            <a:r>
              <a:rPr lang="fr-FR" sz="1500" b="1" dirty="0" err="1">
                <a:solidFill>
                  <a:schemeClr val="tx2"/>
                </a:solidFill>
                <a:latin typeface="Open Sans" panose="020B0606030504020204" pitchFamily="34" charset="0"/>
                <a:ea typeface="Open Sans" panose="020B0606030504020204" pitchFamily="34" charset="0"/>
                <a:cs typeface="Open Sans" panose="020B0606030504020204" pitchFamily="34" charset="0"/>
              </a:rPr>
              <a:t>legal</a:t>
            </a:r>
            <a:r>
              <a:rPr lang="fr-FR" sz="1500" b="1"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lang="fr-FR" sz="1500" b="1" dirty="0" err="1">
                <a:solidFill>
                  <a:schemeClr val="tx2"/>
                </a:solidFill>
                <a:latin typeface="Open Sans" panose="020B0606030504020204" pitchFamily="34" charset="0"/>
                <a:ea typeface="Open Sans" panose="020B0606030504020204" pitchFamily="34" charset="0"/>
                <a:cs typeface="Open Sans" panose="020B0606030504020204" pitchFamily="34" charset="0"/>
              </a:rPr>
              <a:t>entities</a:t>
            </a:r>
            <a:r>
              <a:rPr lang="fr-FR" sz="1500" b="1" dirty="0">
                <a:solidFill>
                  <a:schemeClr val="tx2"/>
                </a:solidFill>
                <a:latin typeface="Open Sans" panose="020B0606030504020204" pitchFamily="34" charset="0"/>
                <a:ea typeface="Open Sans" panose="020B0606030504020204" pitchFamily="34" charset="0"/>
                <a:cs typeface="Open Sans" panose="020B0606030504020204" pitchFamily="34" charset="0"/>
              </a:rPr>
              <a:t> are </a:t>
            </a:r>
            <a:r>
              <a:rPr lang="fr-FR" sz="1500" b="1" dirty="0" err="1">
                <a:solidFill>
                  <a:schemeClr val="tx2"/>
                </a:solidFill>
                <a:latin typeface="Open Sans" panose="020B0606030504020204" pitchFamily="34" charset="0"/>
                <a:ea typeface="Open Sans" panose="020B0606030504020204" pitchFamily="34" charset="0"/>
                <a:cs typeface="Open Sans" panose="020B0606030504020204" pitchFamily="34" charset="0"/>
              </a:rPr>
              <a:t>eligible</a:t>
            </a:r>
            <a:r>
              <a:rPr lang="fr-FR" sz="1500" b="1"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a:t>
            </a:r>
            <a:r>
              <a:rPr lang="fr-FR" sz="1500" b="1" dirty="0">
                <a:solidFill>
                  <a:schemeClr val="bg2"/>
                </a:solidFill>
                <a:latin typeface="Open Sans" panose="020B0606030504020204" pitchFamily="34" charset="0"/>
                <a:ea typeface="Open Sans" panose="020B0606030504020204" pitchFamily="34" charset="0"/>
                <a:cs typeface="Open Sans" panose="020B0606030504020204" pitchFamily="34" charset="0"/>
              </a:rPr>
              <a:t>Toutes les entités légales éligibles</a:t>
            </a:r>
          </a:p>
          <a:p>
            <a:pPr>
              <a:spcAft>
                <a:spcPts val="900"/>
              </a:spcAft>
            </a:pPr>
            <a:r>
              <a:rPr lang="fr-FR" sz="1500" b="1" dirty="0">
                <a:solidFill>
                  <a:schemeClr val="tx2"/>
                </a:solidFill>
                <a:latin typeface="Open Sans" panose="020B0606030504020204" pitchFamily="34" charset="0"/>
                <a:ea typeface="Open Sans" panose="020B0606030504020204" pitchFamily="34" charset="0"/>
                <a:cs typeface="Open Sans" panose="020B0606030504020204" pitchFamily="34" charset="0"/>
              </a:rPr>
              <a:t>Informal feedback </a:t>
            </a:r>
            <a:r>
              <a:rPr lang="fr-FR" sz="1500" b="1" dirty="0" err="1">
                <a:solidFill>
                  <a:schemeClr val="tx2"/>
                </a:solidFill>
                <a:latin typeface="Open Sans" panose="020B0606030504020204" pitchFamily="34" charset="0"/>
                <a:ea typeface="Open Sans" panose="020B0606030504020204" pitchFamily="34" charset="0"/>
                <a:cs typeface="Open Sans" panose="020B0606030504020204" pitchFamily="34" charset="0"/>
              </a:rPr>
              <a:t>from</a:t>
            </a:r>
            <a:r>
              <a:rPr lang="fr-FR" sz="1500" b="1" dirty="0">
                <a:solidFill>
                  <a:schemeClr val="tx2"/>
                </a:solidFill>
                <a:latin typeface="Open Sans" panose="020B0606030504020204" pitchFamily="34" charset="0"/>
                <a:ea typeface="Open Sans" panose="020B0606030504020204" pitchFamily="34" charset="0"/>
                <a:cs typeface="Open Sans" panose="020B0606030504020204" pitchFamily="34" charset="0"/>
              </a:rPr>
              <a:t> the </a:t>
            </a:r>
            <a:r>
              <a:rPr lang="fr-FR" sz="1500" b="1" dirty="0" err="1">
                <a:solidFill>
                  <a:schemeClr val="tx2"/>
                </a:solidFill>
                <a:latin typeface="Open Sans" panose="020B0606030504020204" pitchFamily="34" charset="0"/>
                <a:ea typeface="Open Sans" panose="020B0606030504020204" pitchFamily="34" charset="0"/>
                <a:cs typeface="Open Sans" panose="020B0606030504020204" pitchFamily="34" charset="0"/>
              </a:rPr>
              <a:t>Committee</a:t>
            </a:r>
            <a:r>
              <a:rPr lang="fr-FR" sz="1500" b="1" dirty="0">
                <a:solidFill>
                  <a:schemeClr val="tx2"/>
                </a:solidFill>
                <a:latin typeface="Open Sans" panose="020B0606030504020204" pitchFamily="34" charset="0"/>
                <a:ea typeface="Open Sans" panose="020B0606030504020204" pitchFamily="34" charset="0"/>
                <a:cs typeface="Open Sans" panose="020B0606030504020204" pitchFamily="34" charset="0"/>
              </a:rPr>
              <a:t> on the Intervention Logic Document/</a:t>
            </a:r>
            <a:r>
              <a:rPr lang="fr-FR" sz="1500" b="1" dirty="0">
                <a:solidFill>
                  <a:schemeClr val="bg2"/>
                </a:solidFill>
                <a:latin typeface="Open Sans" panose="020B0606030504020204" pitchFamily="34" charset="0"/>
                <a:ea typeface="Open Sans" panose="020B0606030504020204" pitchFamily="34" charset="0"/>
                <a:cs typeface="Open Sans" panose="020B0606030504020204" pitchFamily="34" charset="0"/>
              </a:rPr>
              <a:t>Retour informel du comité sur la logique d’intervention du projet</a:t>
            </a:r>
          </a:p>
          <a:p>
            <a:pPr>
              <a:spcAft>
                <a:spcPts val="900"/>
              </a:spcAft>
            </a:pPr>
            <a:r>
              <a:rPr lang="fr-FR" sz="1500" b="1"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Permanent Open call/</a:t>
            </a:r>
            <a:r>
              <a:rPr lang="fr-FR" sz="1500" b="1" dirty="0">
                <a:solidFill>
                  <a:schemeClr val="bg2"/>
                </a:solidFill>
                <a:latin typeface="Open Sans" panose="020B0606030504020204" pitchFamily="34" charset="0"/>
                <a:ea typeface="Open Sans" panose="020B0606030504020204" pitchFamily="34" charset="0"/>
                <a:cs typeface="Open Sans" panose="020B0606030504020204" pitchFamily="34" charset="0"/>
              </a:rPr>
              <a:t>Appel permanent</a:t>
            </a:r>
          </a:p>
          <a:p>
            <a:pPr>
              <a:spcAft>
                <a:spcPts val="900"/>
              </a:spcAft>
            </a:pPr>
            <a:r>
              <a:rPr lang="fr-FR" sz="1500" b="1" dirty="0">
                <a:solidFill>
                  <a:schemeClr val="tx2"/>
                </a:solidFill>
                <a:latin typeface="Open Sans" panose="020B0606030504020204" pitchFamily="34" charset="0"/>
                <a:ea typeface="Open Sans" panose="020B0606030504020204" pitchFamily="34" charset="0"/>
                <a:cs typeface="Open Sans" panose="020B0606030504020204" pitchFamily="34" charset="0"/>
              </a:rPr>
              <a:t>Project actions must finish by 3/3/2023/</a:t>
            </a:r>
            <a:r>
              <a:rPr lang="fr-FR" sz="1500" b="1" dirty="0">
                <a:solidFill>
                  <a:schemeClr val="bg2"/>
                </a:solidFill>
                <a:latin typeface="Open Sans" panose="020B0606030504020204" pitchFamily="34" charset="0"/>
                <a:ea typeface="Open Sans" panose="020B0606030504020204" pitchFamily="34" charset="0"/>
                <a:cs typeface="Open Sans" panose="020B0606030504020204" pitchFamily="34" charset="0"/>
              </a:rPr>
              <a:t>Actions doivent finir avant le 3/3/2023</a:t>
            </a:r>
          </a:p>
        </p:txBody>
      </p:sp>
      <p:sp>
        <p:nvSpPr>
          <p:cNvPr id="6" name="Title 4"/>
          <p:cNvSpPr txBox="1">
            <a:spLocks/>
          </p:cNvSpPr>
          <p:nvPr/>
        </p:nvSpPr>
        <p:spPr>
          <a:xfrm>
            <a:off x="0" y="1023708"/>
            <a:ext cx="9144000" cy="93146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b="0" kern="1200">
                <a:solidFill>
                  <a:srgbClr val="003399"/>
                </a:solidFill>
                <a:latin typeface="+mn-lt"/>
                <a:ea typeface="+mj-ea"/>
                <a:cs typeface="+mj-cs"/>
              </a:defRPr>
            </a:lvl1pPr>
          </a:lstStyle>
          <a:p>
            <a:pPr algn="ctr"/>
            <a:r>
              <a:rPr lang="fr-FR" sz="2700" b="1" dirty="0">
                <a:solidFill>
                  <a:schemeClr val="tx2"/>
                </a:solidFill>
                <a:latin typeface="Open Sans" panose="020B0606030504020204" pitchFamily="34" charset="0"/>
                <a:ea typeface="Open Sans" panose="020B0606030504020204" pitchFamily="34" charset="0"/>
                <a:cs typeface="Open Sans" panose="020B0606030504020204" pitchFamily="34" charset="0"/>
              </a:rPr>
              <a:t>Regular </a:t>
            </a:r>
            <a:r>
              <a:rPr lang="fr-FR" sz="2700" b="1" dirty="0" err="1">
                <a:solidFill>
                  <a:schemeClr val="tx2"/>
                </a:solidFill>
                <a:latin typeface="Open Sans" panose="020B0606030504020204" pitchFamily="34" charset="0"/>
                <a:ea typeface="Open Sans" panose="020B0606030504020204" pitchFamily="34" charset="0"/>
                <a:cs typeface="Open Sans" panose="020B0606030504020204" pitchFamily="34" charset="0"/>
              </a:rPr>
              <a:t>projects</a:t>
            </a:r>
            <a:r>
              <a:rPr lang="fr-FR" sz="2700" b="1" dirty="0">
                <a:solidFill>
                  <a:schemeClr val="bg2"/>
                </a:solidFill>
                <a:latin typeface="Open Sans" panose="020B0606030504020204" pitchFamily="34" charset="0"/>
                <a:ea typeface="Open Sans" panose="020B0606030504020204" pitchFamily="34" charset="0"/>
                <a:cs typeface="Open Sans" panose="020B0606030504020204" pitchFamily="34" charset="0"/>
              </a:rPr>
              <a:t>/Projets de droit commun</a:t>
            </a:r>
            <a:r>
              <a:rPr lang="en-GB" sz="2700" dirty="0">
                <a:latin typeface="Open Sans" panose="020B0606030504020204" pitchFamily="34" charset="0"/>
                <a:ea typeface="Open Sans" panose="020B0606030504020204" pitchFamily="34" charset="0"/>
                <a:cs typeface="Open Sans" panose="020B0606030504020204" pitchFamily="34" charset="0"/>
              </a:rPr>
              <a:t/>
            </a:r>
            <a:br>
              <a:rPr lang="en-GB" sz="2700" dirty="0">
                <a:latin typeface="Open Sans" panose="020B0606030504020204" pitchFamily="34" charset="0"/>
                <a:ea typeface="Open Sans" panose="020B0606030504020204" pitchFamily="34" charset="0"/>
                <a:cs typeface="Open Sans" panose="020B0606030504020204" pitchFamily="34" charset="0"/>
              </a:rPr>
            </a:br>
            <a:endParaRPr lang="en-GB" sz="270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1854000" y="1801244"/>
            <a:ext cx="7290000" cy="0"/>
          </a:xfrm>
          <a:prstGeom prst="line">
            <a:avLst/>
          </a:prstGeom>
          <a:ln w="25400" cap="sq" cmpd="sng">
            <a:solidFill>
              <a:srgbClr val="9FAEE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15115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0772" y="1287150"/>
            <a:ext cx="8048974" cy="8340745"/>
          </a:xfrm>
          <a:prstGeom prst="rect">
            <a:avLst/>
          </a:prstGeom>
        </p:spPr>
        <p:txBody>
          <a:bodyPr wrap="square">
            <a:spAutoFit/>
          </a:bodyPr>
          <a:lstStyle/>
          <a:p>
            <a:pPr marL="342900" indent="-342900" algn="just">
              <a:buFont typeface="Arial" panose="020B0604020202020204" pitchFamily="34" charset="0"/>
              <a:buChar char="•"/>
            </a:pPr>
            <a:r>
              <a:rPr lang="fr-FR" dirty="0" smtClean="0"/>
              <a:t>Introduction – Mission Europe de l’</a:t>
            </a:r>
            <a:r>
              <a:rPr lang="fr-FR" dirty="0" err="1" smtClean="0"/>
              <a:t>Unicaen</a:t>
            </a:r>
            <a:endParaRPr lang="fr-FR" dirty="0" smtClean="0"/>
          </a:p>
          <a:p>
            <a:pPr marL="342900" indent="-342900" algn="just">
              <a:buFont typeface="Arial" panose="020B0604020202020204" pitchFamily="34" charset="0"/>
              <a:buChar char="•"/>
            </a:pPr>
            <a:r>
              <a:rPr lang="fr-FR" dirty="0" smtClean="0"/>
              <a:t>Actualités du réseau TENOR</a:t>
            </a:r>
          </a:p>
          <a:p>
            <a:pPr marL="342900" indent="-342900" algn="just">
              <a:buFont typeface="Arial" panose="020B0604020202020204" pitchFamily="34" charset="0"/>
              <a:buChar char="•"/>
            </a:pPr>
            <a:r>
              <a:rPr lang="fr-FR" dirty="0" smtClean="0"/>
              <a:t>Restitution du Channel </a:t>
            </a:r>
            <a:r>
              <a:rPr lang="fr-FR" dirty="0" err="1" smtClean="0"/>
              <a:t>Research</a:t>
            </a:r>
            <a:r>
              <a:rPr lang="fr-FR" dirty="0" smtClean="0"/>
              <a:t> Day (19/03/2019, Caen)</a:t>
            </a:r>
          </a:p>
          <a:p>
            <a:pPr marL="342900" indent="-342900" algn="just">
              <a:buFont typeface="Arial" panose="020B0604020202020204" pitchFamily="34" charset="0"/>
              <a:buChar char="•"/>
            </a:pPr>
            <a:r>
              <a:rPr lang="fr-FR" dirty="0" smtClean="0"/>
              <a:t>Point actu programmes européens 2014-2020:</a:t>
            </a:r>
          </a:p>
          <a:p>
            <a:pPr marL="800100" lvl="1" indent="-342900" algn="just">
              <a:buFont typeface="Arial" panose="020B0604020202020204" pitchFamily="34" charset="0"/>
              <a:buChar char="•"/>
            </a:pPr>
            <a:r>
              <a:rPr lang="fr-FR" sz="1600" dirty="0" err="1" smtClean="0"/>
              <a:t>Interreg</a:t>
            </a:r>
            <a:r>
              <a:rPr lang="fr-FR" sz="1600" dirty="0" smtClean="0"/>
              <a:t> </a:t>
            </a:r>
          </a:p>
          <a:p>
            <a:pPr marL="800100" lvl="1" indent="-342900" algn="just">
              <a:buFont typeface="Arial" panose="020B0604020202020204" pitchFamily="34" charset="0"/>
              <a:buChar char="•"/>
            </a:pPr>
            <a:r>
              <a:rPr lang="fr-FR" sz="1600" dirty="0" smtClean="0"/>
              <a:t>Horizon 2020</a:t>
            </a:r>
          </a:p>
          <a:p>
            <a:pPr marL="800100" lvl="1" indent="-342900" algn="just">
              <a:buFont typeface="Arial" panose="020B0604020202020204" pitchFamily="34" charset="0"/>
              <a:buChar char="•"/>
            </a:pPr>
            <a:r>
              <a:rPr lang="fr-FR" sz="1600" dirty="0" smtClean="0"/>
              <a:t>LIFE</a:t>
            </a:r>
          </a:p>
          <a:p>
            <a:pPr marL="800100" lvl="1" indent="-342900" algn="just">
              <a:buFont typeface="Arial" panose="020B0604020202020204" pitchFamily="34" charset="0"/>
              <a:buChar char="•"/>
            </a:pPr>
            <a:r>
              <a:rPr lang="fr-FR" sz="1600" dirty="0" smtClean="0"/>
              <a:t>Erasmus+</a:t>
            </a:r>
          </a:p>
          <a:p>
            <a:pPr marL="800100" lvl="1" indent="-342900" algn="just">
              <a:buFont typeface="Arial" panose="020B0604020202020204" pitchFamily="34" charset="0"/>
              <a:buChar char="•"/>
            </a:pPr>
            <a:r>
              <a:rPr lang="fr-FR" sz="1600" dirty="0" smtClean="0"/>
              <a:t>PADR – </a:t>
            </a:r>
            <a:r>
              <a:rPr lang="fr-FR" sz="1600" dirty="0" err="1" smtClean="0"/>
              <a:t>Preparatory</a:t>
            </a:r>
            <a:r>
              <a:rPr lang="fr-FR" sz="1600" dirty="0" smtClean="0"/>
              <a:t> Action on </a:t>
            </a:r>
            <a:r>
              <a:rPr lang="fr-FR" sz="1600" dirty="0" err="1" smtClean="0"/>
              <a:t>Defence</a:t>
            </a:r>
            <a:r>
              <a:rPr lang="fr-FR" sz="1600" dirty="0" smtClean="0"/>
              <a:t> </a:t>
            </a:r>
            <a:r>
              <a:rPr lang="fr-FR" sz="1600" dirty="0" err="1" smtClean="0"/>
              <a:t>Research</a:t>
            </a:r>
            <a:endParaRPr lang="fr-FR" sz="1600" dirty="0" smtClean="0"/>
          </a:p>
          <a:p>
            <a:pPr marL="800100" lvl="1" indent="-342900" algn="just">
              <a:buFont typeface="Arial" panose="020B0604020202020204" pitchFamily="34" charset="0"/>
              <a:buChar char="•"/>
            </a:pPr>
            <a:r>
              <a:rPr lang="fr-FR" sz="1600" dirty="0" smtClean="0"/>
              <a:t>Autres</a:t>
            </a:r>
          </a:p>
          <a:p>
            <a:pPr marL="342900" indent="-342900" algn="just">
              <a:buFont typeface="Arial" panose="020B0604020202020204" pitchFamily="34" charset="0"/>
              <a:buChar char="•"/>
            </a:pPr>
            <a:r>
              <a:rPr lang="fr-FR" dirty="0" smtClean="0"/>
              <a:t>Point sur l’avancée des négociations pour les programmes européens 2021-2027:</a:t>
            </a:r>
          </a:p>
          <a:p>
            <a:pPr marL="800100" lvl="1" indent="-342900" algn="just">
              <a:buFont typeface="Arial" panose="020B0604020202020204" pitchFamily="34" charset="0"/>
              <a:buChar char="•"/>
            </a:pPr>
            <a:r>
              <a:rPr lang="fr-FR" sz="1600" dirty="0" smtClean="0"/>
              <a:t>Horizon Europe</a:t>
            </a:r>
          </a:p>
          <a:p>
            <a:pPr marL="800100" lvl="1" indent="-342900" algn="just">
              <a:buFont typeface="Arial" panose="020B0604020202020204" pitchFamily="34" charset="0"/>
              <a:buChar char="•"/>
            </a:pPr>
            <a:r>
              <a:rPr lang="fr-FR" sz="1600" dirty="0" smtClean="0"/>
              <a:t>LIFE</a:t>
            </a:r>
          </a:p>
          <a:p>
            <a:pPr marL="800100" lvl="1" indent="-342900" algn="just">
              <a:buFont typeface="Arial" panose="020B0604020202020204" pitchFamily="34" charset="0"/>
              <a:buChar char="•"/>
            </a:pPr>
            <a:r>
              <a:rPr lang="fr-FR" sz="1600" dirty="0" smtClean="0"/>
              <a:t>Erasmus 2021-2027 </a:t>
            </a:r>
          </a:p>
          <a:p>
            <a:pPr marL="342900" indent="-342900" algn="just">
              <a:buFont typeface="Arial" panose="020B0604020202020204" pitchFamily="34" charset="0"/>
              <a:buChar char="•"/>
            </a:pPr>
            <a:r>
              <a:rPr lang="fr-FR" dirty="0" smtClean="0"/>
              <a:t>Point d’étape </a:t>
            </a:r>
            <a:r>
              <a:rPr lang="fr-FR" dirty="0"/>
              <a:t>sur l’élaboration de la future RIS3 </a:t>
            </a:r>
            <a:r>
              <a:rPr lang="fr-FR" dirty="0" smtClean="0"/>
              <a:t>normande</a:t>
            </a:r>
            <a:endParaRPr lang="fr-FR" dirty="0"/>
          </a:p>
          <a:p>
            <a:pPr marL="342900" indent="-342900" algn="just">
              <a:buFont typeface="Arial" panose="020B0604020202020204" pitchFamily="34" charset="0"/>
              <a:buChar char="•"/>
            </a:pPr>
            <a:r>
              <a:rPr lang="fr-FR" dirty="0" smtClean="0"/>
              <a:t>Présentation partenariats interrégionaux européens qui impliquent la Région Normandie</a:t>
            </a:r>
          </a:p>
          <a:p>
            <a:pPr marL="342900" indent="-342900" algn="just">
              <a:buFont typeface="Arial" panose="020B0604020202020204" pitchFamily="34" charset="0"/>
              <a:buChar char="•"/>
            </a:pPr>
            <a:r>
              <a:rPr lang="fr-FR" dirty="0" smtClean="0"/>
              <a:t>Présentation de la dynamique DIGINOR par le pôle TES</a:t>
            </a:r>
          </a:p>
          <a:p>
            <a:pPr marL="342900" indent="-342900" algn="just">
              <a:buFont typeface="Arial" panose="020B0604020202020204" pitchFamily="34" charset="0"/>
              <a:buChar char="•"/>
            </a:pPr>
            <a:r>
              <a:rPr lang="fr-FR" dirty="0" smtClean="0"/>
              <a:t>Echange sur un possible déplacement du TENOR à Bruxelles en juin 2019</a:t>
            </a:r>
          </a:p>
          <a:p>
            <a:pPr algn="just"/>
            <a:endParaRPr lang="fr-FR" sz="2000" dirty="0"/>
          </a:p>
          <a:p>
            <a:pPr algn="just"/>
            <a:endParaRPr lang="fr-FR" sz="2800" u="sng" dirty="0"/>
          </a:p>
          <a:p>
            <a:r>
              <a:rPr lang="fr-FR" sz="2000" b="1" dirty="0">
                <a:solidFill>
                  <a:schemeClr val="bg1">
                    <a:lumMod val="50000"/>
                  </a:schemeClr>
                </a:solidFill>
                <a:latin typeface="Arial" panose="020B0604020202020204" pitchFamily="34" charset="0"/>
                <a:cs typeface="Arial" panose="020B0604020202020204" pitchFamily="34" charset="0"/>
              </a:rPr>
              <a:t>	</a:t>
            </a:r>
          </a:p>
          <a:p>
            <a:pPr algn="just">
              <a:lnSpc>
                <a:spcPct val="120000"/>
              </a:lnSpc>
            </a:pPr>
            <a:endParaRPr lang="fr-FR" sz="2000" dirty="0" smtClean="0">
              <a:solidFill>
                <a:srgbClr val="7F7F7F"/>
              </a:solidFill>
              <a:latin typeface="Arial"/>
              <a:cs typeface="Arial"/>
            </a:endParaRPr>
          </a:p>
          <a:p>
            <a:pPr algn="just">
              <a:lnSpc>
                <a:spcPct val="120000"/>
              </a:lnSpc>
            </a:pPr>
            <a:endParaRPr lang="fr-FR" sz="2000" dirty="0" smtClean="0">
              <a:solidFill>
                <a:srgbClr val="7F7F7F"/>
              </a:solidFill>
              <a:latin typeface="Arial"/>
              <a:cs typeface="Arial"/>
            </a:endParaRPr>
          </a:p>
          <a:p>
            <a:pPr algn="just">
              <a:lnSpc>
                <a:spcPct val="120000"/>
              </a:lnSpc>
            </a:pPr>
            <a:endParaRPr lang="fr-FR" sz="2000" dirty="0">
              <a:solidFill>
                <a:srgbClr val="7F7F7F"/>
              </a:solidFill>
              <a:latin typeface="Arial"/>
              <a:cs typeface="Arial"/>
            </a:endParaRPr>
          </a:p>
          <a:p>
            <a:pPr marL="800100" lvl="1" indent="-342900" algn="just">
              <a:lnSpc>
                <a:spcPct val="120000"/>
              </a:lnSpc>
              <a:buFont typeface="Arial" pitchFamily="34" charset="0"/>
              <a:buChar char="•"/>
            </a:pPr>
            <a:endParaRPr lang="fr-FR" sz="2000" dirty="0" smtClean="0">
              <a:solidFill>
                <a:srgbClr val="7F7F7F"/>
              </a:solidFill>
              <a:latin typeface="Arial"/>
              <a:cs typeface="Arial"/>
            </a:endParaRPr>
          </a:p>
          <a:p>
            <a:pPr marL="800100" lvl="1" indent="-342900" algn="just">
              <a:lnSpc>
                <a:spcPct val="120000"/>
              </a:lnSpc>
              <a:buFont typeface="Arial" pitchFamily="34" charset="0"/>
              <a:buChar char="•"/>
            </a:pPr>
            <a:endParaRPr lang="fr-FR" sz="2000" dirty="0">
              <a:solidFill>
                <a:srgbClr val="7F7F7F"/>
              </a:solidFill>
              <a:latin typeface="Arial"/>
              <a:cs typeface="Arial"/>
            </a:endParaRPr>
          </a:p>
          <a:p>
            <a:pPr marL="800100" lvl="1" indent="-342900" algn="just">
              <a:lnSpc>
                <a:spcPct val="120000"/>
              </a:lnSpc>
              <a:buFont typeface="Arial" pitchFamily="34" charset="0"/>
              <a:buChar char="•"/>
            </a:pPr>
            <a:endParaRPr lang="fr-FR" sz="2000" dirty="0" smtClean="0">
              <a:solidFill>
                <a:srgbClr val="7F7F7F"/>
              </a:solidFill>
              <a:latin typeface="Arial"/>
              <a:cs typeface="Arial"/>
            </a:endParaRPr>
          </a:p>
        </p:txBody>
      </p:sp>
      <p:sp>
        <p:nvSpPr>
          <p:cNvPr id="7" name="ZoneTexte 6"/>
          <p:cNvSpPr txBox="1"/>
          <p:nvPr/>
        </p:nvSpPr>
        <p:spPr>
          <a:xfrm>
            <a:off x="393532" y="647032"/>
            <a:ext cx="8362528" cy="523220"/>
          </a:xfrm>
          <a:prstGeom prst="rect">
            <a:avLst/>
          </a:prstGeom>
          <a:solidFill>
            <a:srgbClr val="C00000"/>
          </a:solidFill>
        </p:spPr>
        <p:txBody>
          <a:bodyPr wrap="square" rtlCol="0">
            <a:spAutoFit/>
          </a:bodyPr>
          <a:lstStyle/>
          <a:p>
            <a:pPr algn="ctr"/>
            <a:r>
              <a:rPr lang="fr-FR" sz="2800" spc="200" dirty="0" smtClean="0">
                <a:solidFill>
                  <a:schemeClr val="bg1"/>
                </a:solidFill>
                <a:latin typeface="Arial"/>
                <a:cs typeface="Arial"/>
              </a:rPr>
              <a:t>Agenda</a:t>
            </a:r>
            <a:endParaRPr lang="fr-FR" sz="2800" spc="200" dirty="0">
              <a:solidFill>
                <a:schemeClr val="bg1"/>
              </a:solidFill>
              <a:latin typeface="Arial"/>
              <a:cs typeface="Arial"/>
            </a:endParaRPr>
          </a:p>
        </p:txBody>
      </p:sp>
    </p:spTree>
    <p:extLst>
      <p:ext uri="{BB962C8B-B14F-4D97-AF65-F5344CB8AC3E}">
        <p14:creationId xmlns:p14="http://schemas.microsoft.com/office/powerpoint/2010/main" val="28082463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6200000">
            <a:off x="-2018378" y="2875631"/>
            <a:ext cx="5143501" cy="1106741"/>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003399"/>
              </a:solidFill>
            </a:endParaRPr>
          </a:p>
        </p:txBody>
      </p:sp>
      <p:sp>
        <p:nvSpPr>
          <p:cNvPr id="7" name="Title 1"/>
          <p:cNvSpPr txBox="1">
            <a:spLocks/>
          </p:cNvSpPr>
          <p:nvPr/>
        </p:nvSpPr>
        <p:spPr>
          <a:xfrm>
            <a:off x="1431970" y="915602"/>
            <a:ext cx="7098419" cy="889177"/>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defRPr/>
            </a:pPr>
            <a:r>
              <a:rPr lang="en-GB" sz="2700" b="1" dirty="0">
                <a:solidFill>
                  <a:srgbClr val="003399"/>
                </a:solidFill>
                <a:latin typeface="Calibri" panose="020F0502020204030204"/>
                <a:cs typeface="Arial" panose="020B0604020202020204" pitchFamily="34" charset="0"/>
              </a:rPr>
              <a:t>Who can apply?</a:t>
            </a:r>
            <a:r>
              <a:rPr lang="en-GB" sz="2700" b="1" dirty="0">
                <a:solidFill>
                  <a:prstClr val="black"/>
                </a:solidFill>
                <a:latin typeface="Calibri" panose="020F0502020204030204"/>
                <a:cs typeface="Arial" panose="020B0604020202020204" pitchFamily="34" charset="0"/>
              </a:rPr>
              <a:t/>
            </a:r>
            <a:br>
              <a:rPr lang="en-GB" sz="2700" b="1" dirty="0">
                <a:solidFill>
                  <a:prstClr val="black"/>
                </a:solidFill>
                <a:latin typeface="Calibri" panose="020F0502020204030204"/>
                <a:cs typeface="Arial" panose="020B0604020202020204" pitchFamily="34" charset="0"/>
              </a:rPr>
            </a:br>
            <a:r>
              <a:rPr lang="fr-FR" altLang="en-US" sz="2700" b="1" dirty="0">
                <a:solidFill>
                  <a:srgbClr val="9FAEE5"/>
                </a:solidFill>
                <a:latin typeface="Calibri" panose="020F0502020204030204"/>
                <a:cs typeface="Arial" panose="020B0604020202020204" pitchFamily="34" charset="0"/>
              </a:rPr>
              <a:t>Qui peut être candidat?</a:t>
            </a:r>
            <a:endParaRPr lang="en-GB" sz="2700" b="1" dirty="0">
              <a:solidFill>
                <a:srgbClr val="9FAEE5"/>
              </a:solidFill>
              <a:latin typeface="Calibri" panose="020F0502020204030204"/>
              <a:cs typeface="Arial" panose="020B0604020202020204" pitchFamily="34" charset="0"/>
            </a:endParaRPr>
          </a:p>
        </p:txBody>
      </p:sp>
      <p:sp>
        <p:nvSpPr>
          <p:cNvPr id="8" name="Content Placeholder 2"/>
          <p:cNvSpPr txBox="1">
            <a:spLocks/>
          </p:cNvSpPr>
          <p:nvPr/>
        </p:nvSpPr>
        <p:spPr>
          <a:xfrm>
            <a:off x="1431970" y="2331190"/>
            <a:ext cx="7098419" cy="2288183"/>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57175" indent="-257175" algn="just" fontAlgn="t">
              <a:spcBef>
                <a:spcPts val="0"/>
              </a:spcBef>
              <a:buFont typeface="Arial" panose="020B0604020202020204" pitchFamily="34" charset="0"/>
              <a:buChar char="•"/>
            </a:pPr>
            <a:endParaRPr lang="fr-FR" sz="1800" b="1" i="1" dirty="0">
              <a:solidFill>
                <a:srgbClr val="9FAEE5"/>
              </a:solidFill>
              <a:cs typeface="Arial" panose="020B0604020202020204" pitchFamily="34" charset="0"/>
            </a:endParaRPr>
          </a:p>
        </p:txBody>
      </p:sp>
      <p:sp>
        <p:nvSpPr>
          <p:cNvPr id="10" name="Content Placeholder 2"/>
          <p:cNvSpPr txBox="1">
            <a:spLocks/>
          </p:cNvSpPr>
          <p:nvPr/>
        </p:nvSpPr>
        <p:spPr>
          <a:xfrm>
            <a:off x="1431970" y="1951261"/>
            <a:ext cx="7098419" cy="2993895"/>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fontAlgn="t">
              <a:spcBef>
                <a:spcPts val="0"/>
              </a:spcBef>
            </a:pPr>
            <a:r>
              <a:rPr lang="en-GB" sz="1950" b="1" dirty="0">
                <a:solidFill>
                  <a:srgbClr val="003399"/>
                </a:solidFill>
                <a:cs typeface="Arial" panose="020B0604020202020204" pitchFamily="34" charset="0"/>
              </a:rPr>
              <a:t>Beneficiaries: Universities and research institutes, local authorities, public sector, not-for-profit organisations, NGOs, training centres, tourist offices, innovation agencies, organisations in charge of protecting and promoting the environment, companies, third sector and social enterprises, etc. </a:t>
            </a:r>
          </a:p>
          <a:p>
            <a:pPr algn="just" fontAlgn="t">
              <a:spcBef>
                <a:spcPts val="0"/>
              </a:spcBef>
            </a:pPr>
            <a:endParaRPr lang="en-GB" sz="1950" dirty="0">
              <a:solidFill>
                <a:srgbClr val="9FAEE5"/>
              </a:solidFill>
              <a:cs typeface="Arial" panose="020B0604020202020204" pitchFamily="34" charset="0"/>
            </a:endParaRPr>
          </a:p>
          <a:p>
            <a:pPr algn="just" fontAlgn="t">
              <a:spcBef>
                <a:spcPts val="0"/>
              </a:spcBef>
            </a:pPr>
            <a:r>
              <a:rPr lang="en-GB" sz="1950" b="1" dirty="0" err="1">
                <a:solidFill>
                  <a:srgbClr val="9FAEE5"/>
                </a:solidFill>
                <a:cs typeface="Arial" panose="020B0604020202020204" pitchFamily="34" charset="0"/>
              </a:rPr>
              <a:t>Bénéficiaires</a:t>
            </a:r>
            <a:r>
              <a:rPr lang="en-GB" sz="1950" b="1" dirty="0">
                <a:solidFill>
                  <a:srgbClr val="9FAEE5"/>
                </a:solidFill>
                <a:cs typeface="Arial" panose="020B0604020202020204" pitchFamily="34" charset="0"/>
              </a:rPr>
              <a:t> </a:t>
            </a:r>
            <a:r>
              <a:rPr lang="en-GB" sz="1950" b="1" dirty="0" err="1">
                <a:solidFill>
                  <a:srgbClr val="9FAEE5"/>
                </a:solidFill>
                <a:cs typeface="Arial" panose="020B0604020202020204" pitchFamily="34" charset="0"/>
              </a:rPr>
              <a:t>potentiels</a:t>
            </a:r>
            <a:r>
              <a:rPr lang="en-GB" sz="1950" b="1" dirty="0">
                <a:solidFill>
                  <a:srgbClr val="9FAEE5"/>
                </a:solidFill>
                <a:cs typeface="Arial" panose="020B0604020202020204" pitchFamily="34" charset="0"/>
              </a:rPr>
              <a:t>: </a:t>
            </a:r>
            <a:r>
              <a:rPr lang="fr-FR" sz="1950" b="1" dirty="0">
                <a:solidFill>
                  <a:srgbClr val="9FAEE5"/>
                </a:solidFill>
                <a:cs typeface="Arial" panose="020B0604020202020204" pitchFamily="34" charset="0"/>
              </a:rPr>
              <a:t>Universités et centres de recherche, collectivités territoriales, structures publiques, associations, ONG, centres de formation, offices du tourisme, agences pour l’innovation, agences de protection de l’environnement, entreprises, entreprises de l’économie sociale et solidaire,  etc. </a:t>
            </a:r>
          </a:p>
        </p:txBody>
      </p:sp>
      <p:pic>
        <p:nvPicPr>
          <p:cNvPr id="1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0167" y="5370351"/>
            <a:ext cx="2022872" cy="225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6176" y="4969219"/>
            <a:ext cx="2723732" cy="102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3721024" y="5171242"/>
            <a:ext cx="3252401" cy="646331"/>
          </a:xfrm>
          <a:prstGeom prst="rect">
            <a:avLst/>
          </a:prstGeom>
        </p:spPr>
        <p:txBody>
          <a:bodyPr>
            <a:spAutoFit/>
          </a:bodyPr>
          <a:lstStyle/>
          <a:p>
            <a:pPr algn="ctr">
              <a:tabLst>
                <a:tab pos="2149316" algn="ctr"/>
                <a:tab pos="4298633" algn="r"/>
              </a:tabLst>
              <a:defRPr/>
            </a:pPr>
            <a:r>
              <a:rPr lang="en-GB" sz="900" dirty="0">
                <a:solidFill>
                  <a:srgbClr val="000099"/>
                </a:solidFill>
                <a:ea typeface="Calibri" panose="020F0502020204030204" pitchFamily="34" charset="0"/>
                <a:cs typeface="Arial" panose="020B0604020202020204" pitchFamily="34" charset="0"/>
              </a:rPr>
              <a:t>The </a:t>
            </a:r>
            <a:r>
              <a:rPr lang="en-GB" sz="900" dirty="0" err="1">
                <a:solidFill>
                  <a:srgbClr val="000099"/>
                </a:solidFill>
                <a:ea typeface="Calibri" panose="020F0502020204030204" pitchFamily="34" charset="0"/>
                <a:cs typeface="Arial" panose="020B0604020202020204" pitchFamily="34" charset="0"/>
              </a:rPr>
              <a:t>Interreg</a:t>
            </a:r>
            <a:r>
              <a:rPr lang="en-GB" sz="900" dirty="0">
                <a:solidFill>
                  <a:srgbClr val="000099"/>
                </a:solidFill>
                <a:ea typeface="Calibri" panose="020F0502020204030204" pitchFamily="34" charset="0"/>
                <a:cs typeface="Arial" panose="020B0604020202020204" pitchFamily="34" charset="0"/>
              </a:rPr>
              <a:t> VA France (Channel) England Programme is financed by European Regional Development Funds</a:t>
            </a:r>
            <a:r>
              <a:rPr lang="en-GB" sz="900" i="1" dirty="0">
                <a:ea typeface="Calibri" panose="020F0502020204030204" pitchFamily="34" charset="0"/>
                <a:cs typeface="Times New Roman" panose="02020603050405020304" pitchFamily="18" charset="0"/>
              </a:rPr>
              <a:t>/</a:t>
            </a:r>
            <a:endParaRPr lang="en-GB" sz="900" dirty="0">
              <a:ea typeface="Calibri" panose="020F0502020204030204" pitchFamily="34" charset="0"/>
              <a:cs typeface="Times New Roman" panose="02020603050405020304" pitchFamily="18" charset="0"/>
            </a:endParaRPr>
          </a:p>
          <a:p>
            <a:pPr algn="ctr">
              <a:tabLst>
                <a:tab pos="2149316" algn="ctr"/>
                <a:tab pos="4298633" algn="r"/>
              </a:tabLst>
              <a:defRPr/>
            </a:pPr>
            <a:r>
              <a:rPr lang="fr-FR" sz="900" i="1" dirty="0">
                <a:solidFill>
                  <a:srgbClr val="000099">
                    <a:alpha val="50000"/>
                  </a:srgbClr>
                </a:solidFill>
                <a:ea typeface="Calibri" panose="020F0502020204030204" pitchFamily="34" charset="0"/>
                <a:cs typeface="Arial" panose="020B0604020202020204" pitchFamily="34" charset="0"/>
              </a:rPr>
              <a:t>Le Programme </a:t>
            </a:r>
            <a:r>
              <a:rPr lang="fr-FR" sz="900" i="1" dirty="0" err="1">
                <a:solidFill>
                  <a:srgbClr val="000099">
                    <a:alpha val="50000"/>
                  </a:srgbClr>
                </a:solidFill>
                <a:ea typeface="Calibri" panose="020F0502020204030204" pitchFamily="34" charset="0"/>
                <a:cs typeface="Arial" panose="020B0604020202020204" pitchFamily="34" charset="0"/>
              </a:rPr>
              <a:t>Interreg</a:t>
            </a:r>
            <a:r>
              <a:rPr lang="fr-FR" sz="900" i="1" dirty="0">
                <a:solidFill>
                  <a:srgbClr val="000099">
                    <a:alpha val="50000"/>
                  </a:srgbClr>
                </a:solidFill>
                <a:ea typeface="Calibri" panose="020F0502020204030204" pitchFamily="34" charset="0"/>
                <a:cs typeface="Arial" panose="020B0604020202020204" pitchFamily="34" charset="0"/>
              </a:rPr>
              <a:t> VA France (Manche) Angleterre est financé par le Fonds Européen de Développement Régional</a:t>
            </a:r>
            <a:endParaRPr lang="en-GB" sz="9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739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FDE732-197C-450B-A371-59DC35F760CB}"/>
              </a:ext>
            </a:extLst>
          </p:cNvPr>
          <p:cNvSpPr>
            <a:spLocks noGrp="1"/>
          </p:cNvSpPr>
          <p:nvPr>
            <p:ph type="title"/>
          </p:nvPr>
        </p:nvSpPr>
        <p:spPr>
          <a:xfrm>
            <a:off x="628650" y="1131095"/>
            <a:ext cx="7886700" cy="467940"/>
          </a:xfrm>
        </p:spPr>
        <p:txBody>
          <a:bodyPr>
            <a:normAutofit fontScale="90000"/>
          </a:bodyPr>
          <a:lstStyle/>
          <a:p>
            <a:r>
              <a:rPr lang="en-GB" dirty="0"/>
              <a:t>Brexit/</a:t>
            </a:r>
            <a:r>
              <a:rPr lang="en-GB" dirty="0">
                <a:solidFill>
                  <a:schemeClr val="bg2"/>
                </a:solidFill>
              </a:rPr>
              <a:t>Le Brexit</a:t>
            </a:r>
          </a:p>
        </p:txBody>
      </p:sp>
      <p:sp>
        <p:nvSpPr>
          <p:cNvPr id="3" name="Content Placeholder 2">
            <a:extLst>
              <a:ext uri="{FF2B5EF4-FFF2-40B4-BE49-F238E27FC236}">
                <a16:creationId xmlns:a16="http://schemas.microsoft.com/office/drawing/2014/main" xmlns="" id="{AE1BAD65-F70C-430D-9189-61FFFC6BDC30}"/>
              </a:ext>
            </a:extLst>
          </p:cNvPr>
          <p:cNvSpPr>
            <a:spLocks noGrp="1"/>
          </p:cNvSpPr>
          <p:nvPr>
            <p:ph idx="1"/>
          </p:nvPr>
        </p:nvSpPr>
        <p:spPr>
          <a:xfrm>
            <a:off x="628650" y="1599035"/>
            <a:ext cx="7886700" cy="3401591"/>
          </a:xfrm>
        </p:spPr>
        <p:txBody>
          <a:bodyPr>
            <a:noAutofit/>
          </a:bodyPr>
          <a:lstStyle/>
          <a:p>
            <a:pPr marL="0" indent="0">
              <a:buNone/>
            </a:pPr>
            <a:r>
              <a:rPr lang="en-GB" sz="1800" b="1" dirty="0">
                <a:solidFill>
                  <a:schemeClr val="tx2"/>
                </a:solidFill>
              </a:rPr>
              <a:t>UK government advice for approved projects : </a:t>
            </a:r>
            <a:r>
              <a:rPr lang="en-GB" sz="1800" dirty="0">
                <a:solidFill>
                  <a:schemeClr val="tx2"/>
                </a:solidFill>
              </a:rPr>
              <a:t>Continue delivering the project activity as contracted, including continuing to make payment claims.</a:t>
            </a:r>
          </a:p>
          <a:p>
            <a:pPr marL="0" indent="0">
              <a:buNone/>
            </a:pPr>
            <a:r>
              <a:rPr lang="fr-FR" sz="1800" b="1" dirty="0"/>
              <a:t>Conseil du gouvernement britannique pour les potentiels porteurs de projets:</a:t>
            </a:r>
            <a:endParaRPr lang="en-GB" sz="1800" b="1" dirty="0">
              <a:solidFill>
                <a:schemeClr val="bg2"/>
              </a:solidFill>
            </a:endParaRPr>
          </a:p>
          <a:p>
            <a:pPr marL="0" indent="0">
              <a:buNone/>
            </a:pPr>
            <a:r>
              <a:rPr lang="en-GB" sz="1800" dirty="0">
                <a:solidFill>
                  <a:schemeClr val="bg2"/>
                </a:solidFill>
              </a:rPr>
              <a:t>Tout </a:t>
            </a:r>
            <a:r>
              <a:rPr lang="en-GB" sz="1800" dirty="0" err="1">
                <a:solidFill>
                  <a:schemeClr val="bg2"/>
                </a:solidFill>
              </a:rPr>
              <a:t>projet</a:t>
            </a:r>
            <a:r>
              <a:rPr lang="en-GB" sz="1800" dirty="0">
                <a:solidFill>
                  <a:schemeClr val="bg2"/>
                </a:solidFill>
              </a:rPr>
              <a:t> </a:t>
            </a:r>
            <a:r>
              <a:rPr lang="en-GB" sz="1800" dirty="0" err="1">
                <a:solidFill>
                  <a:schemeClr val="bg2"/>
                </a:solidFill>
              </a:rPr>
              <a:t>approuv</a:t>
            </a:r>
            <a:r>
              <a:rPr lang="fr-FR" sz="1800" dirty="0">
                <a:solidFill>
                  <a:schemeClr val="bg2"/>
                </a:solidFill>
              </a:rPr>
              <a:t>é devraient continuer à mettre en œuvre les activités de leur projet comme défini par les termes du contrat, en continuant de présenter des demandes de paiement.</a:t>
            </a:r>
          </a:p>
          <a:p>
            <a:pPr marL="0" indent="0">
              <a:buNone/>
            </a:pPr>
            <a:r>
              <a:rPr lang="en-GB" sz="1800" dirty="0"/>
              <a:t>It is important to note that that leaving the EU with a deal remains the UK Government’s top priority and that as a Programme, we are continuing to work in ‘business as usual’ mode.</a:t>
            </a:r>
            <a:endParaRPr lang="fr-FR" sz="1800" dirty="0">
              <a:solidFill>
                <a:schemeClr val="bg2"/>
              </a:solidFill>
            </a:endParaRPr>
          </a:p>
          <a:p>
            <a:pPr marL="0" indent="0">
              <a:buNone/>
            </a:pPr>
            <a:r>
              <a:rPr lang="fr-FR" sz="1800" dirty="0">
                <a:solidFill>
                  <a:schemeClr val="bg2"/>
                </a:solidFill>
              </a:rPr>
              <a:t>Il est important de noter que quitter l’Union Européenne avec un accord reste dans les priorités du gouvernement britannique et qu’en tant que Programme, nous continuons à travailler de manière habituelle.</a:t>
            </a:r>
            <a:endParaRPr lang="en-GB" sz="1800" dirty="0">
              <a:solidFill>
                <a:schemeClr val="bg2"/>
              </a:solidFill>
            </a:endParaRPr>
          </a:p>
        </p:txBody>
      </p:sp>
    </p:spTree>
    <p:extLst>
      <p:ext uri="{BB962C8B-B14F-4D97-AF65-F5344CB8AC3E}">
        <p14:creationId xmlns:p14="http://schemas.microsoft.com/office/powerpoint/2010/main" val="20842297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FDE732-197C-450B-A371-59DC35F760CB}"/>
              </a:ext>
            </a:extLst>
          </p:cNvPr>
          <p:cNvSpPr>
            <a:spLocks noGrp="1"/>
          </p:cNvSpPr>
          <p:nvPr>
            <p:ph type="title"/>
          </p:nvPr>
        </p:nvSpPr>
        <p:spPr>
          <a:xfrm>
            <a:off x="628650" y="1131095"/>
            <a:ext cx="7886700" cy="467940"/>
          </a:xfrm>
        </p:spPr>
        <p:txBody>
          <a:bodyPr>
            <a:normAutofit fontScale="90000"/>
          </a:bodyPr>
          <a:lstStyle/>
          <a:p>
            <a:r>
              <a:rPr lang="en-GB" dirty="0"/>
              <a:t>Brexit/</a:t>
            </a:r>
            <a:r>
              <a:rPr lang="en-GB" dirty="0">
                <a:solidFill>
                  <a:schemeClr val="bg2"/>
                </a:solidFill>
              </a:rPr>
              <a:t>Le Brexit</a:t>
            </a:r>
          </a:p>
        </p:txBody>
      </p:sp>
      <p:sp>
        <p:nvSpPr>
          <p:cNvPr id="3" name="Content Placeholder 2">
            <a:extLst>
              <a:ext uri="{FF2B5EF4-FFF2-40B4-BE49-F238E27FC236}">
                <a16:creationId xmlns:a16="http://schemas.microsoft.com/office/drawing/2014/main" xmlns="" id="{AE1BAD65-F70C-430D-9189-61FFFC6BDC30}"/>
              </a:ext>
            </a:extLst>
          </p:cNvPr>
          <p:cNvSpPr>
            <a:spLocks noGrp="1"/>
          </p:cNvSpPr>
          <p:nvPr>
            <p:ph idx="1"/>
          </p:nvPr>
        </p:nvSpPr>
        <p:spPr>
          <a:xfrm>
            <a:off x="628650" y="1599035"/>
            <a:ext cx="7886700" cy="3401591"/>
          </a:xfrm>
        </p:spPr>
        <p:txBody>
          <a:bodyPr>
            <a:noAutofit/>
          </a:bodyPr>
          <a:lstStyle/>
          <a:p>
            <a:pPr marL="0" indent="0">
              <a:buNone/>
            </a:pPr>
            <a:endParaRPr lang="en-GB" b="1" dirty="0">
              <a:solidFill>
                <a:schemeClr val="tx2"/>
              </a:solidFill>
            </a:endParaRPr>
          </a:p>
          <a:p>
            <a:pPr marL="0" indent="0">
              <a:buNone/>
            </a:pPr>
            <a:r>
              <a:rPr lang="en-GB" b="1" dirty="0">
                <a:solidFill>
                  <a:schemeClr val="tx2"/>
                </a:solidFill>
              </a:rPr>
              <a:t>UK government advice for prospective applicants/</a:t>
            </a:r>
            <a:r>
              <a:rPr lang="fr-FR" b="1" dirty="0">
                <a:solidFill>
                  <a:schemeClr val="bg2"/>
                </a:solidFill>
              </a:rPr>
              <a:t>Conseil du gouvernement britannique pour les potentiels porteurs de projets</a:t>
            </a:r>
            <a:r>
              <a:rPr lang="en-GB" sz="1800" b="1" dirty="0">
                <a:solidFill>
                  <a:schemeClr val="tx2"/>
                </a:solidFill>
              </a:rPr>
              <a:t/>
            </a:r>
            <a:br>
              <a:rPr lang="en-GB" sz="1800" b="1" dirty="0">
                <a:solidFill>
                  <a:schemeClr val="tx2"/>
                </a:solidFill>
              </a:rPr>
            </a:br>
            <a:endParaRPr lang="en-GB" sz="1800" b="1" dirty="0">
              <a:solidFill>
                <a:schemeClr val="tx2"/>
              </a:solidFill>
            </a:endParaRPr>
          </a:p>
          <a:p>
            <a:pPr marL="0" indent="0">
              <a:buNone/>
            </a:pPr>
            <a:r>
              <a:rPr lang="en-GB" dirty="0"/>
              <a:t>Organisations interested in applying should consider the information in the UK Government’s update.</a:t>
            </a:r>
            <a:endParaRPr lang="en-GB" sz="1800" b="1" dirty="0">
              <a:solidFill>
                <a:schemeClr val="tx2"/>
              </a:solidFill>
            </a:endParaRPr>
          </a:p>
          <a:p>
            <a:pPr marL="0" indent="0">
              <a:buNone/>
            </a:pPr>
            <a:r>
              <a:rPr lang="fr-FR" dirty="0">
                <a:solidFill>
                  <a:schemeClr val="bg2"/>
                </a:solidFill>
              </a:rPr>
              <a:t>Les organisations souhaitant candidater doivent prendre en considération les informations contenues dans les mises à jour du gouvernement.</a:t>
            </a:r>
            <a:endParaRPr lang="en-GB" sz="1800" dirty="0">
              <a:solidFill>
                <a:schemeClr val="bg2"/>
              </a:solidFill>
            </a:endParaRPr>
          </a:p>
        </p:txBody>
      </p:sp>
    </p:spTree>
    <p:extLst>
      <p:ext uri="{BB962C8B-B14F-4D97-AF65-F5344CB8AC3E}">
        <p14:creationId xmlns:p14="http://schemas.microsoft.com/office/powerpoint/2010/main" val="32489208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FDE732-197C-450B-A371-59DC35F760CB}"/>
              </a:ext>
            </a:extLst>
          </p:cNvPr>
          <p:cNvSpPr>
            <a:spLocks noGrp="1"/>
          </p:cNvSpPr>
          <p:nvPr>
            <p:ph type="title"/>
          </p:nvPr>
        </p:nvSpPr>
        <p:spPr>
          <a:xfrm>
            <a:off x="628650" y="1131095"/>
            <a:ext cx="7886700" cy="467940"/>
          </a:xfrm>
        </p:spPr>
        <p:txBody>
          <a:bodyPr>
            <a:normAutofit fontScale="90000"/>
          </a:bodyPr>
          <a:lstStyle/>
          <a:p>
            <a:r>
              <a:rPr lang="en-GB" dirty="0"/>
              <a:t>Brexit/</a:t>
            </a:r>
            <a:r>
              <a:rPr lang="en-GB" dirty="0">
                <a:solidFill>
                  <a:schemeClr val="bg2"/>
                </a:solidFill>
              </a:rPr>
              <a:t>Le Brexit</a:t>
            </a:r>
          </a:p>
        </p:txBody>
      </p:sp>
      <p:sp>
        <p:nvSpPr>
          <p:cNvPr id="3" name="Content Placeholder 2">
            <a:extLst>
              <a:ext uri="{FF2B5EF4-FFF2-40B4-BE49-F238E27FC236}">
                <a16:creationId xmlns:a16="http://schemas.microsoft.com/office/drawing/2014/main" xmlns="" id="{AE1BAD65-F70C-430D-9189-61FFFC6BDC30}"/>
              </a:ext>
            </a:extLst>
          </p:cNvPr>
          <p:cNvSpPr>
            <a:spLocks noGrp="1"/>
          </p:cNvSpPr>
          <p:nvPr>
            <p:ph idx="1"/>
          </p:nvPr>
        </p:nvSpPr>
        <p:spPr>
          <a:xfrm>
            <a:off x="628650" y="1599035"/>
            <a:ext cx="7886700" cy="3401591"/>
          </a:xfrm>
        </p:spPr>
        <p:txBody>
          <a:bodyPr>
            <a:noAutofit/>
          </a:bodyPr>
          <a:lstStyle/>
          <a:p>
            <a:pPr marL="0" indent="0">
              <a:buNone/>
            </a:pPr>
            <a:r>
              <a:rPr lang="en-GB" b="1" dirty="0">
                <a:solidFill>
                  <a:schemeClr val="tx2"/>
                </a:solidFill>
              </a:rPr>
              <a:t>UK government advice for prospective applicants/</a:t>
            </a:r>
            <a:r>
              <a:rPr lang="fr-FR" b="1" dirty="0">
                <a:solidFill>
                  <a:schemeClr val="bg2"/>
                </a:solidFill>
              </a:rPr>
              <a:t>Conseil du gouvernement britannique pour les potentiels porteurs de projets</a:t>
            </a:r>
          </a:p>
          <a:p>
            <a:pPr marL="0" indent="0">
              <a:buNone/>
            </a:pPr>
            <a:r>
              <a:rPr lang="en-GB" sz="1500" b="1" dirty="0"/>
              <a:t>No-deal Brexit</a:t>
            </a:r>
          </a:p>
          <a:p>
            <a:pPr marL="0" indent="0" fontAlgn="base">
              <a:buNone/>
            </a:pPr>
            <a:r>
              <a:rPr lang="en-GB" sz="1500" dirty="0"/>
              <a:t>The UK government notice states that the European Commission has proposed a draft regulation that would allow the UK to continue participating in EU programmes in 2019, and that the UK Government is currently analysing this proposal and its implications.</a:t>
            </a:r>
            <a:br>
              <a:rPr lang="en-GB" sz="1500" dirty="0"/>
            </a:br>
            <a:r>
              <a:rPr lang="en-GB" sz="1500" dirty="0"/>
              <a:t>However, the notice also states:</a:t>
            </a:r>
            <a:br>
              <a:rPr lang="en-GB" sz="1500" dirty="0"/>
            </a:br>
            <a:r>
              <a:rPr lang="en-GB" sz="1500" i="1" dirty="0"/>
              <a:t>We are working as a priority to ensure UK partners can continue in ETC programmes. However, without access to programmes, there is a risk that project partners may not be able to continue working with their counterparts in other member states. Similarly, UK organisations may also not be able to continue applying to ETC programmes after the UK leaves the EU. If so, the government will provide full details on what to do to individual project partners.</a:t>
            </a:r>
            <a:endParaRPr lang="en-GB" sz="1500" dirty="0"/>
          </a:p>
          <a:p>
            <a:pPr marL="0" indent="0">
              <a:buNone/>
            </a:pPr>
            <a:r>
              <a:rPr lang="en-GB" sz="1350" b="1" dirty="0">
                <a:solidFill>
                  <a:schemeClr val="tx2"/>
                </a:solidFill>
                <a:hlinkClick r:id="rId2"/>
              </a:rPr>
              <a:t>https://www.channelmanche.com/en/news-and-media/faq/</a:t>
            </a:r>
            <a:endParaRPr lang="en-GB" sz="1350" b="1" dirty="0">
              <a:solidFill>
                <a:schemeClr val="tx2"/>
              </a:solidFill>
            </a:endParaRPr>
          </a:p>
          <a:p>
            <a:pPr marL="0" indent="0">
              <a:buNone/>
            </a:pPr>
            <a:r>
              <a:rPr lang="en-GB" sz="1350" b="1" dirty="0">
                <a:solidFill>
                  <a:schemeClr val="tx2"/>
                </a:solidFill>
                <a:hlinkClick r:id="rId3"/>
              </a:rPr>
              <a:t>https://www.channelmanche.com/fr/medias/faq/</a:t>
            </a:r>
            <a:endParaRPr lang="en-GB" sz="1350" b="1" dirty="0">
              <a:solidFill>
                <a:schemeClr val="tx2"/>
              </a:solidFill>
            </a:endParaRPr>
          </a:p>
          <a:p>
            <a:pPr marL="0" indent="0">
              <a:buNone/>
            </a:pPr>
            <a:endParaRPr lang="en-GB" sz="1800" b="1" dirty="0">
              <a:solidFill>
                <a:schemeClr val="tx2"/>
              </a:solidFill>
            </a:endParaRPr>
          </a:p>
          <a:p>
            <a:pPr marL="0" indent="0">
              <a:buNone/>
            </a:pPr>
            <a:endParaRPr lang="en-GB" sz="1800" b="1" dirty="0">
              <a:solidFill>
                <a:schemeClr val="tx2"/>
              </a:solidFill>
            </a:endParaRPr>
          </a:p>
          <a:p>
            <a:pPr marL="0" indent="0">
              <a:buNone/>
            </a:pPr>
            <a:endParaRPr lang="en-GB" sz="1800" b="1" dirty="0">
              <a:solidFill>
                <a:schemeClr val="tx2"/>
              </a:solidFill>
            </a:endParaRPr>
          </a:p>
        </p:txBody>
      </p:sp>
    </p:spTree>
    <p:extLst>
      <p:ext uri="{BB962C8B-B14F-4D97-AF65-F5344CB8AC3E}">
        <p14:creationId xmlns:p14="http://schemas.microsoft.com/office/powerpoint/2010/main" val="33484393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8226029" cy="994172"/>
          </a:xfrm>
        </p:spPr>
        <p:txBody>
          <a:bodyPr rtlCol="0">
            <a:normAutofit/>
          </a:bodyPr>
          <a:lstStyle/>
          <a:p>
            <a:pPr>
              <a:defRPr/>
            </a:pPr>
            <a:r>
              <a:rPr lang="en-GB" dirty="0"/>
              <a:t>SURFAS</a:t>
            </a:r>
          </a:p>
        </p:txBody>
      </p:sp>
      <p:sp>
        <p:nvSpPr>
          <p:cNvPr id="56323" name="Content Placeholder 2"/>
          <p:cNvSpPr>
            <a:spLocks noGrp="1"/>
          </p:cNvSpPr>
          <p:nvPr>
            <p:ph idx="1"/>
          </p:nvPr>
        </p:nvSpPr>
        <p:spPr>
          <a:xfrm>
            <a:off x="628650" y="2125267"/>
            <a:ext cx="7886700" cy="2972747"/>
          </a:xfrm>
        </p:spPr>
        <p:txBody>
          <a:bodyPr>
            <a:noAutofit/>
          </a:bodyPr>
          <a:lstStyle/>
          <a:p>
            <a:pPr marL="0" indent="0">
              <a:buNone/>
            </a:pPr>
            <a:r>
              <a:rPr lang="fr-FR" sz="1800" b="1" dirty="0">
                <a:solidFill>
                  <a:schemeClr val="tx2"/>
                </a:solidFill>
              </a:rPr>
              <a:t>Deux dispositifs d’économie d’énergie qui seront utilisés avec des détecteurs de fumée et des routeurs Wifi pour les rendre plus économes en énergie. </a:t>
            </a:r>
          </a:p>
          <a:p>
            <a:pPr marL="0" indent="0">
              <a:buNone/>
            </a:pPr>
            <a:endParaRPr lang="fr-FR" sz="1800" b="1" dirty="0">
              <a:solidFill>
                <a:schemeClr val="tx2"/>
              </a:solidFill>
            </a:endParaRPr>
          </a:p>
          <a:p>
            <a:pPr marL="0" indent="0">
              <a:buNone/>
            </a:pPr>
            <a:r>
              <a:rPr lang="fr-FR" sz="1800" b="1" dirty="0">
                <a:solidFill>
                  <a:schemeClr val="tx2"/>
                </a:solidFill>
              </a:rPr>
              <a:t>Cela permettra aux con sommateurs de réaliser des économies importantes. </a:t>
            </a:r>
          </a:p>
          <a:p>
            <a:pPr marL="0" indent="0">
              <a:buNone/>
            </a:pPr>
            <a:endParaRPr lang="fr-FR" sz="1800" b="1" dirty="0">
              <a:solidFill>
                <a:schemeClr val="tx2"/>
              </a:solidFill>
            </a:endParaRPr>
          </a:p>
          <a:p>
            <a:pPr marL="0" indent="0">
              <a:buNone/>
            </a:pPr>
            <a:r>
              <a:rPr lang="fr-FR" sz="1800" b="1" dirty="0">
                <a:solidFill>
                  <a:schemeClr val="tx2"/>
                </a:solidFill>
              </a:rPr>
              <a:t>Les deux appareils seront diffusés aux PMEs (plus de 200 dans le Zone France (Manche) Angleterre) afin d’encourager l’utilisation et la production de ces dispositifs sur le long terme après la fin du projet.</a:t>
            </a:r>
            <a:endParaRPr lang="en-GB" altLang="en-US" sz="1800" b="1" dirty="0">
              <a:solidFill>
                <a:schemeClr val="tx2"/>
              </a:solidFill>
            </a:endParaRPr>
          </a:p>
        </p:txBody>
      </p:sp>
    </p:spTree>
    <p:extLst>
      <p:ext uri="{BB962C8B-B14F-4D97-AF65-F5344CB8AC3E}">
        <p14:creationId xmlns:p14="http://schemas.microsoft.com/office/powerpoint/2010/main" val="34367684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67844"/>
            <a:ext cx="8226029" cy="994172"/>
          </a:xfrm>
        </p:spPr>
        <p:txBody>
          <a:bodyPr rtlCol="0">
            <a:normAutofit/>
          </a:bodyPr>
          <a:lstStyle/>
          <a:p>
            <a:pPr>
              <a:defRPr/>
            </a:pPr>
            <a:r>
              <a:rPr lang="en-GB" dirty="0"/>
              <a:t>ADAPT</a:t>
            </a:r>
          </a:p>
        </p:txBody>
      </p:sp>
      <p:sp>
        <p:nvSpPr>
          <p:cNvPr id="56323" name="Content Placeholder 2"/>
          <p:cNvSpPr>
            <a:spLocks noGrp="1"/>
          </p:cNvSpPr>
          <p:nvPr>
            <p:ph idx="1"/>
          </p:nvPr>
        </p:nvSpPr>
        <p:spPr>
          <a:xfrm>
            <a:off x="628651" y="2257304"/>
            <a:ext cx="7690229" cy="3121089"/>
          </a:xfrm>
        </p:spPr>
        <p:txBody>
          <a:bodyPr>
            <a:noAutofit/>
          </a:bodyPr>
          <a:lstStyle/>
          <a:p>
            <a:pPr marL="0" indent="0">
              <a:buNone/>
            </a:pPr>
            <a:r>
              <a:rPr lang="fr-FR" sz="1800" b="1" dirty="0">
                <a:solidFill>
                  <a:schemeClr val="tx2"/>
                </a:solidFill>
              </a:rPr>
              <a:t>Un fauteuil roulant électrique intelligent et un simulateur de pilotage de fauteuil roulant en réalité virtuelle.</a:t>
            </a:r>
          </a:p>
          <a:p>
            <a:pPr marL="0" indent="0">
              <a:buNone/>
            </a:pPr>
            <a:endParaRPr lang="fr-FR" sz="1800" b="1" dirty="0">
              <a:solidFill>
                <a:schemeClr val="tx2"/>
              </a:solidFill>
            </a:endParaRPr>
          </a:p>
          <a:p>
            <a:pPr marL="0" indent="0">
              <a:buNone/>
            </a:pPr>
            <a:r>
              <a:rPr lang="fr-FR" sz="1800" b="1" dirty="0">
                <a:solidFill>
                  <a:schemeClr val="tx2"/>
                </a:solidFill>
              </a:rPr>
              <a:t>300 000 personnes en fauteuil roulant électrique dans la zone Manche et former plus de 15 000 professionnels de santé.</a:t>
            </a:r>
          </a:p>
          <a:p>
            <a:pPr marL="0" indent="0">
              <a:buNone/>
            </a:pPr>
            <a:endParaRPr lang="fr-FR" sz="1800" b="1" dirty="0">
              <a:solidFill>
                <a:schemeClr val="tx2"/>
              </a:solidFill>
            </a:endParaRPr>
          </a:p>
          <a:p>
            <a:pPr marL="0" indent="0">
              <a:buNone/>
            </a:pPr>
            <a:r>
              <a:rPr lang="fr-FR" sz="1800" b="1" dirty="0">
                <a:solidFill>
                  <a:schemeClr val="tx2"/>
                </a:solidFill>
              </a:rPr>
              <a:t>Des bénéfices économiques dans l’Espace Manche, avec environ 60 entreprises impliquées dans la production de composants pour le simulateur et le fauteuil intelligent.</a:t>
            </a:r>
            <a:endParaRPr lang="en-GB" altLang="en-US" sz="1800" b="1" dirty="0">
              <a:solidFill>
                <a:schemeClr val="tx2"/>
              </a:solidFill>
            </a:endParaRPr>
          </a:p>
        </p:txBody>
      </p:sp>
      <p:pic>
        <p:nvPicPr>
          <p:cNvPr id="4" name="Picture 3">
            <a:extLst>
              <a:ext uri="{FF2B5EF4-FFF2-40B4-BE49-F238E27FC236}">
                <a16:creationId xmlns:a16="http://schemas.microsoft.com/office/drawing/2014/main" xmlns="" id="{36B45B51-911D-442F-A33A-286F9855BA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3883" y="960005"/>
            <a:ext cx="1054997" cy="11967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56920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19D138-60EA-4A2F-A277-6EE39C472B4E}"/>
              </a:ext>
            </a:extLst>
          </p:cNvPr>
          <p:cNvSpPr>
            <a:spLocks noGrp="1"/>
          </p:cNvSpPr>
          <p:nvPr>
            <p:ph type="title"/>
          </p:nvPr>
        </p:nvSpPr>
        <p:spPr>
          <a:xfrm>
            <a:off x="628650" y="1131094"/>
            <a:ext cx="7886700" cy="397961"/>
          </a:xfrm>
        </p:spPr>
        <p:txBody>
          <a:bodyPr>
            <a:normAutofit fontScale="90000"/>
          </a:bodyPr>
          <a:lstStyle/>
          <a:p>
            <a:r>
              <a:rPr lang="en-GB" dirty="0"/>
              <a:t>SB&amp;WRC</a:t>
            </a:r>
          </a:p>
        </p:txBody>
      </p:sp>
      <p:sp>
        <p:nvSpPr>
          <p:cNvPr id="3" name="Content Placeholder 2">
            <a:extLst>
              <a:ext uri="{FF2B5EF4-FFF2-40B4-BE49-F238E27FC236}">
                <a16:creationId xmlns:a16="http://schemas.microsoft.com/office/drawing/2014/main" xmlns="" id="{3F0009A7-8100-4FC0-B0E5-D48545FB935F}"/>
              </a:ext>
            </a:extLst>
          </p:cNvPr>
          <p:cNvSpPr>
            <a:spLocks noGrp="1"/>
          </p:cNvSpPr>
          <p:nvPr>
            <p:ph idx="1"/>
          </p:nvPr>
        </p:nvSpPr>
        <p:spPr>
          <a:xfrm>
            <a:off x="628650" y="2060899"/>
            <a:ext cx="7886700" cy="2939726"/>
          </a:xfrm>
        </p:spPr>
        <p:txBody>
          <a:bodyPr>
            <a:normAutofit/>
          </a:bodyPr>
          <a:lstStyle/>
          <a:p>
            <a:pPr marL="0" indent="0">
              <a:buNone/>
            </a:pPr>
            <a:r>
              <a:rPr lang="fr-FR" sz="1800" b="1" dirty="0">
                <a:solidFill>
                  <a:schemeClr val="tx2"/>
                </a:solidFill>
              </a:rPr>
              <a:t>L’élaboration de nouveaux types d’isolants thermiques à partir de déchets tels que les fibres de colza et de jeans. </a:t>
            </a:r>
          </a:p>
          <a:p>
            <a:pPr marL="0" indent="0">
              <a:buNone/>
            </a:pPr>
            <a:endParaRPr lang="fr-FR" sz="1800" b="1" dirty="0">
              <a:solidFill>
                <a:schemeClr val="tx2"/>
              </a:solidFill>
            </a:endParaRPr>
          </a:p>
          <a:p>
            <a:pPr marL="0" indent="0">
              <a:buNone/>
            </a:pPr>
            <a:r>
              <a:rPr lang="fr-FR" sz="1800" b="1" dirty="0">
                <a:solidFill>
                  <a:schemeClr val="tx2"/>
                </a:solidFill>
              </a:rPr>
              <a:t>Une alternative plus écologique aux isolants, gourmands en ressources, qui existent actuellement sur le marché.</a:t>
            </a:r>
          </a:p>
          <a:p>
            <a:pPr marL="0" indent="0">
              <a:buNone/>
            </a:pPr>
            <a:endParaRPr lang="fr-FR" sz="1800" b="1" dirty="0">
              <a:solidFill>
                <a:schemeClr val="tx2"/>
              </a:solidFill>
            </a:endParaRPr>
          </a:p>
          <a:p>
            <a:pPr marL="0" indent="0">
              <a:buNone/>
            </a:pPr>
            <a:r>
              <a:rPr lang="fr-FR" sz="1800" b="1" dirty="0">
                <a:solidFill>
                  <a:schemeClr val="tx2"/>
                </a:solidFill>
              </a:rPr>
              <a:t>Des nouveaux isolants à plus de 2 000 professionnels du bâtiment, par le biais d’une série d’événements destinés à encourager l’adoption des produits après la clôture du projet</a:t>
            </a:r>
            <a:r>
              <a:rPr lang="fr-FR" sz="1800" b="1" dirty="0">
                <a:solidFill>
                  <a:schemeClr val="bg2"/>
                </a:solidFill>
              </a:rPr>
              <a:t>.</a:t>
            </a:r>
            <a:endParaRPr lang="en-GB" sz="1800" b="1" dirty="0">
              <a:solidFill>
                <a:schemeClr val="bg2"/>
              </a:solidFill>
            </a:endParaRPr>
          </a:p>
        </p:txBody>
      </p:sp>
    </p:spTree>
    <p:extLst>
      <p:ext uri="{BB962C8B-B14F-4D97-AF65-F5344CB8AC3E}">
        <p14:creationId xmlns:p14="http://schemas.microsoft.com/office/powerpoint/2010/main" val="31844715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0" y="1029081"/>
            <a:ext cx="9144000" cy="792760"/>
          </a:xfrm>
        </p:spPr>
        <p:txBody>
          <a:bodyPr>
            <a:noAutofit/>
          </a:bodyPr>
          <a:lstStyle/>
          <a:p>
            <a:pPr algn="ctr"/>
            <a:r>
              <a:rPr lang="en-GB" sz="2700">
                <a:latin typeface="Open Sans" panose="020B0606030504020204" pitchFamily="34" charset="0"/>
                <a:ea typeface="Open Sans" panose="020B0606030504020204" pitchFamily="34" charset="0"/>
                <a:cs typeface="Open Sans" panose="020B0606030504020204" pitchFamily="34" charset="0"/>
              </a:rPr>
              <a:t/>
            </a:r>
            <a:br>
              <a:rPr lang="en-GB" sz="2700">
                <a:latin typeface="Open Sans" panose="020B0606030504020204" pitchFamily="34" charset="0"/>
                <a:ea typeface="Open Sans" panose="020B0606030504020204" pitchFamily="34" charset="0"/>
                <a:cs typeface="Open Sans" panose="020B0606030504020204" pitchFamily="34" charset="0"/>
              </a:rPr>
            </a:br>
            <a:r>
              <a:rPr lang="fr-FR" sz="27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J’ai une idée, que dois-je faire </a:t>
            </a:r>
            <a:r>
              <a:rPr lang="en-GB" sz="27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a:t>
            </a:r>
            <a:r>
              <a:rPr lang="en-GB" sz="2700" dirty="0">
                <a:latin typeface="Open Sans" panose="020B0606030504020204" pitchFamily="34" charset="0"/>
                <a:ea typeface="Open Sans" panose="020B0606030504020204" pitchFamily="34" charset="0"/>
                <a:cs typeface="Open Sans" panose="020B0606030504020204" pitchFamily="34" charset="0"/>
              </a:rPr>
              <a:t/>
            </a:r>
            <a:br>
              <a:rPr lang="en-GB" sz="2700" dirty="0">
                <a:latin typeface="Open Sans" panose="020B0606030504020204" pitchFamily="34" charset="0"/>
                <a:ea typeface="Open Sans" panose="020B0606030504020204" pitchFamily="34" charset="0"/>
                <a:cs typeface="Open Sans" panose="020B0606030504020204" pitchFamily="34" charset="0"/>
              </a:rPr>
            </a:br>
            <a:endParaRPr lang="en-GB" sz="270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1854000" y="1782535"/>
            <a:ext cx="7290000" cy="0"/>
          </a:xfrm>
          <a:prstGeom prst="line">
            <a:avLst/>
          </a:prstGeom>
          <a:ln w="25400" cap="sq" cmpd="sng">
            <a:solidFill>
              <a:srgbClr val="9FAEE5"/>
            </a:solidFill>
          </a:ln>
        </p:spPr>
        <p:style>
          <a:lnRef idx="1">
            <a:schemeClr val="accent1"/>
          </a:lnRef>
          <a:fillRef idx="0">
            <a:schemeClr val="accent1"/>
          </a:fillRef>
          <a:effectRef idx="0">
            <a:schemeClr val="accent1"/>
          </a:effectRef>
          <a:fontRef idx="minor">
            <a:schemeClr val="tx1"/>
          </a:fontRef>
        </p:style>
      </p:cxnSp>
      <p:sp>
        <p:nvSpPr>
          <p:cNvPr id="5" name="Content Placeholder 2"/>
          <p:cNvSpPr txBox="1">
            <a:spLocks/>
          </p:cNvSpPr>
          <p:nvPr/>
        </p:nvSpPr>
        <p:spPr>
          <a:xfrm>
            <a:off x="394852" y="2343649"/>
            <a:ext cx="8051471" cy="740690"/>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2" algn="l">
              <a:spcBef>
                <a:spcPts val="750"/>
              </a:spcBef>
            </a:pPr>
            <a:r>
              <a:rPr lang="fr-FR" sz="1650" dirty="0">
                <a:solidFill>
                  <a:srgbClr val="003399"/>
                </a:solidFill>
                <a:latin typeface="Open Sans" panose="020B0606030504020204" pitchFamily="34" charset="0"/>
                <a:ea typeface="Open Sans" panose="020B0606030504020204" pitchFamily="34" charset="0"/>
                <a:cs typeface="Open Sans" panose="020B0606030504020204" pitchFamily="34" charset="0"/>
                <a:hlinkClick r:id="rId3"/>
              </a:rPr>
              <a:t>https://www.channelmanche.com/en/contact</a:t>
            </a:r>
            <a:r>
              <a:rPr lang="fr-FR" sz="165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p>
          <a:p>
            <a:pPr marL="0" lvl="2" algn="l">
              <a:spcBef>
                <a:spcPts val="750"/>
              </a:spcBef>
            </a:pPr>
            <a:endParaRPr lang="fr-FR" sz="1650" dirty="0">
              <a:solidFill>
                <a:srgbClr val="003399"/>
              </a:solidFill>
              <a:latin typeface="Open Sans" panose="020B0606030504020204" pitchFamily="34" charset="0"/>
              <a:ea typeface="Open Sans" panose="020B0606030504020204" pitchFamily="34" charset="0"/>
              <a:cs typeface="Open Sans" panose="020B0606030504020204" pitchFamily="34" charset="0"/>
            </a:endParaRPr>
          </a:p>
          <a:p>
            <a:pPr marL="0" lvl="2" algn="l">
              <a:spcBef>
                <a:spcPts val="750"/>
              </a:spcBef>
            </a:pPr>
            <a:endParaRPr lang="fr-FR" sz="1650" dirty="0">
              <a:solidFill>
                <a:srgbClr val="003399"/>
              </a:solidFill>
              <a:latin typeface="Open Sans" panose="020B0606030504020204" pitchFamily="34" charset="0"/>
              <a:ea typeface="Open Sans" panose="020B0606030504020204" pitchFamily="34" charset="0"/>
              <a:cs typeface="Open Sans" panose="020B0606030504020204" pitchFamily="34" charset="0"/>
            </a:endParaRPr>
          </a:p>
          <a:p>
            <a:pPr marL="0" lvl="2" algn="l">
              <a:spcBef>
                <a:spcPts val="750"/>
              </a:spcBef>
            </a:pPr>
            <a:endParaRPr lang="fr-FR" sz="1650" dirty="0">
              <a:solidFill>
                <a:srgbClr val="9FAEE5"/>
              </a:solidFill>
              <a:latin typeface="Open Sans" panose="020B0606030504020204" pitchFamily="34" charset="0"/>
              <a:ea typeface="Open Sans" panose="020B0606030504020204" pitchFamily="34" charset="0"/>
              <a:cs typeface="Open Sans" panose="020B0606030504020204" pitchFamily="34" charset="0"/>
            </a:endParaRPr>
          </a:p>
          <a:p>
            <a:pPr marL="0" lvl="2" algn="l">
              <a:spcBef>
                <a:spcPts val="750"/>
              </a:spcBef>
            </a:pPr>
            <a:endParaRPr lang="fr-FR" sz="1650" dirty="0">
              <a:solidFill>
                <a:srgbClr val="9FAEE5"/>
              </a:solidFill>
              <a:latin typeface="Open Sans" panose="020B0606030504020204" pitchFamily="34" charset="0"/>
              <a:ea typeface="Open Sans" panose="020B0606030504020204" pitchFamily="34" charset="0"/>
              <a:cs typeface="Open Sans" panose="020B0606030504020204" pitchFamily="34" charset="0"/>
            </a:endParaRPr>
          </a:p>
          <a:p>
            <a:pPr marL="0" lvl="2" algn="l">
              <a:spcBef>
                <a:spcPts val="750"/>
              </a:spcBef>
            </a:pPr>
            <a:r>
              <a:rPr lang="fr-FR" sz="165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Contactez votre animateur local!</a:t>
            </a:r>
            <a:r>
              <a:rPr lang="en-GB" sz="1500" dirty="0">
                <a:solidFill>
                  <a:schemeClr val="bg2">
                    <a:lumMod val="50000"/>
                  </a:schemeClr>
                </a:solidFill>
              </a:rPr>
              <a:t> </a:t>
            </a:r>
          </a:p>
          <a:p>
            <a:pPr marL="0" lvl="2" algn="l">
              <a:spcBef>
                <a:spcPts val="750"/>
              </a:spcBef>
            </a:pPr>
            <a:r>
              <a:rPr lang="en-GB" sz="1650" dirty="0">
                <a:solidFill>
                  <a:srgbClr val="003399"/>
                </a:solidFill>
                <a:latin typeface="Open Sans" panose="020B0606030504020204" pitchFamily="34" charset="0"/>
                <a:ea typeface="Open Sans" panose="020B0606030504020204" pitchFamily="34" charset="0"/>
                <a:cs typeface="Open Sans" panose="020B0606030504020204" pitchFamily="34" charset="0"/>
                <a:hlinkClick r:id="rId4"/>
              </a:rPr>
              <a:t>https://www.channelmanche.com/fr/contact</a:t>
            </a:r>
            <a:r>
              <a:rPr lang="en-GB" sz="165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en-GB" sz="1500" dirty="0"/>
              <a:t> </a:t>
            </a:r>
          </a:p>
        </p:txBody>
      </p:sp>
      <p:sp>
        <p:nvSpPr>
          <p:cNvPr id="3" name="Oval 2"/>
          <p:cNvSpPr/>
          <p:nvPr/>
        </p:nvSpPr>
        <p:spPr>
          <a:xfrm>
            <a:off x="4572000" y="1827355"/>
            <a:ext cx="4295733" cy="362593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spcBef>
                <a:spcPts val="750"/>
              </a:spcBef>
            </a:pPr>
            <a:r>
              <a:rPr lang="fr-FR" b="1" dirty="0">
                <a:solidFill>
                  <a:schemeClr val="bg1"/>
                </a:solidFill>
                <a:latin typeface="Open Sans" panose="020B0606030504020204"/>
                <a:ea typeface="Open Sans" panose="020B0606030504020204" pitchFamily="34" charset="0"/>
                <a:cs typeface="Open Sans" panose="020B0606030504020204" pitchFamily="34" charset="0"/>
              </a:rPr>
              <a:t>Normandie</a:t>
            </a:r>
          </a:p>
          <a:p>
            <a:pPr marL="0" lvl="2" algn="ctr">
              <a:spcBef>
                <a:spcPts val="750"/>
              </a:spcBef>
            </a:pPr>
            <a:r>
              <a:rPr lang="fr-FR" dirty="0">
                <a:solidFill>
                  <a:schemeClr val="bg1"/>
                </a:solidFill>
                <a:latin typeface="Open Sans" panose="020B0606030504020204"/>
                <a:ea typeface="Open Sans" panose="020B0606030504020204" pitchFamily="34" charset="0"/>
                <a:cs typeface="Open Sans" panose="020B0606030504020204" pitchFamily="34" charset="0"/>
              </a:rPr>
              <a:t>Katie Hornby</a:t>
            </a:r>
          </a:p>
          <a:p>
            <a:pPr marL="0" lvl="2" algn="ctr">
              <a:spcBef>
                <a:spcPts val="750"/>
              </a:spcBef>
            </a:pPr>
            <a:r>
              <a:rPr lang="fr-FR" dirty="0">
                <a:solidFill>
                  <a:schemeClr val="bg1"/>
                </a:solidFill>
                <a:latin typeface="Open Sans" panose="020B0606030504020204"/>
                <a:ea typeface="Open Sans" panose="020B0606030504020204" pitchFamily="34" charset="0"/>
                <a:cs typeface="Open Sans" panose="020B0606030504020204" pitchFamily="34" charset="0"/>
              </a:rPr>
              <a:t>Tel </a:t>
            </a:r>
            <a:r>
              <a:rPr lang="en-GB" dirty="0">
                <a:solidFill>
                  <a:schemeClr val="bg1"/>
                </a:solidFill>
                <a:latin typeface="Open Sans" panose="020B0606030504020204"/>
                <a:ea typeface="Open Sans" panose="020B0606030504020204" pitchFamily="34" charset="0"/>
                <a:cs typeface="Open Sans" panose="020B0606030504020204" pitchFamily="34" charset="0"/>
              </a:rPr>
              <a:t>+44 (0)</a:t>
            </a:r>
            <a:r>
              <a:rPr lang="en-GB" dirty="0">
                <a:latin typeface="Open Sans" panose="020B0606030504020204"/>
              </a:rPr>
              <a:t>7452 933405</a:t>
            </a:r>
            <a:endParaRPr lang="fr-FR" dirty="0">
              <a:solidFill>
                <a:schemeClr val="bg1"/>
              </a:solidFill>
              <a:latin typeface="Open Sans" panose="020B0606030504020204"/>
              <a:ea typeface="Open Sans" panose="020B0606030504020204" pitchFamily="34" charset="0"/>
              <a:cs typeface="Open Sans" panose="020B0606030504020204" pitchFamily="34" charset="0"/>
            </a:endParaRPr>
          </a:p>
          <a:p>
            <a:pPr marL="0" lvl="2" algn="ctr">
              <a:spcBef>
                <a:spcPts val="750"/>
              </a:spcBef>
            </a:pPr>
            <a:r>
              <a:rPr lang="fr-FR" sz="1650" b="1" dirty="0">
                <a:solidFill>
                  <a:schemeClr val="bg1"/>
                </a:solidFill>
                <a:latin typeface="Open Sans" panose="020B0606030504020204" pitchFamily="34" charset="0"/>
                <a:ea typeface="Open Sans" panose="020B0606030504020204" pitchFamily="34" charset="0"/>
                <a:cs typeface="Open Sans" panose="020B0606030504020204" pitchFamily="34" charset="0"/>
              </a:rPr>
              <a:t>Email</a:t>
            </a:r>
            <a:r>
              <a:rPr lang="fr-FR" sz="165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a:p>
            <a:pPr marL="0" lvl="2" algn="ctr">
              <a:spcBef>
                <a:spcPts val="750"/>
              </a:spcBef>
            </a:pPr>
            <a:r>
              <a:rPr lang="fr-FR" sz="1500" dirty="0">
                <a:solidFill>
                  <a:schemeClr val="bg1"/>
                </a:solidFill>
                <a:latin typeface="Open Sans" panose="020B0606030504020204" pitchFamily="34" charset="0"/>
                <a:ea typeface="Open Sans" panose="020B0606030504020204" pitchFamily="34" charset="0"/>
                <a:cs typeface="Open Sans" panose="020B0606030504020204" pitchFamily="34" charset="0"/>
              </a:rPr>
              <a:t>katherine.hornby@norfolk.gov.uk</a:t>
            </a:r>
          </a:p>
        </p:txBody>
      </p:sp>
    </p:spTree>
    <p:extLst>
      <p:ext uri="{BB962C8B-B14F-4D97-AF65-F5344CB8AC3E}">
        <p14:creationId xmlns:p14="http://schemas.microsoft.com/office/powerpoint/2010/main" val="21787051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93532" y="612796"/>
            <a:ext cx="8362528" cy="584775"/>
          </a:xfrm>
          <a:prstGeom prst="rect">
            <a:avLst/>
          </a:prstGeom>
          <a:solidFill>
            <a:srgbClr val="C00000"/>
          </a:solidFill>
        </p:spPr>
        <p:txBody>
          <a:bodyPr wrap="square" rtlCol="0">
            <a:spAutoFit/>
          </a:bodyPr>
          <a:lstStyle/>
          <a:p>
            <a:pPr lvl="0" algn="ctr"/>
            <a:r>
              <a:rPr lang="fr-FR" sz="3200" dirty="0" smtClean="0">
                <a:solidFill>
                  <a:schemeClr val="bg1"/>
                </a:solidFill>
              </a:rPr>
              <a:t>Horizon 2020</a:t>
            </a:r>
            <a:endParaRPr lang="fr-FR" sz="3200" dirty="0">
              <a:solidFill>
                <a:schemeClr val="bg1"/>
              </a:solidFill>
            </a:endParaRPr>
          </a:p>
        </p:txBody>
      </p:sp>
      <p:sp>
        <p:nvSpPr>
          <p:cNvPr id="2" name="ZoneTexte 1"/>
          <p:cNvSpPr txBox="1"/>
          <p:nvPr/>
        </p:nvSpPr>
        <p:spPr>
          <a:xfrm>
            <a:off x="393532" y="1197571"/>
            <a:ext cx="8362527" cy="701730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fr-FR" sz="1700" b="1" dirty="0" smtClean="0"/>
              <a:t>Juin 2019: Lancement de l’«</a:t>
            </a:r>
            <a:r>
              <a:rPr lang="fr-FR" sz="1700" b="1" dirty="0"/>
              <a:t>  </a:t>
            </a:r>
            <a:r>
              <a:rPr lang="fr-FR" sz="1700" b="1" dirty="0" err="1"/>
              <a:t>Enhanced</a:t>
            </a:r>
            <a:r>
              <a:rPr lang="fr-FR" sz="1700" b="1" dirty="0"/>
              <a:t> EIC Pilot </a:t>
            </a:r>
            <a:r>
              <a:rPr lang="fr-FR" sz="1700" b="1" dirty="0" smtClean="0"/>
              <a:t> » </a:t>
            </a:r>
          </a:p>
          <a:p>
            <a:pPr marL="285750" indent="-285750">
              <a:spcAft>
                <a:spcPts val="600"/>
              </a:spcAft>
              <a:buFont typeface="Symbol" panose="05050102010706020507" pitchFamily="18" charset="2"/>
              <a:buChar char="Þ"/>
            </a:pPr>
            <a:r>
              <a:rPr lang="fr-FR" sz="1700" dirty="0" smtClean="0"/>
              <a:t>Publication officielle du </a:t>
            </a:r>
            <a:r>
              <a:rPr lang="fr-FR" sz="1700" dirty="0" smtClean="0">
                <a:hlinkClick r:id="rId3"/>
              </a:rPr>
              <a:t>programme de travail de l’« </a:t>
            </a:r>
            <a:r>
              <a:rPr lang="fr-FR" sz="1700" dirty="0" err="1" smtClean="0">
                <a:hlinkClick r:id="rId3"/>
              </a:rPr>
              <a:t>Enhanced</a:t>
            </a:r>
            <a:r>
              <a:rPr lang="fr-FR" sz="1700" dirty="0" smtClean="0">
                <a:hlinkClick r:id="rId3"/>
              </a:rPr>
              <a:t> EIC </a:t>
            </a:r>
            <a:r>
              <a:rPr lang="fr-FR" sz="1700" dirty="0">
                <a:hlinkClick r:id="rId3"/>
              </a:rPr>
              <a:t>P</a:t>
            </a:r>
            <a:r>
              <a:rPr lang="fr-FR" sz="1700" dirty="0" smtClean="0">
                <a:hlinkClick r:id="rId3"/>
              </a:rPr>
              <a:t>ilot »</a:t>
            </a:r>
            <a:r>
              <a:rPr lang="fr-FR" sz="1700" dirty="0" smtClean="0"/>
              <a:t> en mars 2019</a:t>
            </a:r>
          </a:p>
          <a:p>
            <a:pPr marL="285750" indent="-285750">
              <a:spcAft>
                <a:spcPts val="600"/>
              </a:spcAft>
              <a:buFont typeface="Arial" panose="020B0604020202020204" pitchFamily="34" charset="0"/>
              <a:buChar char="•"/>
            </a:pPr>
            <a:r>
              <a:rPr lang="fr-FR" sz="1700" dirty="0" smtClean="0"/>
              <a:t>Préfiguration du Conseil européen de l’innovation (EIC – European Innovation Council) qui sera pleinement mis en œuvre dans Horizon Europe</a:t>
            </a:r>
          </a:p>
          <a:p>
            <a:pPr marL="285750" indent="-285750">
              <a:spcAft>
                <a:spcPts val="600"/>
              </a:spcAft>
              <a:buFont typeface="Arial" panose="020B0604020202020204" pitchFamily="34" charset="0"/>
              <a:buChar char="•"/>
            </a:pPr>
            <a:r>
              <a:rPr lang="fr-FR" sz="1700" u="sng" dirty="0" smtClean="0"/>
              <a:t>Objectif</a:t>
            </a:r>
            <a:r>
              <a:rPr lang="fr-FR" sz="1700" dirty="0" smtClean="0"/>
              <a:t>: couvrir toute la chaine de l’innovation (de la </a:t>
            </a:r>
            <a:r>
              <a:rPr lang="fr-FR" sz="1700" dirty="0" err="1" smtClean="0"/>
              <a:t>deeptech</a:t>
            </a:r>
            <a:r>
              <a:rPr lang="fr-FR" sz="1700" dirty="0" smtClean="0"/>
              <a:t> à la commercialisation)</a:t>
            </a:r>
          </a:p>
          <a:p>
            <a:pPr>
              <a:spcAft>
                <a:spcPts val="600"/>
              </a:spcAft>
            </a:pPr>
            <a:endParaRPr lang="fr-FR" sz="800" dirty="0" smtClean="0"/>
          </a:p>
          <a:p>
            <a:pPr marL="285750" indent="-285750">
              <a:spcAft>
                <a:spcPts val="600"/>
              </a:spcAft>
              <a:buFont typeface="Arial" panose="020B0604020202020204" pitchFamily="34" charset="0"/>
              <a:buChar char="•"/>
            </a:pPr>
            <a:r>
              <a:rPr lang="fr-FR" sz="1700" dirty="0" smtClean="0"/>
              <a:t>Caractéristiques:</a:t>
            </a:r>
          </a:p>
          <a:p>
            <a:pPr marL="285750" indent="-285750">
              <a:spcAft>
                <a:spcPts val="600"/>
              </a:spcAft>
              <a:buFontTx/>
              <a:buChar char="-"/>
            </a:pPr>
            <a:r>
              <a:rPr lang="fr-FR" sz="1600" dirty="0" smtClean="0"/>
              <a:t>Intégration des dispositifs FET Open et FET Proactive dans un </a:t>
            </a:r>
            <a:r>
              <a:rPr lang="fr-FR" sz="1600" b="1" dirty="0" smtClean="0"/>
              <a:t>pilote du futur « </a:t>
            </a:r>
            <a:r>
              <a:rPr lang="fr-FR" sz="1600" b="1" dirty="0" err="1" smtClean="0"/>
              <a:t>Pathfinder</a:t>
            </a:r>
            <a:r>
              <a:rPr lang="fr-FR" sz="1600" dirty="0" smtClean="0"/>
              <a:t> </a:t>
            </a:r>
            <a:r>
              <a:rPr lang="fr-FR" sz="1600" b="1" dirty="0" smtClean="0"/>
              <a:t>» de l’EIC </a:t>
            </a:r>
            <a:r>
              <a:rPr lang="fr-FR" sz="1600" dirty="0" smtClean="0"/>
              <a:t>(« </a:t>
            </a:r>
            <a:r>
              <a:rPr lang="fr-FR" sz="1600" dirty="0" err="1" smtClean="0"/>
              <a:t>Pathfinder</a:t>
            </a:r>
            <a:r>
              <a:rPr lang="fr-FR" sz="1600" dirty="0" smtClean="0"/>
              <a:t> Pilot for </a:t>
            </a:r>
            <a:r>
              <a:rPr lang="fr-FR" sz="1600" dirty="0" err="1" smtClean="0"/>
              <a:t>advanced</a:t>
            </a:r>
            <a:r>
              <a:rPr lang="fr-FR" sz="1600" dirty="0" smtClean="0"/>
              <a:t> </a:t>
            </a:r>
            <a:r>
              <a:rPr lang="fr-FR" sz="1600" dirty="0" err="1" smtClean="0"/>
              <a:t>research</a:t>
            </a:r>
            <a:r>
              <a:rPr lang="fr-FR" sz="1600" dirty="0" smtClean="0"/>
              <a:t> »)</a:t>
            </a:r>
          </a:p>
          <a:p>
            <a:pPr marL="285750" indent="-285750">
              <a:spcAft>
                <a:spcPts val="600"/>
              </a:spcAft>
              <a:buFont typeface="Symbol" panose="05050102010706020507" pitchFamily="18" charset="2"/>
              <a:buChar char="Þ"/>
            </a:pPr>
            <a:r>
              <a:rPr lang="fr-FR" sz="1500" dirty="0" smtClean="0"/>
              <a:t>Recrutement de 3 à 5 « programme managers » en charge de portefeuilles de projets au sein de la Commission (appel à manifestation d’intérêt lancé d’ici 2-3 semaines)</a:t>
            </a:r>
          </a:p>
          <a:p>
            <a:pPr marL="285750" indent="-285750">
              <a:spcAft>
                <a:spcPts val="600"/>
              </a:spcAft>
              <a:buFont typeface="Symbol" panose="05050102010706020507" pitchFamily="18" charset="2"/>
              <a:buChar char="Þ"/>
            </a:pPr>
            <a:r>
              <a:rPr lang="fr-FR" sz="1500" dirty="0" smtClean="0"/>
              <a:t>Lancement d’AAP thématiques (FETPROACT-EIC-05-2019) ouverts jusqu’au 3 septembre 2019 (cf. </a:t>
            </a:r>
            <a:r>
              <a:rPr lang="fr-FR" sz="1500" dirty="0" smtClean="0">
                <a:hlinkClick r:id="rId4"/>
              </a:rPr>
              <a:t>ici</a:t>
            </a:r>
            <a:r>
              <a:rPr lang="fr-FR" sz="1500" dirty="0" smtClean="0"/>
              <a:t>)</a:t>
            </a:r>
          </a:p>
          <a:p>
            <a:pPr marL="285750" indent="-285750">
              <a:spcAft>
                <a:spcPts val="600"/>
              </a:spcAft>
              <a:buFont typeface="Symbol" panose="05050102010706020507" pitchFamily="18" charset="2"/>
              <a:buChar char="Þ"/>
            </a:pPr>
            <a:r>
              <a:rPr lang="fr-FR" sz="1500" dirty="0" smtClean="0"/>
              <a:t>Test des futures « activités de transition </a:t>
            </a:r>
            <a:r>
              <a:rPr lang="fr-FR" sz="1500" dirty="0"/>
              <a:t>» (</a:t>
            </a:r>
            <a:r>
              <a:rPr lang="fr-FR" sz="1500" dirty="0" smtClean="0"/>
              <a:t>FETPROACT-EIC-06-2019) visant à rapprocher les résultats de la recherche (TRL2-3) du marché (TRL 5-6). Cibles: résultats de projets FET Open ou FET Proactive déjà financés</a:t>
            </a:r>
          </a:p>
          <a:p>
            <a:pPr>
              <a:spcAft>
                <a:spcPts val="600"/>
              </a:spcAft>
            </a:pPr>
            <a:endParaRPr lang="fr-FR" dirty="0" smtClean="0"/>
          </a:p>
          <a:p>
            <a:pPr marL="285750" indent="-285750">
              <a:spcAft>
                <a:spcPts val="600"/>
              </a:spcAft>
              <a:buFont typeface="Arial" panose="020B0604020202020204" pitchFamily="34" charset="0"/>
              <a:buChar char="•"/>
            </a:pPr>
            <a:endParaRPr lang="fr-FR" dirty="0" smtClean="0"/>
          </a:p>
          <a:p>
            <a:pPr>
              <a:spcAft>
                <a:spcPts val="600"/>
              </a:spcAft>
            </a:pPr>
            <a:r>
              <a:rPr lang="fr-FR" dirty="0" smtClean="0"/>
              <a:t> </a:t>
            </a:r>
          </a:p>
          <a:p>
            <a:pPr>
              <a:spcAft>
                <a:spcPts val="600"/>
              </a:spcAft>
            </a:pPr>
            <a:endParaRPr lang="fr-FR" dirty="0" smtClean="0"/>
          </a:p>
          <a:p>
            <a:pPr>
              <a:spcAft>
                <a:spcPts val="600"/>
              </a:spcAft>
            </a:pPr>
            <a:endParaRPr lang="fr-FR" dirty="0" smtClean="0"/>
          </a:p>
          <a:p>
            <a:endParaRPr lang="fr-FR" dirty="0" smtClean="0"/>
          </a:p>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endParaRPr lang="fr-FR" dirty="0"/>
          </a:p>
        </p:txBody>
      </p:sp>
    </p:spTree>
    <p:extLst>
      <p:ext uri="{BB962C8B-B14F-4D97-AF65-F5344CB8AC3E}">
        <p14:creationId xmlns:p14="http://schemas.microsoft.com/office/powerpoint/2010/main" val="36248336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93532" y="612796"/>
            <a:ext cx="8362528" cy="584775"/>
          </a:xfrm>
          <a:prstGeom prst="rect">
            <a:avLst/>
          </a:prstGeom>
          <a:solidFill>
            <a:srgbClr val="C00000"/>
          </a:solidFill>
        </p:spPr>
        <p:txBody>
          <a:bodyPr wrap="square" rtlCol="0">
            <a:spAutoFit/>
          </a:bodyPr>
          <a:lstStyle/>
          <a:p>
            <a:pPr lvl="0" algn="ctr"/>
            <a:r>
              <a:rPr lang="fr-FR" sz="3200" dirty="0" smtClean="0">
                <a:solidFill>
                  <a:schemeClr val="bg1"/>
                </a:solidFill>
              </a:rPr>
              <a:t>Horizon 2020</a:t>
            </a:r>
            <a:endParaRPr lang="fr-FR" sz="3200" dirty="0">
              <a:solidFill>
                <a:schemeClr val="bg1"/>
              </a:solidFill>
            </a:endParaRPr>
          </a:p>
        </p:txBody>
      </p:sp>
      <p:sp>
        <p:nvSpPr>
          <p:cNvPr id="2" name="ZoneTexte 1"/>
          <p:cNvSpPr txBox="1"/>
          <p:nvPr/>
        </p:nvSpPr>
        <p:spPr>
          <a:xfrm>
            <a:off x="393532" y="1197571"/>
            <a:ext cx="8362527" cy="7340471"/>
          </a:xfrm>
          <a:prstGeom prst="rect">
            <a:avLst/>
          </a:prstGeom>
          <a:noFill/>
        </p:spPr>
        <p:txBody>
          <a:bodyPr wrap="square" rtlCol="0">
            <a:spAutoFit/>
          </a:bodyPr>
          <a:lstStyle/>
          <a:p>
            <a:pPr marL="285750" indent="-285750">
              <a:spcAft>
                <a:spcPts val="600"/>
              </a:spcAft>
              <a:buFontTx/>
              <a:buChar char="-"/>
            </a:pPr>
            <a:r>
              <a:rPr lang="fr-FR" sz="1600" dirty="0"/>
              <a:t>Intégration de l’Instrument PME dans un pilote du futur « </a:t>
            </a:r>
            <a:r>
              <a:rPr lang="fr-FR" sz="1600" b="1" dirty="0"/>
              <a:t>Accelerator</a:t>
            </a:r>
            <a:r>
              <a:rPr lang="fr-FR" sz="1600" dirty="0"/>
              <a:t> » de l’EIC</a:t>
            </a:r>
          </a:p>
          <a:p>
            <a:pPr marL="285750" indent="-285750">
              <a:spcAft>
                <a:spcPts val="600"/>
              </a:spcAft>
              <a:buFont typeface="Symbol" panose="05050102010706020507" pitchFamily="18" charset="2"/>
              <a:buChar char="Þ"/>
            </a:pPr>
            <a:r>
              <a:rPr lang="fr-FR" sz="1500" dirty="0"/>
              <a:t>Fin de la phase 1 de l’Instrument PME (dernier </a:t>
            </a:r>
            <a:r>
              <a:rPr lang="fr-FR" sz="1500" dirty="0" err="1"/>
              <a:t>cut</a:t>
            </a:r>
            <a:r>
              <a:rPr lang="fr-FR" sz="1500" dirty="0"/>
              <a:t>-off: 5 septembre 2019</a:t>
            </a:r>
            <a:r>
              <a:rPr lang="fr-FR" sz="1500" dirty="0" smtClean="0"/>
              <a:t>)</a:t>
            </a:r>
          </a:p>
          <a:p>
            <a:pPr marL="285750" indent="-285750">
              <a:spcAft>
                <a:spcPts val="600"/>
              </a:spcAft>
              <a:buFont typeface="Symbol" panose="05050102010706020507" pitchFamily="18" charset="2"/>
              <a:buChar char="Þ"/>
            </a:pPr>
            <a:r>
              <a:rPr lang="fr-FR" sz="1500" dirty="0" smtClean="0"/>
              <a:t>Introduction </a:t>
            </a:r>
            <a:r>
              <a:rPr lang="fr-FR" sz="1500" dirty="0"/>
              <a:t>du </a:t>
            </a:r>
            <a:r>
              <a:rPr lang="fr-FR" sz="1500" dirty="0" err="1"/>
              <a:t>blended</a:t>
            </a:r>
            <a:r>
              <a:rPr lang="fr-FR" sz="1500" dirty="0"/>
              <a:t> finance: une PME pourra demander de combiner une subvention (comprise entre 500 000 € et 2,5 millions €) avec de la prise de participation par la Commission européenne (ticket compris entre 2,5 millions € et 15 millions €) jusqu’à la TRL8. Pour la TRL 9, la PME ne sera financée que via de la prise de participation, dans la mesure où le projet n’est pas rentable et finançable autrement. </a:t>
            </a:r>
            <a:endParaRPr lang="fr-FR" sz="1500" dirty="0" smtClean="0"/>
          </a:p>
          <a:p>
            <a:pPr>
              <a:spcAft>
                <a:spcPts val="600"/>
              </a:spcAft>
            </a:pPr>
            <a:r>
              <a:rPr lang="fr-FR" sz="1600" dirty="0" smtClean="0"/>
              <a:t>- Maintien du dispositif </a:t>
            </a:r>
            <a:r>
              <a:rPr lang="fr-FR" sz="1600" dirty="0" err="1"/>
              <a:t>Fast</a:t>
            </a:r>
            <a:r>
              <a:rPr lang="fr-FR" sz="1600" dirty="0"/>
              <a:t> </a:t>
            </a:r>
            <a:r>
              <a:rPr lang="fr-FR" sz="1600" dirty="0" err="1"/>
              <a:t>Track</a:t>
            </a:r>
            <a:r>
              <a:rPr lang="fr-FR" sz="1600" dirty="0"/>
              <a:t> to Innovation et des Prix Horizon 2020</a:t>
            </a:r>
          </a:p>
          <a:p>
            <a:pPr>
              <a:spcAft>
                <a:spcPts val="600"/>
              </a:spcAft>
            </a:pPr>
            <a:endParaRPr lang="fr-FR" sz="800" dirty="0" smtClean="0"/>
          </a:p>
          <a:p>
            <a:pPr marL="285750" indent="-285750">
              <a:spcAft>
                <a:spcPts val="600"/>
              </a:spcAft>
              <a:buFont typeface="Arial" panose="020B0604020202020204" pitchFamily="34" charset="0"/>
              <a:buChar char="•"/>
            </a:pPr>
            <a:r>
              <a:rPr lang="fr-FR" sz="1700" dirty="0" smtClean="0"/>
              <a:t>Budget de l’«</a:t>
            </a:r>
            <a:r>
              <a:rPr lang="fr-FR" sz="1700" dirty="0"/>
              <a:t> </a:t>
            </a:r>
            <a:r>
              <a:rPr lang="fr-FR" sz="1700" dirty="0" err="1" smtClean="0"/>
              <a:t>Enhanced</a:t>
            </a:r>
            <a:r>
              <a:rPr lang="fr-FR" sz="1700" dirty="0" smtClean="0"/>
              <a:t> EIC Pilot »: 2,2 milliards € pour 2019 et 2020 dont 100 millions € dédié aux activités de prise de participation de la Commission</a:t>
            </a:r>
          </a:p>
          <a:p>
            <a:pPr marL="285750" indent="-285750">
              <a:spcAft>
                <a:spcPts val="600"/>
              </a:spcAft>
              <a:buFont typeface="Symbol" panose="05050102010706020507" pitchFamily="18" charset="2"/>
              <a:buChar char="Þ"/>
            </a:pPr>
            <a:r>
              <a:rPr lang="fr-FR" sz="1500" dirty="0" smtClean="0"/>
              <a:t>La Commission est en train de mettre en place un fonds/SPV dédié et qui sera opérationnel à l’été 2019.</a:t>
            </a:r>
          </a:p>
          <a:p>
            <a:pPr marL="285750" indent="-285750">
              <a:spcAft>
                <a:spcPts val="600"/>
              </a:spcAft>
              <a:buFont typeface="Arial" panose="020B0604020202020204" pitchFamily="34" charset="0"/>
              <a:buChar char="•"/>
            </a:pPr>
            <a:endParaRPr lang="fr-FR" sz="800" dirty="0"/>
          </a:p>
          <a:p>
            <a:pPr marL="285750" indent="-285750">
              <a:spcAft>
                <a:spcPts val="600"/>
              </a:spcAft>
              <a:buFont typeface="Arial" panose="020B0604020202020204" pitchFamily="34" charset="0"/>
              <a:buChar char="•"/>
            </a:pPr>
            <a:r>
              <a:rPr lang="fr-FR" sz="1700" dirty="0" smtClean="0"/>
              <a:t>Mise en place d’un conseil consultatif de l’EIC/EIC </a:t>
            </a:r>
            <a:r>
              <a:rPr lang="fr-FR" sz="1700" dirty="0" err="1" smtClean="0"/>
              <a:t>Advisory</a:t>
            </a:r>
            <a:r>
              <a:rPr lang="fr-FR" sz="1700" dirty="0" smtClean="0"/>
              <a:t> </a:t>
            </a:r>
            <a:r>
              <a:rPr lang="fr-FR" sz="1700" dirty="0" err="1" smtClean="0"/>
              <a:t>Board</a:t>
            </a:r>
            <a:r>
              <a:rPr lang="fr-FR" sz="1700" dirty="0" smtClean="0"/>
              <a:t> (appel ouvert jusqu’au 10 mai 2019)</a:t>
            </a:r>
          </a:p>
          <a:p>
            <a:pPr>
              <a:spcAft>
                <a:spcPts val="600"/>
              </a:spcAft>
            </a:pPr>
            <a:endParaRPr lang="fr-FR" sz="800" dirty="0"/>
          </a:p>
          <a:p>
            <a:pPr>
              <a:spcAft>
                <a:spcPts val="600"/>
              </a:spcAft>
            </a:pPr>
            <a:endParaRPr lang="fr-FR" dirty="0" smtClean="0"/>
          </a:p>
          <a:p>
            <a:pPr marL="285750" indent="-285750">
              <a:spcAft>
                <a:spcPts val="600"/>
              </a:spcAft>
              <a:buFont typeface="Arial" panose="020B0604020202020204" pitchFamily="34" charset="0"/>
              <a:buChar char="•"/>
            </a:pPr>
            <a:endParaRPr lang="fr-FR" dirty="0" smtClean="0"/>
          </a:p>
          <a:p>
            <a:pPr>
              <a:spcAft>
                <a:spcPts val="600"/>
              </a:spcAft>
            </a:pPr>
            <a:r>
              <a:rPr lang="fr-FR" dirty="0" smtClean="0"/>
              <a:t> </a:t>
            </a:r>
          </a:p>
          <a:p>
            <a:pPr>
              <a:spcAft>
                <a:spcPts val="600"/>
              </a:spcAft>
            </a:pPr>
            <a:endParaRPr lang="fr-FR" dirty="0" smtClean="0"/>
          </a:p>
          <a:p>
            <a:pPr>
              <a:spcAft>
                <a:spcPts val="600"/>
              </a:spcAft>
            </a:pPr>
            <a:endParaRPr lang="fr-FR" dirty="0" smtClean="0"/>
          </a:p>
          <a:p>
            <a:endParaRPr lang="fr-FR" dirty="0" smtClean="0"/>
          </a:p>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endParaRPr lang="fr-FR" dirty="0"/>
          </a:p>
        </p:txBody>
      </p:sp>
    </p:spTree>
    <p:extLst>
      <p:ext uri="{BB962C8B-B14F-4D97-AF65-F5344CB8AC3E}">
        <p14:creationId xmlns:p14="http://schemas.microsoft.com/office/powerpoint/2010/main" val="27378071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93532" y="2733696"/>
            <a:ext cx="8362528" cy="1200329"/>
          </a:xfrm>
          <a:prstGeom prst="rect">
            <a:avLst/>
          </a:prstGeom>
          <a:solidFill>
            <a:srgbClr val="C00000"/>
          </a:solidFill>
        </p:spPr>
        <p:txBody>
          <a:bodyPr wrap="square" rtlCol="0">
            <a:spAutoFit/>
          </a:bodyPr>
          <a:lstStyle/>
          <a:p>
            <a:pPr lvl="0" algn="ctr"/>
            <a:r>
              <a:rPr lang="fr-FR" sz="3600" dirty="0" smtClean="0">
                <a:solidFill>
                  <a:schemeClr val="bg1"/>
                </a:solidFill>
              </a:rPr>
              <a:t>Introduction – </a:t>
            </a:r>
          </a:p>
          <a:p>
            <a:pPr lvl="0" algn="ctr"/>
            <a:r>
              <a:rPr lang="fr-FR" sz="3600" dirty="0" smtClean="0">
                <a:solidFill>
                  <a:schemeClr val="bg1"/>
                </a:solidFill>
              </a:rPr>
              <a:t>Mission Europe de l’</a:t>
            </a:r>
            <a:r>
              <a:rPr lang="fr-FR" sz="3600" dirty="0" err="1" smtClean="0">
                <a:solidFill>
                  <a:schemeClr val="bg1"/>
                </a:solidFill>
              </a:rPr>
              <a:t>Unicaen</a:t>
            </a:r>
            <a:endParaRPr lang="fr-FR" sz="3600" dirty="0" smtClean="0">
              <a:solidFill>
                <a:schemeClr val="bg1"/>
              </a:solidFill>
            </a:endParaRPr>
          </a:p>
        </p:txBody>
      </p:sp>
    </p:spTree>
    <p:extLst>
      <p:ext uri="{BB962C8B-B14F-4D97-AF65-F5344CB8AC3E}">
        <p14:creationId xmlns:p14="http://schemas.microsoft.com/office/powerpoint/2010/main" val="6669928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93532" y="612796"/>
            <a:ext cx="8362528" cy="584775"/>
          </a:xfrm>
          <a:prstGeom prst="rect">
            <a:avLst/>
          </a:prstGeom>
          <a:solidFill>
            <a:srgbClr val="C00000"/>
          </a:solidFill>
        </p:spPr>
        <p:txBody>
          <a:bodyPr wrap="square" rtlCol="0">
            <a:spAutoFit/>
          </a:bodyPr>
          <a:lstStyle/>
          <a:p>
            <a:pPr lvl="0" algn="ctr"/>
            <a:r>
              <a:rPr lang="fr-FR" sz="3200" dirty="0" smtClean="0">
                <a:solidFill>
                  <a:schemeClr val="bg1"/>
                </a:solidFill>
              </a:rPr>
              <a:t>Horizon 2020</a:t>
            </a:r>
            <a:endParaRPr lang="fr-FR" sz="3200" dirty="0">
              <a:solidFill>
                <a:schemeClr val="bg1"/>
              </a:solidFill>
            </a:endParaRPr>
          </a:p>
        </p:txBody>
      </p:sp>
      <p:sp>
        <p:nvSpPr>
          <p:cNvPr id="2" name="ZoneTexte 1"/>
          <p:cNvSpPr txBox="1"/>
          <p:nvPr/>
        </p:nvSpPr>
        <p:spPr>
          <a:xfrm>
            <a:off x="393532" y="1197571"/>
            <a:ext cx="8362527" cy="4508927"/>
          </a:xfrm>
          <a:prstGeom prst="rect">
            <a:avLst/>
          </a:prstGeom>
          <a:noFill/>
        </p:spPr>
        <p:txBody>
          <a:bodyPr wrap="square" rtlCol="0">
            <a:spAutoFit/>
          </a:bodyPr>
          <a:lstStyle/>
          <a:p>
            <a:pPr marL="285750" indent="-285750">
              <a:spcAft>
                <a:spcPts val="600"/>
              </a:spcAft>
              <a:buFont typeface="Symbol" panose="05050102010706020507" pitchFamily="18" charset="2"/>
              <a:buChar char="Þ"/>
            </a:pPr>
            <a:r>
              <a:rPr lang="fr-FR" sz="1700" u="sng" dirty="0" smtClean="0"/>
              <a:t>Pour plus d’informations</a:t>
            </a:r>
            <a:r>
              <a:rPr lang="fr-FR" sz="1700" dirty="0" smtClean="0"/>
              <a:t>:</a:t>
            </a:r>
          </a:p>
          <a:p>
            <a:pPr>
              <a:spcAft>
                <a:spcPts val="600"/>
              </a:spcAft>
            </a:pPr>
            <a:r>
              <a:rPr lang="fr-FR" sz="1700" dirty="0" smtClean="0"/>
              <a:t>- 2 avril 2019: </a:t>
            </a:r>
            <a:r>
              <a:rPr lang="fr-FR" sz="1700" dirty="0" err="1" smtClean="0">
                <a:hlinkClick r:id="rId3"/>
              </a:rPr>
              <a:t>infoday</a:t>
            </a:r>
            <a:r>
              <a:rPr lang="fr-FR" sz="1700" dirty="0" smtClean="0"/>
              <a:t> à Bruxelles =&gt; Présentations sur la plateforme TENOR</a:t>
            </a:r>
          </a:p>
          <a:p>
            <a:pPr>
              <a:spcAft>
                <a:spcPts val="600"/>
              </a:spcAft>
            </a:pPr>
            <a:r>
              <a:rPr lang="fr-FR" sz="1600" dirty="0" smtClean="0"/>
              <a:t>- 11 avril 2019: session d’info de l’EIC </a:t>
            </a:r>
            <a:r>
              <a:rPr lang="fr-FR" sz="1600" dirty="0" err="1" smtClean="0"/>
              <a:t>Roadshow</a:t>
            </a:r>
            <a:r>
              <a:rPr lang="fr-FR" sz="1600" dirty="0" smtClean="0"/>
              <a:t> organisé à Paris (Représentation de la Commission européenne)</a:t>
            </a:r>
          </a:p>
          <a:p>
            <a:pPr>
              <a:spcAft>
                <a:spcPts val="600"/>
              </a:spcAft>
            </a:pPr>
            <a:r>
              <a:rPr lang="fr-FR" sz="1600" dirty="0" smtClean="0"/>
              <a:t>- Page dédiée à </a:t>
            </a:r>
            <a:r>
              <a:rPr lang="fr-FR" sz="1600" dirty="0"/>
              <a:t>l’« </a:t>
            </a:r>
            <a:r>
              <a:rPr lang="fr-FR" sz="1600" dirty="0" err="1"/>
              <a:t>Enhanced</a:t>
            </a:r>
            <a:r>
              <a:rPr lang="fr-FR" sz="1600" dirty="0"/>
              <a:t> EIC Pilot </a:t>
            </a:r>
            <a:r>
              <a:rPr lang="fr-FR" sz="1600" dirty="0" smtClean="0"/>
              <a:t>» sur le site de la Commission: </a:t>
            </a:r>
            <a:r>
              <a:rPr lang="fr-FR" sz="1600" dirty="0">
                <a:hlinkClick r:id="rId4"/>
              </a:rPr>
              <a:t>http://</a:t>
            </a:r>
            <a:r>
              <a:rPr lang="fr-FR" sz="1600" dirty="0" smtClean="0">
                <a:hlinkClick r:id="rId4"/>
              </a:rPr>
              <a:t>ec.europa.eu/research/eic/index.cfm</a:t>
            </a:r>
            <a:r>
              <a:rPr lang="fr-FR" sz="1600" dirty="0" smtClean="0"/>
              <a:t> </a:t>
            </a:r>
          </a:p>
          <a:p>
            <a:pPr marL="285750" indent="-285750">
              <a:spcAft>
                <a:spcPts val="600"/>
              </a:spcAft>
              <a:buFont typeface="Symbol" panose="05050102010706020507" pitchFamily="18" charset="2"/>
              <a:buChar char="Þ"/>
            </a:pPr>
            <a:endParaRPr lang="fr-FR" dirty="0" smtClean="0"/>
          </a:p>
          <a:p>
            <a:pPr marL="285750" indent="-285750">
              <a:spcAft>
                <a:spcPts val="600"/>
              </a:spcAft>
              <a:buFont typeface="Arial" panose="020B0604020202020204" pitchFamily="34" charset="0"/>
              <a:buChar char="•"/>
            </a:pPr>
            <a:endParaRPr lang="fr-FR" dirty="0" smtClean="0"/>
          </a:p>
          <a:p>
            <a:pPr>
              <a:spcAft>
                <a:spcPts val="600"/>
              </a:spcAft>
            </a:pPr>
            <a:r>
              <a:rPr lang="fr-FR" dirty="0" smtClean="0"/>
              <a:t> </a:t>
            </a:r>
          </a:p>
          <a:p>
            <a:pPr>
              <a:spcAft>
                <a:spcPts val="600"/>
              </a:spcAft>
            </a:pPr>
            <a:endParaRPr lang="fr-FR" dirty="0" smtClean="0"/>
          </a:p>
          <a:p>
            <a:pPr>
              <a:spcAft>
                <a:spcPts val="600"/>
              </a:spcAft>
            </a:pPr>
            <a:endParaRPr lang="fr-FR" dirty="0" smtClean="0"/>
          </a:p>
          <a:p>
            <a:endParaRPr lang="fr-FR" dirty="0" smtClean="0"/>
          </a:p>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endParaRPr lang="fr-FR" dirty="0"/>
          </a:p>
        </p:txBody>
      </p:sp>
    </p:spTree>
    <p:extLst>
      <p:ext uri="{BB962C8B-B14F-4D97-AF65-F5344CB8AC3E}">
        <p14:creationId xmlns:p14="http://schemas.microsoft.com/office/powerpoint/2010/main" val="389274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93532" y="612796"/>
            <a:ext cx="8362528" cy="584775"/>
          </a:xfrm>
          <a:prstGeom prst="rect">
            <a:avLst/>
          </a:prstGeom>
          <a:solidFill>
            <a:srgbClr val="C00000"/>
          </a:solidFill>
        </p:spPr>
        <p:txBody>
          <a:bodyPr wrap="square" rtlCol="0">
            <a:spAutoFit/>
          </a:bodyPr>
          <a:lstStyle/>
          <a:p>
            <a:pPr lvl="0" algn="ctr"/>
            <a:r>
              <a:rPr lang="fr-FR" sz="3200" dirty="0" smtClean="0">
                <a:solidFill>
                  <a:schemeClr val="bg1"/>
                </a:solidFill>
              </a:rPr>
              <a:t>Horizon 2020</a:t>
            </a:r>
            <a:endParaRPr lang="fr-FR" sz="3200" dirty="0">
              <a:solidFill>
                <a:schemeClr val="bg1"/>
              </a:solidFill>
            </a:endParaRPr>
          </a:p>
        </p:txBody>
      </p:sp>
      <p:sp>
        <p:nvSpPr>
          <p:cNvPr id="2" name="ZoneTexte 1"/>
          <p:cNvSpPr txBox="1"/>
          <p:nvPr/>
        </p:nvSpPr>
        <p:spPr>
          <a:xfrm>
            <a:off x="393532" y="1197571"/>
            <a:ext cx="8362527" cy="2693045"/>
          </a:xfrm>
          <a:prstGeom prst="rect">
            <a:avLst/>
          </a:prstGeom>
          <a:noFill/>
        </p:spPr>
        <p:txBody>
          <a:bodyPr wrap="square" rtlCol="0">
            <a:spAutoFit/>
          </a:bodyPr>
          <a:lstStyle/>
          <a:p>
            <a:pPr>
              <a:spcAft>
                <a:spcPts val="600"/>
              </a:spcAft>
            </a:pPr>
            <a:endParaRPr lang="fr-FR" dirty="0" smtClean="0"/>
          </a:p>
          <a:p>
            <a:pPr marL="285750" indent="-285750">
              <a:spcAft>
                <a:spcPts val="600"/>
              </a:spcAft>
              <a:buFont typeface="Arial" panose="020B0604020202020204" pitchFamily="34" charset="0"/>
              <a:buChar char="•"/>
            </a:pPr>
            <a:endParaRPr lang="fr-FR" dirty="0" smtClean="0"/>
          </a:p>
          <a:p>
            <a:pPr>
              <a:spcAft>
                <a:spcPts val="600"/>
              </a:spcAft>
            </a:pPr>
            <a:r>
              <a:rPr lang="fr-FR" dirty="0" smtClean="0"/>
              <a:t> </a:t>
            </a:r>
          </a:p>
          <a:p>
            <a:pPr>
              <a:spcAft>
                <a:spcPts val="600"/>
              </a:spcAft>
            </a:pPr>
            <a:endParaRPr lang="fr-FR" dirty="0" smtClean="0"/>
          </a:p>
          <a:p>
            <a:pPr>
              <a:spcAft>
                <a:spcPts val="600"/>
              </a:spcAft>
            </a:pPr>
            <a:endParaRPr lang="fr-FR" dirty="0" smtClean="0"/>
          </a:p>
          <a:p>
            <a:endParaRPr lang="fr-FR" dirty="0" smtClean="0"/>
          </a:p>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endParaRPr lang="fr-FR" dirty="0"/>
          </a:p>
        </p:txBody>
      </p:sp>
      <p:pic>
        <p:nvPicPr>
          <p:cNvPr id="4" name="Image 3"/>
          <p:cNvPicPr>
            <a:picLocks noChangeAspect="1"/>
          </p:cNvPicPr>
          <p:nvPr/>
        </p:nvPicPr>
        <p:blipFill>
          <a:blip r:embed="rId3"/>
          <a:stretch>
            <a:fillRect/>
          </a:stretch>
        </p:blipFill>
        <p:spPr>
          <a:xfrm>
            <a:off x="393531" y="612796"/>
            <a:ext cx="8362529" cy="6185361"/>
          </a:xfrm>
          <a:prstGeom prst="rect">
            <a:avLst/>
          </a:prstGeom>
        </p:spPr>
      </p:pic>
    </p:spTree>
    <p:extLst>
      <p:ext uri="{BB962C8B-B14F-4D97-AF65-F5344CB8AC3E}">
        <p14:creationId xmlns:p14="http://schemas.microsoft.com/office/powerpoint/2010/main" val="24654066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93532" y="612796"/>
            <a:ext cx="8362528" cy="584775"/>
          </a:xfrm>
          <a:prstGeom prst="rect">
            <a:avLst/>
          </a:prstGeom>
          <a:solidFill>
            <a:srgbClr val="C00000"/>
          </a:solidFill>
        </p:spPr>
        <p:txBody>
          <a:bodyPr wrap="square" rtlCol="0">
            <a:spAutoFit/>
          </a:bodyPr>
          <a:lstStyle/>
          <a:p>
            <a:pPr lvl="0" algn="ctr"/>
            <a:r>
              <a:rPr lang="fr-FR" sz="3200" dirty="0" smtClean="0">
                <a:solidFill>
                  <a:schemeClr val="bg1"/>
                </a:solidFill>
              </a:rPr>
              <a:t>Horizon 2020</a:t>
            </a:r>
            <a:endParaRPr lang="fr-FR" sz="3200" dirty="0">
              <a:solidFill>
                <a:schemeClr val="bg1"/>
              </a:solidFill>
            </a:endParaRPr>
          </a:p>
        </p:txBody>
      </p:sp>
      <p:sp>
        <p:nvSpPr>
          <p:cNvPr id="2" name="ZoneTexte 1"/>
          <p:cNvSpPr txBox="1"/>
          <p:nvPr/>
        </p:nvSpPr>
        <p:spPr>
          <a:xfrm>
            <a:off x="393532" y="1197571"/>
            <a:ext cx="8362527" cy="427809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fr-FR" dirty="0" smtClean="0"/>
              <a:t>19 juin 2019, Paris: Réunion biannuelle PCN/points de contact régionaux sur Horizon 2020 pour l’organisation d’</a:t>
            </a:r>
            <a:r>
              <a:rPr lang="fr-FR" dirty="0" err="1" smtClean="0"/>
              <a:t>infodays</a:t>
            </a:r>
            <a:r>
              <a:rPr lang="fr-FR" dirty="0" smtClean="0"/>
              <a:t> sur les AAP 2020 d’Horizon 2020 + préparation d’Horizon Europe</a:t>
            </a:r>
          </a:p>
          <a:p>
            <a:pPr marL="285750" indent="-285750">
              <a:spcAft>
                <a:spcPts val="600"/>
              </a:spcAft>
              <a:buFont typeface="Symbol" panose="05050102010706020507" pitchFamily="18" charset="2"/>
              <a:buChar char="Þ"/>
            </a:pPr>
            <a:r>
              <a:rPr lang="fr-FR" dirty="0" smtClean="0"/>
              <a:t>Mobilisation normande? </a:t>
            </a:r>
          </a:p>
          <a:p>
            <a:pPr>
              <a:spcAft>
                <a:spcPts val="600"/>
              </a:spcAft>
            </a:pPr>
            <a:endParaRPr lang="fr-FR" sz="1600" dirty="0" smtClean="0"/>
          </a:p>
          <a:p>
            <a:pPr marL="285750" indent="-285750">
              <a:spcAft>
                <a:spcPts val="600"/>
              </a:spcAft>
              <a:buFont typeface="Symbol" panose="05050102010706020507" pitchFamily="18" charset="2"/>
              <a:buChar char="Þ"/>
            </a:pPr>
            <a:endParaRPr lang="fr-FR" dirty="0" smtClean="0"/>
          </a:p>
          <a:p>
            <a:pPr marL="285750" indent="-285750">
              <a:spcAft>
                <a:spcPts val="600"/>
              </a:spcAft>
              <a:buFont typeface="Arial" panose="020B0604020202020204" pitchFamily="34" charset="0"/>
              <a:buChar char="•"/>
            </a:pPr>
            <a:endParaRPr lang="fr-FR" dirty="0" smtClean="0"/>
          </a:p>
          <a:p>
            <a:pPr>
              <a:spcAft>
                <a:spcPts val="600"/>
              </a:spcAft>
            </a:pPr>
            <a:r>
              <a:rPr lang="fr-FR" dirty="0" smtClean="0"/>
              <a:t> </a:t>
            </a:r>
          </a:p>
          <a:p>
            <a:pPr>
              <a:spcAft>
                <a:spcPts val="600"/>
              </a:spcAft>
            </a:pPr>
            <a:endParaRPr lang="fr-FR" dirty="0" smtClean="0"/>
          </a:p>
          <a:p>
            <a:pPr>
              <a:spcAft>
                <a:spcPts val="600"/>
              </a:spcAft>
            </a:pPr>
            <a:endParaRPr lang="fr-FR" dirty="0" smtClean="0"/>
          </a:p>
          <a:p>
            <a:endParaRPr lang="fr-FR" dirty="0" smtClean="0"/>
          </a:p>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endParaRPr lang="fr-FR" dirty="0"/>
          </a:p>
        </p:txBody>
      </p:sp>
    </p:spTree>
    <p:extLst>
      <p:ext uri="{BB962C8B-B14F-4D97-AF65-F5344CB8AC3E}">
        <p14:creationId xmlns:p14="http://schemas.microsoft.com/office/powerpoint/2010/main" val="40302515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93532" y="612796"/>
            <a:ext cx="8362528" cy="584775"/>
          </a:xfrm>
          <a:prstGeom prst="rect">
            <a:avLst/>
          </a:prstGeom>
          <a:solidFill>
            <a:srgbClr val="C00000"/>
          </a:solidFill>
        </p:spPr>
        <p:txBody>
          <a:bodyPr wrap="square" rtlCol="0">
            <a:spAutoFit/>
          </a:bodyPr>
          <a:lstStyle/>
          <a:p>
            <a:pPr lvl="0" algn="ctr"/>
            <a:r>
              <a:rPr lang="fr-FR" sz="3200" dirty="0" smtClean="0">
                <a:solidFill>
                  <a:schemeClr val="bg1"/>
                </a:solidFill>
              </a:rPr>
              <a:t>AAP 2019 de LIFE</a:t>
            </a:r>
            <a:endParaRPr lang="fr-FR" sz="3200" dirty="0">
              <a:solidFill>
                <a:schemeClr val="bg1"/>
              </a:solidFill>
            </a:endParaRPr>
          </a:p>
        </p:txBody>
      </p:sp>
      <p:sp>
        <p:nvSpPr>
          <p:cNvPr id="2" name="ZoneTexte 1"/>
          <p:cNvSpPr txBox="1"/>
          <p:nvPr/>
        </p:nvSpPr>
        <p:spPr>
          <a:xfrm>
            <a:off x="393532" y="1197571"/>
            <a:ext cx="8362527" cy="683264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fr-FR" u="sng" dirty="0" smtClean="0"/>
              <a:t>Ouverture de l’AAP 2019 de LIFE</a:t>
            </a:r>
            <a:r>
              <a:rPr lang="fr-FR" dirty="0" smtClean="0"/>
              <a:t>: </a:t>
            </a:r>
            <a:r>
              <a:rPr lang="fr-FR" b="1" dirty="0" smtClean="0"/>
              <a:t>4 avril 2019</a:t>
            </a:r>
          </a:p>
          <a:p>
            <a:pPr marL="285750" indent="-285750">
              <a:spcAft>
                <a:spcPts val="600"/>
              </a:spcAft>
              <a:buFont typeface="Arial" panose="020B0604020202020204" pitchFamily="34" charset="0"/>
              <a:buChar char="•"/>
            </a:pPr>
            <a:r>
              <a:rPr lang="fr-FR" u="sng" dirty="0" smtClean="0"/>
              <a:t>Échéances</a:t>
            </a:r>
            <a:r>
              <a:rPr lang="fr-FR" dirty="0" smtClean="0"/>
              <a:t>:</a:t>
            </a:r>
          </a:p>
          <a:p>
            <a:pPr marL="742950" lvl="1" indent="-285750">
              <a:spcAft>
                <a:spcPts val="600"/>
              </a:spcAft>
              <a:buFont typeface="Arial" panose="020B0604020202020204" pitchFamily="34" charset="0"/>
              <a:buChar char="•"/>
            </a:pPr>
            <a:r>
              <a:rPr lang="fr-FR" sz="1600" dirty="0" smtClean="0"/>
              <a:t>Sous-programme Environnement</a:t>
            </a:r>
          </a:p>
          <a:p>
            <a:pPr marL="1200150" lvl="2" indent="-285750">
              <a:spcAft>
                <a:spcPts val="600"/>
              </a:spcAft>
              <a:buFont typeface="Arial" panose="020B0604020202020204" pitchFamily="34" charset="0"/>
              <a:buChar char="•"/>
            </a:pPr>
            <a:r>
              <a:rPr lang="fr-FR" sz="1500" dirty="0" smtClean="0"/>
              <a:t>Projets « traditionnels » Environnement et utilisation efficace des ressources (cofinancement: 60%/75%): </a:t>
            </a:r>
            <a:r>
              <a:rPr lang="fr-FR" sz="1500" b="1" dirty="0" smtClean="0"/>
              <a:t>17 juin 2019</a:t>
            </a:r>
          </a:p>
          <a:p>
            <a:pPr marL="1200150" lvl="2" indent="-285750">
              <a:spcAft>
                <a:spcPts val="600"/>
              </a:spcAft>
              <a:buFont typeface="Arial" panose="020B0604020202020204" pitchFamily="34" charset="0"/>
              <a:buChar char="•"/>
            </a:pPr>
            <a:r>
              <a:rPr lang="fr-FR" sz="1500" dirty="0" smtClean="0"/>
              <a:t>Projets « traditionnels » Nature et biodiversité + Projets Gouvernance + Projets Information (cofinancement: 55%): </a:t>
            </a:r>
            <a:r>
              <a:rPr lang="fr-FR" sz="1500" b="1" dirty="0" smtClean="0"/>
              <a:t>19 juin 2019</a:t>
            </a:r>
          </a:p>
          <a:p>
            <a:pPr marL="742950" lvl="1" indent="-285750">
              <a:spcAft>
                <a:spcPts val="600"/>
              </a:spcAft>
              <a:buFont typeface="Arial" panose="020B0604020202020204" pitchFamily="34" charset="0"/>
              <a:buChar char="•"/>
            </a:pPr>
            <a:r>
              <a:rPr lang="fr-FR" sz="1600" dirty="0" smtClean="0"/>
              <a:t>Sous-programme Climat</a:t>
            </a:r>
          </a:p>
          <a:p>
            <a:pPr marL="1200150" lvl="2" indent="-285750">
              <a:spcAft>
                <a:spcPts val="600"/>
              </a:spcAft>
              <a:buFont typeface="Arial" panose="020B0604020202020204" pitchFamily="34" charset="0"/>
              <a:buChar char="•"/>
            </a:pPr>
            <a:r>
              <a:rPr lang="fr-FR" sz="1500" dirty="0" smtClean="0"/>
              <a:t>Projets « traditionnels » Atténuation du changement climatique + Adaptation aux effets du changement climatique + Gouvernance + Information (cofinancement: 55%): </a:t>
            </a:r>
            <a:r>
              <a:rPr lang="fr-FR" sz="1500" b="1" dirty="0" smtClean="0"/>
              <a:t>septembre 2019</a:t>
            </a:r>
          </a:p>
          <a:p>
            <a:pPr marL="285750" indent="-285750">
              <a:spcAft>
                <a:spcPts val="600"/>
              </a:spcAft>
              <a:buFont typeface="Arial" panose="020B0604020202020204" pitchFamily="34" charset="0"/>
              <a:buChar char="•"/>
            </a:pPr>
            <a:r>
              <a:rPr lang="fr-FR" u="sng" dirty="0" smtClean="0"/>
              <a:t>2 </a:t>
            </a:r>
            <a:r>
              <a:rPr lang="fr-FR" u="sng" dirty="0" err="1" smtClean="0"/>
              <a:t>infodays</a:t>
            </a:r>
            <a:r>
              <a:rPr lang="fr-FR" dirty="0" smtClean="0"/>
              <a:t>: </a:t>
            </a:r>
          </a:p>
          <a:p>
            <a:pPr>
              <a:spcAft>
                <a:spcPts val="600"/>
              </a:spcAft>
            </a:pPr>
            <a:r>
              <a:rPr lang="fr-FR" sz="1600" dirty="0" smtClean="0"/>
              <a:t>10 avril 2019, Paris: </a:t>
            </a:r>
            <a:r>
              <a:rPr lang="fr-FR" sz="1400" dirty="0">
                <a:hlinkClick r:id="rId3"/>
              </a:rPr>
              <a:t>http://enqueteur.daei.sg.developpement-durable.gouv.fr/index.php/85386?lang=fr</a:t>
            </a:r>
            <a:endParaRPr lang="fr-FR" sz="1400" dirty="0" smtClean="0"/>
          </a:p>
          <a:p>
            <a:pPr>
              <a:spcAft>
                <a:spcPts val="600"/>
              </a:spcAft>
            </a:pPr>
            <a:r>
              <a:rPr lang="fr-FR" sz="1600" dirty="0" smtClean="0"/>
              <a:t>30 avril 2019</a:t>
            </a:r>
            <a:r>
              <a:rPr lang="fr-FR" sz="1600" dirty="0"/>
              <a:t>, Bruxelles: </a:t>
            </a:r>
            <a:r>
              <a:rPr lang="fr-FR" sz="1200" dirty="0">
                <a:hlinkClick r:id="rId4"/>
              </a:rPr>
              <a:t>https://</a:t>
            </a:r>
            <a:r>
              <a:rPr lang="fr-FR" sz="1200" dirty="0" smtClean="0">
                <a:hlinkClick r:id="rId4"/>
              </a:rPr>
              <a:t>ec.europa.eu/easme/en/section/life/eu-life-information-and-networking-day</a:t>
            </a:r>
            <a:r>
              <a:rPr lang="fr-FR" sz="1200" dirty="0" smtClean="0"/>
              <a:t> </a:t>
            </a:r>
          </a:p>
          <a:p>
            <a:pPr marL="285750" indent="-285750">
              <a:spcAft>
                <a:spcPts val="600"/>
              </a:spcAft>
              <a:buFont typeface="Arial" panose="020B0604020202020204" pitchFamily="34" charset="0"/>
              <a:buChar char="•"/>
            </a:pPr>
            <a:r>
              <a:rPr lang="fr-FR" u="sng" dirty="0" smtClean="0"/>
              <a:t>Pour en savoir plus</a:t>
            </a:r>
            <a:r>
              <a:rPr lang="fr-FR" dirty="0" smtClean="0"/>
              <a:t>:</a:t>
            </a:r>
          </a:p>
          <a:p>
            <a:pPr>
              <a:spcAft>
                <a:spcPts val="600"/>
              </a:spcAft>
            </a:pPr>
            <a:r>
              <a:rPr lang="fr-FR" sz="1600" dirty="0" smtClean="0"/>
              <a:t>Site de l’agence EASME: </a:t>
            </a:r>
            <a:r>
              <a:rPr lang="fr-FR" sz="1600" dirty="0" smtClean="0">
                <a:hlinkClick r:id="rId5"/>
              </a:rPr>
              <a:t>https</a:t>
            </a:r>
            <a:r>
              <a:rPr lang="fr-FR" sz="1600" dirty="0">
                <a:hlinkClick r:id="rId5"/>
              </a:rPr>
              <a:t>://</a:t>
            </a:r>
            <a:r>
              <a:rPr lang="fr-FR" sz="1600" dirty="0" smtClean="0">
                <a:hlinkClick r:id="rId5"/>
              </a:rPr>
              <a:t>ec.europa.eu/easme/en/section/life/calls-proposals</a:t>
            </a:r>
            <a:endParaRPr lang="fr-FR" sz="1600" dirty="0" smtClean="0"/>
          </a:p>
          <a:p>
            <a:pPr>
              <a:spcAft>
                <a:spcPts val="600"/>
              </a:spcAft>
            </a:pPr>
            <a:r>
              <a:rPr lang="fr-FR" sz="1600" dirty="0" smtClean="0"/>
              <a:t>LIFE </a:t>
            </a:r>
            <a:r>
              <a:rPr lang="fr-FR" sz="1600" dirty="0" err="1" smtClean="0"/>
              <a:t>Projects</a:t>
            </a:r>
            <a:r>
              <a:rPr lang="fr-FR" sz="1600" dirty="0" smtClean="0"/>
              <a:t> </a:t>
            </a:r>
            <a:r>
              <a:rPr lang="fr-FR" sz="1600" dirty="0" err="1" smtClean="0"/>
              <a:t>Database</a:t>
            </a:r>
            <a:r>
              <a:rPr lang="fr-FR" sz="1600" dirty="0" smtClean="0"/>
              <a:t>: </a:t>
            </a:r>
            <a:r>
              <a:rPr lang="fr-FR" sz="1600" dirty="0">
                <a:hlinkClick r:id="rId6"/>
              </a:rPr>
              <a:t>http://ec.europa.eu/environment/life/project/Projects/index.cfm</a:t>
            </a:r>
            <a:endParaRPr lang="fr-FR" sz="1600" dirty="0"/>
          </a:p>
          <a:p>
            <a:pPr>
              <a:spcAft>
                <a:spcPts val="600"/>
              </a:spcAft>
            </a:pPr>
            <a:endParaRPr lang="fr-FR" dirty="0" smtClean="0"/>
          </a:p>
          <a:p>
            <a:pPr>
              <a:spcAft>
                <a:spcPts val="600"/>
              </a:spcAft>
            </a:pPr>
            <a:endParaRPr lang="fr-FR" dirty="0" smtClean="0"/>
          </a:p>
          <a:p>
            <a:endParaRPr lang="fr-FR" dirty="0" smtClean="0"/>
          </a:p>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endParaRPr lang="fr-FR" dirty="0"/>
          </a:p>
        </p:txBody>
      </p:sp>
    </p:spTree>
    <p:extLst>
      <p:ext uri="{BB962C8B-B14F-4D97-AF65-F5344CB8AC3E}">
        <p14:creationId xmlns:p14="http://schemas.microsoft.com/office/powerpoint/2010/main" val="7411335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93532" y="612796"/>
            <a:ext cx="8362528" cy="584775"/>
          </a:xfrm>
          <a:prstGeom prst="rect">
            <a:avLst/>
          </a:prstGeom>
          <a:solidFill>
            <a:srgbClr val="C00000"/>
          </a:solidFill>
        </p:spPr>
        <p:txBody>
          <a:bodyPr wrap="square" rtlCol="0">
            <a:spAutoFit/>
          </a:bodyPr>
          <a:lstStyle/>
          <a:p>
            <a:pPr lvl="0" algn="ctr"/>
            <a:r>
              <a:rPr lang="fr-FR" sz="3200" dirty="0" smtClean="0">
                <a:solidFill>
                  <a:schemeClr val="bg1"/>
                </a:solidFill>
              </a:rPr>
              <a:t>Erasmus +</a:t>
            </a:r>
            <a:endParaRPr lang="fr-FR" sz="3200" dirty="0">
              <a:solidFill>
                <a:schemeClr val="bg1"/>
              </a:solidFill>
            </a:endParaRPr>
          </a:p>
        </p:txBody>
      </p:sp>
      <p:sp>
        <p:nvSpPr>
          <p:cNvPr id="2" name="ZoneTexte 1"/>
          <p:cNvSpPr txBox="1"/>
          <p:nvPr/>
        </p:nvSpPr>
        <p:spPr>
          <a:xfrm>
            <a:off x="393532" y="1197571"/>
            <a:ext cx="8362527" cy="686341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fr-FR" u="sng" dirty="0" smtClean="0"/>
              <a:t>AAP 2019 pilote sur les universités européennes:</a:t>
            </a:r>
            <a:r>
              <a:rPr lang="fr-FR" dirty="0" smtClean="0"/>
              <a:t> 54 candidatures déposées (dont une trentaine impliquant des universités françaises) pour 12 réseaux sélectionnés</a:t>
            </a:r>
          </a:p>
          <a:p>
            <a:pPr marL="285750" indent="-285750">
              <a:spcAft>
                <a:spcPts val="600"/>
              </a:spcAft>
              <a:buFont typeface="Symbol" panose="05050102010706020507" pitchFamily="18" charset="2"/>
              <a:buChar char="Þ"/>
            </a:pPr>
            <a:r>
              <a:rPr lang="fr-FR" sz="1600" dirty="0" smtClean="0"/>
              <a:t>Forte mobilisation des établissements d’ESR français</a:t>
            </a:r>
          </a:p>
          <a:p>
            <a:pPr marL="285750" indent="-285750">
              <a:spcAft>
                <a:spcPts val="600"/>
              </a:spcAft>
              <a:buFont typeface="Symbol" panose="05050102010706020507" pitchFamily="18" charset="2"/>
              <a:buChar char="Þ"/>
            </a:pPr>
            <a:r>
              <a:rPr lang="fr-FR" sz="1600" dirty="0" smtClean="0"/>
              <a:t>Résultats: juin 2019</a:t>
            </a:r>
          </a:p>
          <a:p>
            <a:pPr marL="285750" indent="-285750">
              <a:spcAft>
                <a:spcPts val="600"/>
              </a:spcAft>
              <a:buFont typeface="Arial" panose="020B0604020202020204" pitchFamily="34" charset="0"/>
              <a:buChar char="•"/>
            </a:pPr>
            <a:r>
              <a:rPr lang="fr-FR" u="sng" dirty="0" smtClean="0"/>
              <a:t>AAP 2020 pilote sur les universités européennes </a:t>
            </a:r>
            <a:r>
              <a:rPr lang="fr-FR" dirty="0" smtClean="0"/>
              <a:t>suivra le même calendrier: ouverture de l’AAP en octobre 2019 – Dépôt en janvier 2020/Budget: 60 millions € (5 millions €/consortium sélectionné)</a:t>
            </a:r>
          </a:p>
          <a:p>
            <a:pPr marL="285750" indent="-285750">
              <a:spcAft>
                <a:spcPts val="600"/>
              </a:spcAft>
              <a:buFont typeface="Symbol" panose="05050102010706020507" pitchFamily="18" charset="2"/>
              <a:buChar char="Þ"/>
            </a:pPr>
            <a:r>
              <a:rPr lang="fr-FR" sz="1600" dirty="0" smtClean="0"/>
              <a:t>Une session d’info/évènement de networking est prévu le 7/11/2019 à Bruxelles</a:t>
            </a:r>
          </a:p>
          <a:p>
            <a:pPr marL="285750" indent="-285750">
              <a:spcAft>
                <a:spcPts val="600"/>
              </a:spcAft>
              <a:buFont typeface="Arial" panose="020B0604020202020204" pitchFamily="34" charset="0"/>
              <a:buChar char="•"/>
            </a:pPr>
            <a:r>
              <a:rPr lang="fr-FR" u="sng" dirty="0" smtClean="0"/>
              <a:t>AAP 2020 pilote sur les centres d’excellence professionnelle</a:t>
            </a:r>
            <a:r>
              <a:rPr lang="fr-FR" dirty="0" smtClean="0"/>
              <a:t>: test pour la prochaine période de programmation – Objectif: mettre en réseau des centres de formation d’apprentis (sur le modèle des réseaux d’universités européennes) – Action très portée par l’Allemagne et l’Autriche.</a:t>
            </a:r>
          </a:p>
          <a:p>
            <a:pPr marL="285750" indent="-285750">
              <a:spcAft>
                <a:spcPts val="600"/>
              </a:spcAft>
              <a:buFont typeface="Arial" panose="020B0604020202020204" pitchFamily="34" charset="0"/>
              <a:buChar char="•"/>
            </a:pPr>
            <a:r>
              <a:rPr lang="fr-FR" dirty="0" smtClean="0"/>
              <a:t>IGAENR + IGF finalisent actuellement une </a:t>
            </a:r>
            <a:r>
              <a:rPr lang="fr-FR" b="1" dirty="0" smtClean="0"/>
              <a:t>étude sur les outils à mobiliser pour atteindre les objectifs de mobilité annoncés dans le discours de la Sorbonne </a:t>
            </a:r>
            <a:r>
              <a:rPr lang="fr-FR" dirty="0" smtClean="0"/>
              <a:t>d’Emmanuel Macron (d’ici 2024, au moins 50% d’une classe d’âge doit avoir passé, avant ses 25 ans au moins, 6 mois dans un autre pays européen)</a:t>
            </a:r>
          </a:p>
          <a:p>
            <a:pPr>
              <a:spcAft>
                <a:spcPts val="600"/>
              </a:spcAft>
            </a:pPr>
            <a:endParaRPr lang="fr-FR" dirty="0"/>
          </a:p>
          <a:p>
            <a:pPr>
              <a:spcAft>
                <a:spcPts val="600"/>
              </a:spcAft>
            </a:pPr>
            <a:endParaRPr lang="fr-FR" dirty="0" smtClean="0"/>
          </a:p>
          <a:p>
            <a:pPr>
              <a:spcAft>
                <a:spcPts val="600"/>
              </a:spcAft>
            </a:pPr>
            <a:endParaRPr lang="fr-FR" dirty="0" smtClean="0"/>
          </a:p>
          <a:p>
            <a:endParaRPr lang="fr-FR" dirty="0" smtClean="0"/>
          </a:p>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endParaRPr lang="fr-FR" dirty="0"/>
          </a:p>
        </p:txBody>
      </p:sp>
    </p:spTree>
    <p:extLst>
      <p:ext uri="{BB962C8B-B14F-4D97-AF65-F5344CB8AC3E}">
        <p14:creationId xmlns:p14="http://schemas.microsoft.com/office/powerpoint/2010/main" val="33179651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93532" y="612796"/>
            <a:ext cx="8362528" cy="1077218"/>
          </a:xfrm>
          <a:prstGeom prst="rect">
            <a:avLst/>
          </a:prstGeom>
          <a:solidFill>
            <a:srgbClr val="C00000"/>
          </a:solidFill>
        </p:spPr>
        <p:txBody>
          <a:bodyPr wrap="square" rtlCol="0">
            <a:spAutoFit/>
          </a:bodyPr>
          <a:lstStyle/>
          <a:p>
            <a:pPr lvl="0" algn="ctr"/>
            <a:r>
              <a:rPr lang="fr-FR" sz="3200" dirty="0" smtClean="0">
                <a:solidFill>
                  <a:schemeClr val="bg1"/>
                </a:solidFill>
              </a:rPr>
              <a:t>AAP 2019 de l’Action préparatoire de l’UE en matière de recherche pour la défense (PADR)</a:t>
            </a:r>
            <a:endParaRPr lang="fr-FR" sz="3200" dirty="0">
              <a:solidFill>
                <a:schemeClr val="bg1"/>
              </a:solidFill>
            </a:endParaRPr>
          </a:p>
        </p:txBody>
      </p:sp>
      <p:sp>
        <p:nvSpPr>
          <p:cNvPr id="2" name="ZoneTexte 1"/>
          <p:cNvSpPr txBox="1"/>
          <p:nvPr/>
        </p:nvSpPr>
        <p:spPr>
          <a:xfrm>
            <a:off x="393533" y="1690014"/>
            <a:ext cx="8362527" cy="672491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fr-FR" dirty="0" smtClean="0"/>
              <a:t>PADR = </a:t>
            </a:r>
            <a:r>
              <a:rPr lang="fr-FR" dirty="0" err="1" smtClean="0"/>
              <a:t>Preparatory</a:t>
            </a:r>
            <a:r>
              <a:rPr lang="fr-FR" dirty="0" smtClean="0"/>
              <a:t> Action on </a:t>
            </a:r>
            <a:r>
              <a:rPr lang="fr-FR" dirty="0" err="1" smtClean="0"/>
              <a:t>Defence</a:t>
            </a:r>
            <a:r>
              <a:rPr lang="fr-FR" dirty="0" smtClean="0"/>
              <a:t> </a:t>
            </a:r>
            <a:r>
              <a:rPr lang="fr-FR" dirty="0" err="1" smtClean="0"/>
              <a:t>Research</a:t>
            </a:r>
            <a:r>
              <a:rPr lang="fr-FR" dirty="0" smtClean="0"/>
              <a:t>: adoptée en 2017 et dotée d’un budget de 90 millions € sur 3 ans.</a:t>
            </a:r>
          </a:p>
          <a:p>
            <a:pPr marL="285750" indent="-285750">
              <a:spcAft>
                <a:spcPts val="600"/>
              </a:spcAft>
              <a:buFont typeface="Arial" panose="020B0604020202020204" pitchFamily="34" charset="0"/>
              <a:buChar char="•"/>
            </a:pPr>
            <a:r>
              <a:rPr lang="fr-FR" sz="1600" u="sng" dirty="0" smtClean="0"/>
              <a:t>Objectifs</a:t>
            </a:r>
            <a:r>
              <a:rPr lang="fr-FR" sz="1600" dirty="0" smtClean="0"/>
              <a:t>: Financer des projets européens de recherche dans le domaine de la défense et préparer la mise en place d’un programme européen dédié à partir de 2021.</a:t>
            </a:r>
          </a:p>
          <a:p>
            <a:pPr>
              <a:spcAft>
                <a:spcPts val="600"/>
              </a:spcAft>
            </a:pPr>
            <a:endParaRPr lang="fr-FR" sz="800" dirty="0" smtClean="0"/>
          </a:p>
          <a:p>
            <a:pPr marL="285750" indent="-285750">
              <a:spcAft>
                <a:spcPts val="600"/>
              </a:spcAft>
              <a:buFont typeface="Arial" panose="020B0604020202020204" pitchFamily="34" charset="0"/>
              <a:buChar char="•"/>
            </a:pPr>
            <a:r>
              <a:rPr lang="fr-FR" sz="1600" b="1" dirty="0" smtClean="0"/>
              <a:t>AAP 2019</a:t>
            </a:r>
          </a:p>
          <a:p>
            <a:pPr>
              <a:spcAft>
                <a:spcPts val="600"/>
              </a:spcAft>
            </a:pPr>
            <a:r>
              <a:rPr lang="fr-FR" sz="1600" u="sng" dirty="0" smtClean="0"/>
              <a:t>4 </a:t>
            </a:r>
            <a:r>
              <a:rPr lang="fr-FR" sz="1600" u="sng" dirty="0" err="1" smtClean="0"/>
              <a:t>topics</a:t>
            </a:r>
            <a:r>
              <a:rPr lang="fr-FR" sz="1600" dirty="0" smtClean="0"/>
              <a:t>:</a:t>
            </a:r>
          </a:p>
          <a:p>
            <a:pPr marL="285750" indent="-285750">
              <a:spcAft>
                <a:spcPts val="600"/>
              </a:spcAft>
              <a:buFontTx/>
              <a:buChar char="-"/>
            </a:pPr>
            <a:r>
              <a:rPr lang="fr-FR" sz="1500" b="1" dirty="0" smtClean="0"/>
              <a:t>PADR-EMS-03-2019: </a:t>
            </a:r>
            <a:r>
              <a:rPr lang="en-US" sz="1500" b="1" i="1" dirty="0" smtClean="0"/>
              <a:t>Electromagnetic </a:t>
            </a:r>
            <a:r>
              <a:rPr lang="en-US" sz="1500" b="1" i="1" dirty="0"/>
              <a:t>Spectrum Dominance: Combined radar, communications, and electronic warfare functions based on European Active Electronically Scanned Arrays for military </a:t>
            </a:r>
            <a:r>
              <a:rPr lang="en-US" sz="1500" b="1" i="1" dirty="0" smtClean="0"/>
              <a:t>applications</a:t>
            </a:r>
          </a:p>
          <a:p>
            <a:pPr>
              <a:spcAft>
                <a:spcPts val="600"/>
              </a:spcAft>
            </a:pPr>
            <a:r>
              <a:rPr lang="en-US" sz="1400" u="sng" dirty="0" smtClean="0"/>
              <a:t>Budget</a:t>
            </a:r>
            <a:r>
              <a:rPr lang="en-US" sz="1400" dirty="0" smtClean="0"/>
              <a:t>: 10 millions €</a:t>
            </a:r>
          </a:p>
          <a:p>
            <a:pPr>
              <a:spcAft>
                <a:spcPts val="600"/>
              </a:spcAft>
            </a:pPr>
            <a:r>
              <a:rPr lang="en-US" sz="1400" u="sng" dirty="0" err="1" smtClean="0"/>
              <a:t>Ouverture</a:t>
            </a:r>
            <a:r>
              <a:rPr lang="en-US" sz="1400" u="sng" dirty="0" smtClean="0"/>
              <a:t> de </a:t>
            </a:r>
            <a:r>
              <a:rPr lang="en-US" sz="1400" u="sng" dirty="0" err="1" smtClean="0"/>
              <a:t>l’AAP</a:t>
            </a:r>
            <a:r>
              <a:rPr lang="en-US" sz="1400" dirty="0" smtClean="0"/>
              <a:t>: 21 mars 2019 - </a:t>
            </a:r>
            <a:r>
              <a:rPr lang="en-US" sz="1400" u="sng" dirty="0" err="1" smtClean="0"/>
              <a:t>Echéance</a:t>
            </a:r>
            <a:r>
              <a:rPr lang="en-US" sz="1400" u="sng" dirty="0" smtClean="0"/>
              <a:t> de </a:t>
            </a:r>
            <a:r>
              <a:rPr lang="en-US" sz="1400" u="sng" dirty="0" err="1" smtClean="0"/>
              <a:t>dépôt</a:t>
            </a:r>
            <a:r>
              <a:rPr lang="en-US" sz="1400" dirty="0" smtClean="0"/>
              <a:t>: 28 </a:t>
            </a:r>
            <a:r>
              <a:rPr lang="en-US" sz="1400" dirty="0" err="1" smtClean="0"/>
              <a:t>août</a:t>
            </a:r>
            <a:r>
              <a:rPr lang="en-US" sz="1400" dirty="0" smtClean="0"/>
              <a:t> 2019</a:t>
            </a:r>
          </a:p>
          <a:p>
            <a:pPr>
              <a:spcAft>
                <a:spcPts val="600"/>
              </a:spcAft>
            </a:pPr>
            <a:r>
              <a:rPr lang="en-US" sz="1400" u="sng" dirty="0" smtClean="0"/>
              <a:t>Type de </a:t>
            </a:r>
            <a:r>
              <a:rPr lang="en-US" sz="1400" u="sng" dirty="0" err="1" smtClean="0"/>
              <a:t>projet</a:t>
            </a:r>
            <a:r>
              <a:rPr lang="en-US" sz="1400" u="sng" dirty="0" smtClean="0"/>
              <a:t> </a:t>
            </a:r>
            <a:r>
              <a:rPr lang="en-US" sz="1400" u="sng" dirty="0" err="1" smtClean="0"/>
              <a:t>soutenu</a:t>
            </a:r>
            <a:r>
              <a:rPr lang="en-US" sz="1400" dirty="0" smtClean="0"/>
              <a:t>: </a:t>
            </a:r>
            <a:r>
              <a:rPr lang="fr-FR" sz="1400" dirty="0" err="1" smtClean="0"/>
              <a:t>Research</a:t>
            </a:r>
            <a:r>
              <a:rPr lang="fr-FR" sz="1400" dirty="0" smtClean="0"/>
              <a:t> </a:t>
            </a:r>
            <a:r>
              <a:rPr lang="fr-FR" sz="1400" dirty="0"/>
              <a:t>Action (RA) = 100% financement </a:t>
            </a:r>
            <a:r>
              <a:rPr lang="fr-FR" sz="1400" dirty="0" smtClean="0"/>
              <a:t>UE</a:t>
            </a:r>
            <a:endParaRPr lang="en-US" sz="1400" dirty="0" smtClean="0"/>
          </a:p>
          <a:p>
            <a:pPr marL="285750" indent="-285750">
              <a:spcAft>
                <a:spcPts val="600"/>
              </a:spcAft>
              <a:buFontTx/>
              <a:buChar char="-"/>
            </a:pPr>
            <a:r>
              <a:rPr lang="fr-FR" sz="1500" b="1" dirty="0" smtClean="0"/>
              <a:t>PADR-FDDT-EMERGING-03-2019: </a:t>
            </a:r>
            <a:r>
              <a:rPr lang="fr-FR" sz="1500" b="1" i="1" dirty="0" err="1"/>
              <a:t>Emerging</a:t>
            </a:r>
            <a:r>
              <a:rPr lang="fr-FR" sz="1500" b="1" i="1" dirty="0"/>
              <a:t> </a:t>
            </a:r>
            <a:r>
              <a:rPr lang="fr-FR" sz="1500" b="1" i="1" dirty="0" smtClean="0"/>
              <a:t>Game-</a:t>
            </a:r>
            <a:r>
              <a:rPr lang="fr-FR" sz="1500" b="1" i="1" dirty="0" err="1" smtClean="0"/>
              <a:t>changers</a:t>
            </a:r>
            <a:endParaRPr lang="fr-FR" sz="1500" b="1" i="1" dirty="0" smtClean="0"/>
          </a:p>
          <a:p>
            <a:pPr>
              <a:spcAft>
                <a:spcPts val="600"/>
              </a:spcAft>
            </a:pPr>
            <a:r>
              <a:rPr lang="fr-FR" sz="1400" u="sng" dirty="0" smtClean="0"/>
              <a:t>Budget</a:t>
            </a:r>
            <a:r>
              <a:rPr lang="fr-FR" sz="1400" dirty="0" smtClean="0"/>
              <a:t>: 7,5 millions €</a:t>
            </a:r>
          </a:p>
          <a:p>
            <a:pPr>
              <a:spcAft>
                <a:spcPts val="600"/>
              </a:spcAft>
            </a:pPr>
            <a:r>
              <a:rPr lang="en-US" sz="1400" u="sng" dirty="0" err="1"/>
              <a:t>Ouverture</a:t>
            </a:r>
            <a:r>
              <a:rPr lang="en-US" sz="1400" u="sng" dirty="0"/>
              <a:t> de </a:t>
            </a:r>
            <a:r>
              <a:rPr lang="en-US" sz="1400" u="sng" dirty="0" err="1"/>
              <a:t>l’AAP</a:t>
            </a:r>
            <a:r>
              <a:rPr lang="en-US" sz="1400" dirty="0"/>
              <a:t>: 21 mars 2019 - </a:t>
            </a:r>
            <a:r>
              <a:rPr lang="en-US" sz="1400" u="sng" dirty="0" err="1"/>
              <a:t>Echéance</a:t>
            </a:r>
            <a:r>
              <a:rPr lang="en-US" sz="1400" u="sng" dirty="0"/>
              <a:t> de </a:t>
            </a:r>
            <a:r>
              <a:rPr lang="en-US" sz="1400" u="sng" dirty="0" err="1"/>
              <a:t>dépôt</a:t>
            </a:r>
            <a:r>
              <a:rPr lang="en-US" sz="1400" dirty="0"/>
              <a:t>: 28 </a:t>
            </a:r>
            <a:r>
              <a:rPr lang="en-US" sz="1400" dirty="0" err="1"/>
              <a:t>août</a:t>
            </a:r>
            <a:r>
              <a:rPr lang="en-US" sz="1400" dirty="0"/>
              <a:t> 2019</a:t>
            </a:r>
          </a:p>
          <a:p>
            <a:pPr>
              <a:spcAft>
                <a:spcPts val="600"/>
              </a:spcAft>
            </a:pPr>
            <a:r>
              <a:rPr lang="en-US" sz="1400" u="sng" dirty="0"/>
              <a:t>Type de </a:t>
            </a:r>
            <a:r>
              <a:rPr lang="en-US" sz="1400" u="sng" dirty="0" err="1"/>
              <a:t>projet</a:t>
            </a:r>
            <a:r>
              <a:rPr lang="en-US" sz="1400" u="sng" dirty="0"/>
              <a:t> </a:t>
            </a:r>
            <a:r>
              <a:rPr lang="en-US" sz="1400" u="sng" dirty="0" err="1"/>
              <a:t>soutenu</a:t>
            </a:r>
            <a:r>
              <a:rPr lang="en-US" sz="1400" dirty="0"/>
              <a:t>: </a:t>
            </a:r>
            <a:r>
              <a:rPr lang="fr-FR" sz="1400" dirty="0" err="1"/>
              <a:t>Research</a:t>
            </a:r>
            <a:r>
              <a:rPr lang="fr-FR" sz="1400" dirty="0"/>
              <a:t> Action (RA) = 100% financement UE</a:t>
            </a:r>
            <a:endParaRPr lang="en-US" sz="1400" dirty="0"/>
          </a:p>
          <a:p>
            <a:pPr>
              <a:spcAft>
                <a:spcPts val="600"/>
              </a:spcAft>
            </a:pPr>
            <a:endParaRPr lang="fr-FR" sz="1600" dirty="0" smtClean="0"/>
          </a:p>
          <a:p>
            <a:pPr>
              <a:spcAft>
                <a:spcPts val="600"/>
              </a:spcAft>
            </a:pPr>
            <a:endParaRPr lang="fr-FR" dirty="0" smtClean="0"/>
          </a:p>
          <a:p>
            <a:endParaRPr lang="fr-FR" dirty="0" smtClean="0"/>
          </a:p>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endParaRPr lang="fr-FR" dirty="0"/>
          </a:p>
        </p:txBody>
      </p:sp>
    </p:spTree>
    <p:extLst>
      <p:ext uri="{BB962C8B-B14F-4D97-AF65-F5344CB8AC3E}">
        <p14:creationId xmlns:p14="http://schemas.microsoft.com/office/powerpoint/2010/main" val="21040894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93532" y="612796"/>
            <a:ext cx="8362528" cy="1077218"/>
          </a:xfrm>
          <a:prstGeom prst="rect">
            <a:avLst/>
          </a:prstGeom>
          <a:solidFill>
            <a:srgbClr val="C00000"/>
          </a:solidFill>
        </p:spPr>
        <p:txBody>
          <a:bodyPr wrap="square" rtlCol="0">
            <a:spAutoFit/>
          </a:bodyPr>
          <a:lstStyle/>
          <a:p>
            <a:pPr lvl="0" algn="ctr"/>
            <a:r>
              <a:rPr lang="fr-FR" sz="3200" dirty="0" smtClean="0">
                <a:solidFill>
                  <a:schemeClr val="bg1"/>
                </a:solidFill>
              </a:rPr>
              <a:t>AAP 2019 de l’Action préparatoire de l’UE en matière de recherche pour la défense (PADR)</a:t>
            </a:r>
            <a:endParaRPr lang="fr-FR" sz="3200" dirty="0">
              <a:solidFill>
                <a:schemeClr val="bg1"/>
              </a:solidFill>
            </a:endParaRPr>
          </a:p>
        </p:txBody>
      </p:sp>
      <p:sp>
        <p:nvSpPr>
          <p:cNvPr id="2" name="ZoneTexte 1"/>
          <p:cNvSpPr txBox="1"/>
          <p:nvPr/>
        </p:nvSpPr>
        <p:spPr>
          <a:xfrm>
            <a:off x="393533" y="1690014"/>
            <a:ext cx="8362527" cy="5186035"/>
          </a:xfrm>
          <a:prstGeom prst="rect">
            <a:avLst/>
          </a:prstGeom>
          <a:noFill/>
        </p:spPr>
        <p:txBody>
          <a:bodyPr wrap="square" rtlCol="0">
            <a:spAutoFit/>
          </a:bodyPr>
          <a:lstStyle/>
          <a:p>
            <a:pPr marL="285750" indent="-285750">
              <a:spcAft>
                <a:spcPts val="600"/>
              </a:spcAft>
              <a:buFontTx/>
              <a:buChar char="-"/>
            </a:pPr>
            <a:r>
              <a:rPr lang="en-US" sz="1500" b="1" dirty="0"/>
              <a:t>PADR-US-03-2019</a:t>
            </a:r>
            <a:r>
              <a:rPr lang="fr-FR" sz="1500" b="1" dirty="0"/>
              <a:t>: </a:t>
            </a:r>
            <a:r>
              <a:rPr lang="en-US" sz="1500" b="1" i="1" dirty="0"/>
              <a:t>Interoperability standards for military unmanned systems</a:t>
            </a:r>
            <a:r>
              <a:rPr lang="en-US" b="1" dirty="0"/>
              <a:t> </a:t>
            </a:r>
          </a:p>
          <a:p>
            <a:pPr>
              <a:spcAft>
                <a:spcPts val="600"/>
              </a:spcAft>
            </a:pPr>
            <a:r>
              <a:rPr lang="en-US" sz="1400" u="sng" dirty="0"/>
              <a:t>Budget</a:t>
            </a:r>
            <a:r>
              <a:rPr lang="en-US" sz="1400" dirty="0"/>
              <a:t>: 1,5 millions </a:t>
            </a:r>
            <a:r>
              <a:rPr lang="en-US" sz="1400" dirty="0" smtClean="0"/>
              <a:t>€</a:t>
            </a:r>
          </a:p>
          <a:p>
            <a:pPr>
              <a:spcAft>
                <a:spcPts val="600"/>
              </a:spcAft>
            </a:pPr>
            <a:r>
              <a:rPr lang="en-US" sz="1400" u="sng" dirty="0" err="1"/>
              <a:t>Ouverture</a:t>
            </a:r>
            <a:r>
              <a:rPr lang="en-US" sz="1400" u="sng" dirty="0"/>
              <a:t> de </a:t>
            </a:r>
            <a:r>
              <a:rPr lang="en-US" sz="1400" u="sng" dirty="0" err="1"/>
              <a:t>l’AAP</a:t>
            </a:r>
            <a:r>
              <a:rPr lang="en-US" sz="1400" dirty="0"/>
              <a:t>: 21 mars 2019 - </a:t>
            </a:r>
            <a:r>
              <a:rPr lang="en-US" sz="1400" u="sng" dirty="0" err="1"/>
              <a:t>Echéance</a:t>
            </a:r>
            <a:r>
              <a:rPr lang="en-US" sz="1400" u="sng" dirty="0"/>
              <a:t> de </a:t>
            </a:r>
            <a:r>
              <a:rPr lang="en-US" sz="1400" u="sng" dirty="0" err="1"/>
              <a:t>dépôt</a:t>
            </a:r>
            <a:r>
              <a:rPr lang="en-US" sz="1400" dirty="0"/>
              <a:t>: 28 </a:t>
            </a:r>
            <a:r>
              <a:rPr lang="en-US" sz="1400" dirty="0" err="1"/>
              <a:t>août</a:t>
            </a:r>
            <a:r>
              <a:rPr lang="en-US" sz="1400" dirty="0"/>
              <a:t> 2019</a:t>
            </a:r>
          </a:p>
          <a:p>
            <a:pPr>
              <a:spcAft>
                <a:spcPts val="600"/>
              </a:spcAft>
            </a:pPr>
            <a:r>
              <a:rPr lang="en-US" sz="1400" u="sng" dirty="0"/>
              <a:t>Type de </a:t>
            </a:r>
            <a:r>
              <a:rPr lang="en-US" sz="1400" u="sng" dirty="0" err="1"/>
              <a:t>projet</a:t>
            </a:r>
            <a:r>
              <a:rPr lang="en-US" sz="1400" u="sng" dirty="0"/>
              <a:t> </a:t>
            </a:r>
            <a:r>
              <a:rPr lang="en-US" sz="1400" u="sng" dirty="0" err="1"/>
              <a:t>soutenu</a:t>
            </a:r>
            <a:r>
              <a:rPr lang="en-US" sz="1400" dirty="0"/>
              <a:t>: </a:t>
            </a:r>
            <a:r>
              <a:rPr lang="fr-FR" sz="1400" dirty="0" err="1"/>
              <a:t>Research</a:t>
            </a:r>
            <a:r>
              <a:rPr lang="fr-FR" sz="1400" dirty="0"/>
              <a:t> Action (RA) = 100% financement </a:t>
            </a:r>
            <a:r>
              <a:rPr lang="fr-FR" sz="1400" dirty="0" smtClean="0"/>
              <a:t>UE</a:t>
            </a:r>
            <a:endParaRPr lang="en-US" dirty="0"/>
          </a:p>
          <a:p>
            <a:pPr marL="285750" indent="-285750">
              <a:spcAft>
                <a:spcPts val="600"/>
              </a:spcAft>
              <a:buFontTx/>
              <a:buChar char="-"/>
            </a:pPr>
            <a:r>
              <a:rPr lang="fr-FR" sz="1500" b="1" dirty="0"/>
              <a:t>PADR-FDDT-OPEN-03-2019: </a:t>
            </a:r>
            <a:r>
              <a:rPr lang="fr-FR" sz="1500" b="1" i="1" dirty="0" err="1"/>
              <a:t>Challenging</a:t>
            </a:r>
            <a:r>
              <a:rPr lang="fr-FR" sz="1500" b="1" i="1" dirty="0"/>
              <a:t> the future</a:t>
            </a:r>
          </a:p>
          <a:p>
            <a:pPr>
              <a:spcAft>
                <a:spcPts val="600"/>
              </a:spcAft>
            </a:pPr>
            <a:r>
              <a:rPr lang="fr-FR" sz="1400" u="sng" dirty="0"/>
              <a:t>Budget</a:t>
            </a:r>
            <a:r>
              <a:rPr lang="fr-FR" sz="1400" dirty="0"/>
              <a:t>: 3,96 millions </a:t>
            </a:r>
            <a:r>
              <a:rPr lang="fr-FR" sz="1400" dirty="0" smtClean="0"/>
              <a:t>€</a:t>
            </a:r>
          </a:p>
          <a:p>
            <a:pPr>
              <a:spcAft>
                <a:spcPts val="600"/>
              </a:spcAft>
            </a:pPr>
            <a:r>
              <a:rPr lang="fr-FR" sz="1400" u="sng" dirty="0" smtClean="0"/>
              <a:t>Ouverture de l’AAP</a:t>
            </a:r>
            <a:r>
              <a:rPr lang="fr-FR" sz="1400" dirty="0" smtClean="0"/>
              <a:t>: 4 juin 2019 - </a:t>
            </a:r>
            <a:r>
              <a:rPr lang="fr-FR" sz="1400" u="sng" dirty="0" smtClean="0"/>
              <a:t>Échéances</a:t>
            </a:r>
            <a:r>
              <a:rPr lang="fr-FR" sz="1400" dirty="0" smtClean="0"/>
              <a:t>: 1</a:t>
            </a:r>
            <a:r>
              <a:rPr lang="fr-FR" sz="1400" baseline="30000" dirty="0" smtClean="0"/>
              <a:t>e</a:t>
            </a:r>
            <a:r>
              <a:rPr lang="fr-FR" sz="1400" dirty="0" smtClean="0"/>
              <a:t> étape: 3 septembre 2019/2</a:t>
            </a:r>
            <a:r>
              <a:rPr lang="fr-FR" sz="1400" baseline="30000" dirty="0" smtClean="0"/>
              <a:t>e</a:t>
            </a:r>
            <a:r>
              <a:rPr lang="fr-FR" sz="1400" dirty="0" smtClean="0"/>
              <a:t> étape: 30 janvier 2020</a:t>
            </a:r>
          </a:p>
          <a:p>
            <a:pPr>
              <a:spcAft>
                <a:spcPts val="600"/>
              </a:spcAft>
            </a:pPr>
            <a:r>
              <a:rPr lang="fr-FR" sz="1400" u="sng" dirty="0" smtClean="0"/>
              <a:t>Type d’action</a:t>
            </a:r>
            <a:r>
              <a:rPr lang="fr-FR" sz="1400" dirty="0" smtClean="0"/>
              <a:t>: </a:t>
            </a:r>
            <a:r>
              <a:rPr lang="fr-FR" sz="1400" dirty="0" err="1" smtClean="0"/>
              <a:t>Research</a:t>
            </a:r>
            <a:r>
              <a:rPr lang="fr-FR" sz="1400" dirty="0" smtClean="0"/>
              <a:t> Action (RA) = 100% financement UE</a:t>
            </a:r>
            <a:endParaRPr lang="fr-FR" sz="1400" dirty="0"/>
          </a:p>
          <a:p>
            <a:pPr>
              <a:spcAft>
                <a:spcPts val="600"/>
              </a:spcAft>
            </a:pPr>
            <a:endParaRPr lang="fr-FR" dirty="0" smtClean="0"/>
          </a:p>
          <a:p>
            <a:pPr marL="285750" indent="-285750">
              <a:spcAft>
                <a:spcPts val="600"/>
              </a:spcAft>
              <a:buFont typeface="Symbol" panose="05050102010706020507" pitchFamily="18" charset="2"/>
              <a:buChar char="Þ"/>
            </a:pPr>
            <a:r>
              <a:rPr lang="fr-FR" u="sng" dirty="0" smtClean="0"/>
              <a:t>Pour plus d’informations</a:t>
            </a:r>
            <a:r>
              <a:rPr lang="fr-FR" dirty="0" smtClean="0"/>
              <a:t>:</a:t>
            </a:r>
          </a:p>
          <a:p>
            <a:pPr marL="285750" indent="-285750">
              <a:spcAft>
                <a:spcPts val="600"/>
              </a:spcAft>
              <a:buFontTx/>
              <a:buChar char="-"/>
            </a:pPr>
            <a:r>
              <a:rPr lang="fr-FR" dirty="0" err="1" smtClean="0"/>
              <a:t>Infoday</a:t>
            </a:r>
            <a:r>
              <a:rPr lang="fr-FR" dirty="0" smtClean="0"/>
              <a:t> le 11 avril 2019 à Bruxelles</a:t>
            </a:r>
          </a:p>
          <a:p>
            <a:pPr marL="285750" indent="-285750">
              <a:spcAft>
                <a:spcPts val="600"/>
              </a:spcAft>
              <a:buFontTx/>
              <a:buChar char="-"/>
            </a:pPr>
            <a:r>
              <a:rPr lang="fr-FR" dirty="0" smtClean="0">
                <a:hlinkClick r:id="rId3"/>
              </a:rPr>
              <a:t>Page dédiée </a:t>
            </a:r>
            <a:r>
              <a:rPr lang="fr-FR" dirty="0" smtClean="0"/>
              <a:t>sur le </a:t>
            </a:r>
            <a:r>
              <a:rPr lang="fr-FR" dirty="0"/>
              <a:t>s</a:t>
            </a:r>
            <a:r>
              <a:rPr lang="fr-FR" dirty="0" smtClean="0"/>
              <a:t>ite de l’EDA – European </a:t>
            </a:r>
            <a:r>
              <a:rPr lang="fr-FR" dirty="0" err="1" smtClean="0"/>
              <a:t>Defence</a:t>
            </a:r>
            <a:r>
              <a:rPr lang="fr-FR" dirty="0" smtClean="0"/>
              <a:t> Agency </a:t>
            </a:r>
          </a:p>
          <a:p>
            <a:pPr marL="285750" indent="-285750">
              <a:spcAft>
                <a:spcPts val="600"/>
              </a:spcAft>
              <a:buFontTx/>
              <a:buChar char="-"/>
            </a:pPr>
            <a:r>
              <a:rPr lang="fr-FR" dirty="0" smtClean="0"/>
              <a:t>Texte du </a:t>
            </a:r>
            <a:r>
              <a:rPr lang="fr-FR" dirty="0" smtClean="0">
                <a:hlinkClick r:id="rId4"/>
              </a:rPr>
              <a:t>programme de travail 2019 de la PADR</a:t>
            </a:r>
            <a:endParaRPr lang="fr-FR" dirty="0" smtClean="0"/>
          </a:p>
          <a:p>
            <a:pPr marL="285750" indent="-285750">
              <a:spcAft>
                <a:spcPts val="600"/>
              </a:spcAft>
              <a:buFontTx/>
              <a:buChar char="-"/>
            </a:pPr>
            <a:r>
              <a:rPr lang="fr-FR" dirty="0" smtClean="0">
                <a:hlinkClick r:id="rId5"/>
              </a:rPr>
              <a:t>Présentation des AAP </a:t>
            </a:r>
            <a:r>
              <a:rPr lang="fr-FR" dirty="0" smtClean="0"/>
              <a:t>sur le portail des financements de l’UE</a:t>
            </a:r>
          </a:p>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endParaRPr lang="fr-FR" dirty="0"/>
          </a:p>
        </p:txBody>
      </p:sp>
    </p:spTree>
    <p:extLst>
      <p:ext uri="{BB962C8B-B14F-4D97-AF65-F5344CB8AC3E}">
        <p14:creationId xmlns:p14="http://schemas.microsoft.com/office/powerpoint/2010/main" val="34039099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93532" y="612796"/>
            <a:ext cx="8362528" cy="584775"/>
          </a:xfrm>
          <a:prstGeom prst="rect">
            <a:avLst/>
          </a:prstGeom>
          <a:solidFill>
            <a:srgbClr val="C00000"/>
          </a:solidFill>
        </p:spPr>
        <p:txBody>
          <a:bodyPr wrap="square" rtlCol="0">
            <a:spAutoFit/>
          </a:bodyPr>
          <a:lstStyle/>
          <a:p>
            <a:pPr lvl="0" algn="ctr"/>
            <a:r>
              <a:rPr lang="fr-FR" sz="3200" dirty="0" smtClean="0">
                <a:solidFill>
                  <a:schemeClr val="bg1"/>
                </a:solidFill>
              </a:rPr>
              <a:t>Autres</a:t>
            </a:r>
            <a:endParaRPr lang="fr-FR" sz="3200" dirty="0">
              <a:solidFill>
                <a:schemeClr val="bg1"/>
              </a:solidFill>
            </a:endParaRPr>
          </a:p>
        </p:txBody>
      </p:sp>
      <p:sp>
        <p:nvSpPr>
          <p:cNvPr id="2" name="ZoneTexte 1"/>
          <p:cNvSpPr txBox="1"/>
          <p:nvPr/>
        </p:nvSpPr>
        <p:spPr>
          <a:xfrm>
            <a:off x="393532" y="1197571"/>
            <a:ext cx="8362527" cy="7078861"/>
          </a:xfrm>
          <a:prstGeom prst="rect">
            <a:avLst/>
          </a:prstGeom>
          <a:noFill/>
        </p:spPr>
        <p:txBody>
          <a:bodyPr wrap="square" rtlCol="0">
            <a:spAutoFit/>
          </a:bodyPr>
          <a:lstStyle/>
          <a:p>
            <a:pPr>
              <a:spcAft>
                <a:spcPts val="600"/>
              </a:spcAft>
            </a:pPr>
            <a:r>
              <a:rPr lang="fr-FR" dirty="0" smtClean="0"/>
              <a:t>Appel à experts de la Commission européenne pour monter un groupe d’experts dédié au VAC et intitulé « Single Platform for Open Road </a:t>
            </a:r>
            <a:r>
              <a:rPr lang="fr-FR" dirty="0" err="1" smtClean="0"/>
              <a:t>Testing</a:t>
            </a:r>
            <a:r>
              <a:rPr lang="fr-FR" dirty="0" smtClean="0"/>
              <a:t> and </a:t>
            </a:r>
            <a:r>
              <a:rPr lang="fr-FR" dirty="0" err="1" smtClean="0"/>
              <a:t>Pre-Deployment</a:t>
            </a:r>
            <a:r>
              <a:rPr lang="fr-FR" dirty="0" smtClean="0"/>
              <a:t> of </a:t>
            </a:r>
            <a:r>
              <a:rPr lang="fr-FR" dirty="0" err="1" smtClean="0"/>
              <a:t>Cooperative</a:t>
            </a:r>
            <a:r>
              <a:rPr lang="fr-FR" dirty="0" smtClean="0"/>
              <a:t>, </a:t>
            </a:r>
            <a:r>
              <a:rPr lang="fr-FR" dirty="0" err="1" smtClean="0"/>
              <a:t>Connected</a:t>
            </a:r>
            <a:r>
              <a:rPr lang="fr-FR" dirty="0" smtClean="0"/>
              <a:t>, </a:t>
            </a:r>
            <a:r>
              <a:rPr lang="fr-FR" dirty="0" err="1" smtClean="0"/>
              <a:t>Automated</a:t>
            </a:r>
            <a:r>
              <a:rPr lang="fr-FR" dirty="0" smtClean="0"/>
              <a:t> and </a:t>
            </a:r>
            <a:r>
              <a:rPr lang="fr-FR" dirty="0" err="1" smtClean="0"/>
              <a:t>Autonomous</a:t>
            </a:r>
            <a:r>
              <a:rPr lang="fr-FR" dirty="0" smtClean="0"/>
              <a:t> </a:t>
            </a:r>
            <a:r>
              <a:rPr lang="fr-FR" dirty="0" err="1" smtClean="0"/>
              <a:t>Mobility</a:t>
            </a:r>
            <a:r>
              <a:rPr lang="fr-FR" dirty="0" smtClean="0"/>
              <a:t> »</a:t>
            </a:r>
          </a:p>
          <a:p>
            <a:pPr>
              <a:spcAft>
                <a:spcPts val="600"/>
              </a:spcAft>
            </a:pPr>
            <a:endParaRPr lang="fr-FR" sz="800" dirty="0"/>
          </a:p>
          <a:p>
            <a:pPr marL="285750" indent="-285750">
              <a:spcAft>
                <a:spcPts val="600"/>
              </a:spcAft>
              <a:buFont typeface="Arial" panose="020B0604020202020204" pitchFamily="34" charset="0"/>
              <a:buChar char="•"/>
            </a:pPr>
            <a:r>
              <a:rPr lang="fr-FR" u="sng" dirty="0" smtClean="0"/>
              <a:t>Objectifs</a:t>
            </a:r>
            <a:r>
              <a:rPr lang="fr-FR" dirty="0" smtClean="0"/>
              <a:t>: Conseiller la Commission (DG MOVE, DG GROW, DG CNECT &amp; DG RTD) sur les futures activités à mener en termes de recherche, test, pilotage et pré-déploiement (en particulier sur les questions de données, </a:t>
            </a:r>
            <a:r>
              <a:rPr lang="fr-FR" dirty="0" err="1" smtClean="0"/>
              <a:t>cybersécurité</a:t>
            </a:r>
            <a:r>
              <a:rPr lang="fr-FR" dirty="0" smtClean="0"/>
              <a:t>, sécurité routière, </a:t>
            </a:r>
            <a:r>
              <a:rPr lang="fr-FR" dirty="0" err="1" smtClean="0"/>
              <a:t>infras</a:t>
            </a:r>
            <a:r>
              <a:rPr lang="fr-FR" dirty="0" smtClean="0"/>
              <a:t> numériques, etc.) + opportunité pour peser sur la définition des futurs AAP européens dans ce domaine.</a:t>
            </a:r>
            <a:endParaRPr lang="fr-FR" sz="800" dirty="0" smtClean="0"/>
          </a:p>
          <a:p>
            <a:pPr marL="285750" indent="-285750">
              <a:spcAft>
                <a:spcPts val="600"/>
              </a:spcAft>
              <a:buFont typeface="Arial" panose="020B0604020202020204" pitchFamily="34" charset="0"/>
              <a:buChar char="•"/>
            </a:pPr>
            <a:r>
              <a:rPr lang="fr-FR" u="sng" dirty="0" smtClean="0"/>
              <a:t>Composition</a:t>
            </a:r>
            <a:r>
              <a:rPr lang="fr-FR" dirty="0" smtClean="0"/>
              <a:t>: max 100 membres/Très ouvert: représentants de collectivités, du monde de la recherche, de l’industrie, etc. </a:t>
            </a:r>
          </a:p>
          <a:p>
            <a:pPr marL="285750" indent="-285750">
              <a:spcAft>
                <a:spcPts val="600"/>
              </a:spcAft>
              <a:buFont typeface="Arial" panose="020B0604020202020204" pitchFamily="34" charset="0"/>
              <a:buChar char="•"/>
            </a:pPr>
            <a:r>
              <a:rPr lang="fr-FR" dirty="0" smtClean="0"/>
              <a:t>Nomination pour 3 ans</a:t>
            </a:r>
          </a:p>
          <a:p>
            <a:pPr marL="285750" indent="-285750">
              <a:spcAft>
                <a:spcPts val="600"/>
              </a:spcAft>
              <a:buFont typeface="Arial" panose="020B0604020202020204" pitchFamily="34" charset="0"/>
              <a:buChar char="•"/>
            </a:pPr>
            <a:r>
              <a:rPr lang="fr-FR" u="sng" dirty="0" smtClean="0"/>
              <a:t>A fournir</a:t>
            </a:r>
            <a:r>
              <a:rPr lang="fr-FR" dirty="0" smtClean="0"/>
              <a:t>: CV + Lettre de motivation + 2 formulaires </a:t>
            </a:r>
          </a:p>
          <a:p>
            <a:pPr marL="285750" indent="-285750">
              <a:spcAft>
                <a:spcPts val="600"/>
              </a:spcAft>
              <a:buFont typeface="Arial" panose="020B0604020202020204" pitchFamily="34" charset="0"/>
              <a:buChar char="•"/>
            </a:pPr>
            <a:r>
              <a:rPr lang="fr-FR" u="sng" dirty="0" smtClean="0"/>
              <a:t>Échéance pour candidater</a:t>
            </a:r>
            <a:r>
              <a:rPr lang="fr-FR" dirty="0" smtClean="0"/>
              <a:t>: 10 avril 2019 </a:t>
            </a:r>
          </a:p>
          <a:p>
            <a:pPr>
              <a:spcAft>
                <a:spcPts val="600"/>
              </a:spcAft>
            </a:pPr>
            <a:endParaRPr lang="fr-FR" sz="800" dirty="0" smtClean="0"/>
          </a:p>
          <a:p>
            <a:pPr marL="285750" indent="-285750">
              <a:spcAft>
                <a:spcPts val="600"/>
              </a:spcAft>
              <a:buFont typeface="Symbol" panose="05050102010706020507" pitchFamily="18" charset="2"/>
              <a:buChar char="Þ"/>
            </a:pPr>
            <a:r>
              <a:rPr lang="fr-FR" dirty="0" smtClean="0"/>
              <a:t>Pour plus d’informations: </a:t>
            </a:r>
            <a:r>
              <a:rPr lang="fr-FR" u="sng" dirty="0" smtClean="0">
                <a:hlinkClick r:id="rId3"/>
              </a:rPr>
              <a:t>https</a:t>
            </a:r>
            <a:r>
              <a:rPr lang="fr-FR" u="sng" dirty="0">
                <a:hlinkClick r:id="rId3"/>
              </a:rPr>
              <a:t>://ec.europa.eu/transport/modes/road/news/2019-02-26-call-applications-single-platform_en</a:t>
            </a:r>
            <a:r>
              <a:rPr lang="fr-FR" dirty="0"/>
              <a:t> </a:t>
            </a:r>
            <a:endParaRPr lang="fr-FR" dirty="0" smtClean="0"/>
          </a:p>
          <a:p>
            <a:pPr>
              <a:spcAft>
                <a:spcPts val="600"/>
              </a:spcAft>
            </a:pPr>
            <a:endParaRPr lang="fr-FR" dirty="0"/>
          </a:p>
          <a:p>
            <a:pPr>
              <a:spcAft>
                <a:spcPts val="600"/>
              </a:spcAft>
            </a:pPr>
            <a:endParaRPr lang="fr-FR" dirty="0" smtClean="0"/>
          </a:p>
          <a:p>
            <a:pPr>
              <a:spcAft>
                <a:spcPts val="600"/>
              </a:spcAft>
            </a:pPr>
            <a:endParaRPr lang="fr-FR" dirty="0" smtClean="0"/>
          </a:p>
          <a:p>
            <a:endParaRPr lang="fr-FR" dirty="0" smtClean="0"/>
          </a:p>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endParaRPr lang="fr-FR" dirty="0"/>
          </a:p>
        </p:txBody>
      </p:sp>
    </p:spTree>
    <p:extLst>
      <p:ext uri="{BB962C8B-B14F-4D97-AF65-F5344CB8AC3E}">
        <p14:creationId xmlns:p14="http://schemas.microsoft.com/office/powerpoint/2010/main" val="7191225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93532" y="2733696"/>
            <a:ext cx="8362528" cy="1200329"/>
          </a:xfrm>
          <a:prstGeom prst="rect">
            <a:avLst/>
          </a:prstGeom>
          <a:solidFill>
            <a:srgbClr val="C00000"/>
          </a:solidFill>
        </p:spPr>
        <p:txBody>
          <a:bodyPr wrap="square" rtlCol="0">
            <a:spAutoFit/>
          </a:bodyPr>
          <a:lstStyle/>
          <a:p>
            <a:pPr lvl="0" algn="ctr"/>
            <a:r>
              <a:rPr lang="fr-FR" sz="3600" dirty="0" smtClean="0">
                <a:solidFill>
                  <a:schemeClr val="bg1"/>
                </a:solidFill>
              </a:rPr>
              <a:t>Point sur les futurs programmes de financement européens pour 2021-2027</a:t>
            </a:r>
            <a:endParaRPr lang="fr-FR" sz="3600" dirty="0">
              <a:solidFill>
                <a:schemeClr val="bg1"/>
              </a:solidFill>
            </a:endParaRPr>
          </a:p>
        </p:txBody>
      </p:sp>
    </p:spTree>
    <p:extLst>
      <p:ext uri="{BB962C8B-B14F-4D97-AF65-F5344CB8AC3E}">
        <p14:creationId xmlns:p14="http://schemas.microsoft.com/office/powerpoint/2010/main" val="10033780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3532" y="1205611"/>
            <a:ext cx="8418413" cy="8679299"/>
          </a:xfrm>
          <a:prstGeom prst="rect">
            <a:avLst/>
          </a:prstGeom>
        </p:spPr>
        <p:txBody>
          <a:bodyPr wrap="square">
            <a:spAutoFit/>
          </a:bodyPr>
          <a:lstStyle/>
          <a:p>
            <a:pPr marL="285750" indent="-285750">
              <a:buFont typeface="Arial" panose="020B0604020202020204" pitchFamily="34" charset="0"/>
              <a:buChar char="•"/>
            </a:pPr>
            <a:r>
              <a:rPr lang="fr-FR" sz="1600" dirty="0" smtClean="0"/>
              <a:t>20 mars 2019: Accord partiel entre le Parlement européen et le Conseil </a:t>
            </a:r>
          </a:p>
          <a:p>
            <a:endParaRPr lang="fr-FR" sz="800" dirty="0"/>
          </a:p>
          <a:p>
            <a:pPr marL="285750" indent="-285750">
              <a:buFont typeface="Arial" panose="020B0604020202020204" pitchFamily="34" charset="0"/>
              <a:buChar char="•"/>
            </a:pPr>
            <a:r>
              <a:rPr lang="fr-FR" sz="1600" dirty="0" smtClean="0"/>
              <a:t>Points non concernés par cet accord:</a:t>
            </a:r>
          </a:p>
          <a:p>
            <a:pPr marL="742950" lvl="1" indent="-285750">
              <a:buFont typeface="Arial" panose="020B0604020202020204" pitchFamily="34" charset="0"/>
              <a:buChar char="•"/>
            </a:pPr>
            <a:r>
              <a:rPr lang="fr-FR" sz="1600" dirty="0"/>
              <a:t>t</a:t>
            </a:r>
            <a:r>
              <a:rPr lang="fr-FR" sz="1600" dirty="0" smtClean="0"/>
              <a:t>ous les aspects budgétaires</a:t>
            </a:r>
          </a:p>
          <a:p>
            <a:pPr marL="742950" lvl="1" indent="-285750">
              <a:buFont typeface="Arial" panose="020B0604020202020204" pitchFamily="34" charset="0"/>
              <a:buChar char="•"/>
            </a:pPr>
            <a:r>
              <a:rPr lang="fr-FR" sz="1600" dirty="0"/>
              <a:t>l</a:t>
            </a:r>
            <a:r>
              <a:rPr lang="fr-FR" sz="1600" dirty="0" smtClean="0"/>
              <a:t>a coopération avec les pays tiers </a:t>
            </a:r>
          </a:p>
          <a:p>
            <a:pPr marL="285750" indent="-285750">
              <a:buFont typeface="Arial" panose="020B0604020202020204" pitchFamily="34" charset="0"/>
              <a:buChar char="•"/>
            </a:pPr>
            <a:endParaRPr lang="fr-FR" sz="1600" dirty="0" smtClean="0">
              <a:cs typeface="Arial" panose="020B0604020202020204" pitchFamily="34" charset="0"/>
            </a:endParaRPr>
          </a:p>
          <a:p>
            <a:pPr marL="285750" indent="-285750">
              <a:buFont typeface="Arial" panose="020B0604020202020204" pitchFamily="34" charset="0"/>
              <a:buChar char="•"/>
            </a:pPr>
            <a:r>
              <a:rPr lang="fr-FR" sz="1600" u="sng" dirty="0" smtClean="0">
                <a:cs typeface="Arial" panose="020B0604020202020204" pitchFamily="34" charset="0"/>
              </a:rPr>
              <a:t>Eléments actés</a:t>
            </a:r>
            <a:r>
              <a:rPr lang="fr-FR" sz="1600" dirty="0" smtClean="0">
                <a:cs typeface="Arial" panose="020B0604020202020204" pitchFamily="34" charset="0"/>
              </a:rPr>
              <a:t>:</a:t>
            </a:r>
          </a:p>
          <a:p>
            <a:pPr marL="285750" indent="-285750">
              <a:buFont typeface="Wingdings" panose="05000000000000000000" pitchFamily="2" charset="2"/>
              <a:buChar char="ü"/>
            </a:pPr>
            <a:r>
              <a:rPr lang="fr-FR" sz="1600" b="1" dirty="0" smtClean="0">
                <a:cs typeface="Arial" panose="020B0604020202020204" pitchFamily="34" charset="0"/>
              </a:rPr>
              <a:t>Architecture</a:t>
            </a:r>
            <a:r>
              <a:rPr lang="fr-FR" sz="1600" dirty="0" smtClean="0">
                <a:cs typeface="Arial" panose="020B0604020202020204" pitchFamily="34" charset="0"/>
              </a:rPr>
              <a:t>: maintien des 3 piliers; création d’un « cluster » dédié aux industries culturelles et créatives</a:t>
            </a:r>
          </a:p>
          <a:p>
            <a:pPr marL="285750" indent="-285750">
              <a:buFont typeface="Wingdings" panose="05000000000000000000" pitchFamily="2" charset="2"/>
              <a:buChar char="ü"/>
            </a:pPr>
            <a:r>
              <a:rPr lang="fr-FR" sz="1600" b="1" dirty="0" smtClean="0">
                <a:cs typeface="Arial" panose="020B0604020202020204" pitchFamily="34" charset="0"/>
              </a:rPr>
              <a:t>EIC</a:t>
            </a:r>
            <a:r>
              <a:rPr lang="fr-FR" sz="1600" dirty="0" smtClean="0">
                <a:cs typeface="Arial" panose="020B0604020202020204" pitchFamily="34" charset="0"/>
              </a:rPr>
              <a:t>: Enveloppe budgétaire réservée pour le soutien aux PME (70% du budget de l’EIC) + maintien de la possibilité de soutenir les start-ups/PME par des subventions seulement dans l’Accelerator (pour un montant équivalent au budget actuel de l’Instrument PME = +/- 3 milliards €) et non pas uniquement par du </a:t>
            </a:r>
            <a:r>
              <a:rPr lang="fr-FR" sz="1600" dirty="0" err="1" smtClean="0">
                <a:cs typeface="Arial" panose="020B0604020202020204" pitchFamily="34" charset="0"/>
              </a:rPr>
              <a:t>blended</a:t>
            </a:r>
            <a:r>
              <a:rPr lang="fr-FR" sz="1600" dirty="0" smtClean="0">
                <a:cs typeface="Arial" panose="020B0604020202020204" pitchFamily="34" charset="0"/>
              </a:rPr>
              <a:t> finance  </a:t>
            </a:r>
            <a:endParaRPr lang="fr-FR" sz="1600" b="1" dirty="0" smtClean="0">
              <a:cs typeface="Arial" panose="020B0604020202020204" pitchFamily="34" charset="0"/>
            </a:endParaRPr>
          </a:p>
          <a:p>
            <a:pPr marL="285750" indent="-285750">
              <a:buFont typeface="Wingdings" panose="05000000000000000000" pitchFamily="2" charset="2"/>
              <a:buChar char="ü"/>
            </a:pPr>
            <a:r>
              <a:rPr lang="fr-FR" sz="1600" b="1" dirty="0" smtClean="0">
                <a:cs typeface="Arial" panose="020B0604020202020204" pitchFamily="34" charset="0"/>
              </a:rPr>
              <a:t>Missions</a:t>
            </a:r>
            <a:r>
              <a:rPr lang="fr-FR" sz="1600" dirty="0" smtClean="0">
                <a:cs typeface="Arial" panose="020B0604020202020204" pitchFamily="34" charset="0"/>
              </a:rPr>
              <a:t>: 5 grands domaines:</a:t>
            </a:r>
          </a:p>
          <a:p>
            <a:pPr marL="800100" lvl="1" indent="-342900">
              <a:buAutoNum type="arabicParenR"/>
            </a:pPr>
            <a:r>
              <a:rPr lang="fr-FR" sz="1400" dirty="0" err="1" smtClean="0">
                <a:cs typeface="Arial" panose="020B0604020202020204" pitchFamily="34" charset="0"/>
              </a:rPr>
              <a:t>Adapting</a:t>
            </a:r>
            <a:r>
              <a:rPr lang="fr-FR" sz="1400" dirty="0" smtClean="0">
                <a:cs typeface="Arial" panose="020B0604020202020204" pitchFamily="34" charset="0"/>
              </a:rPr>
              <a:t> to </a:t>
            </a:r>
            <a:r>
              <a:rPr lang="fr-FR" sz="1400" dirty="0" err="1" smtClean="0">
                <a:cs typeface="Arial" panose="020B0604020202020204" pitchFamily="34" charset="0"/>
              </a:rPr>
              <a:t>climate</a:t>
            </a:r>
            <a:r>
              <a:rPr lang="fr-FR" sz="1400" dirty="0" smtClean="0">
                <a:cs typeface="Arial" panose="020B0604020202020204" pitchFamily="34" charset="0"/>
              </a:rPr>
              <a:t> change, </a:t>
            </a:r>
            <a:r>
              <a:rPr lang="fr-FR" sz="1400" dirty="0" err="1" smtClean="0">
                <a:cs typeface="Arial" panose="020B0604020202020204" pitchFamily="34" charset="0"/>
              </a:rPr>
              <a:t>including</a:t>
            </a:r>
            <a:r>
              <a:rPr lang="fr-FR" sz="1400" dirty="0" smtClean="0">
                <a:cs typeface="Arial" panose="020B0604020202020204" pitchFamily="34" charset="0"/>
              </a:rPr>
              <a:t> </a:t>
            </a:r>
            <a:r>
              <a:rPr lang="fr-FR" sz="1400" dirty="0" err="1" smtClean="0">
                <a:cs typeface="Arial" panose="020B0604020202020204" pitchFamily="34" charset="0"/>
              </a:rPr>
              <a:t>societal</a:t>
            </a:r>
            <a:r>
              <a:rPr lang="fr-FR" sz="1400" dirty="0" smtClean="0">
                <a:cs typeface="Arial" panose="020B0604020202020204" pitchFamily="34" charset="0"/>
              </a:rPr>
              <a:t> transformation</a:t>
            </a:r>
          </a:p>
          <a:p>
            <a:pPr marL="800100" lvl="1" indent="-342900">
              <a:buAutoNum type="arabicParenR"/>
            </a:pPr>
            <a:r>
              <a:rPr lang="fr-FR" sz="1400" dirty="0" smtClean="0">
                <a:cs typeface="Arial" panose="020B0604020202020204" pitchFamily="34" charset="0"/>
              </a:rPr>
              <a:t>Cancer</a:t>
            </a:r>
          </a:p>
          <a:p>
            <a:pPr marL="800100" lvl="1" indent="-342900">
              <a:buAutoNum type="arabicParenR"/>
            </a:pPr>
            <a:r>
              <a:rPr lang="fr-FR" sz="1400" dirty="0" err="1" smtClean="0">
                <a:cs typeface="Arial" panose="020B0604020202020204" pitchFamily="34" charset="0"/>
              </a:rPr>
              <a:t>Healthy</a:t>
            </a:r>
            <a:r>
              <a:rPr lang="fr-FR" sz="1400" dirty="0" smtClean="0">
                <a:cs typeface="Arial" panose="020B0604020202020204" pitchFamily="34" charset="0"/>
              </a:rPr>
              <a:t> </a:t>
            </a:r>
            <a:r>
              <a:rPr lang="fr-FR" sz="1400" dirty="0" err="1" smtClean="0">
                <a:cs typeface="Arial" panose="020B0604020202020204" pitchFamily="34" charset="0"/>
              </a:rPr>
              <a:t>oceans</a:t>
            </a:r>
            <a:r>
              <a:rPr lang="fr-FR" sz="1400" dirty="0" smtClean="0">
                <a:cs typeface="Arial" panose="020B0604020202020204" pitchFamily="34" charset="0"/>
              </a:rPr>
              <a:t>, </a:t>
            </a:r>
            <a:r>
              <a:rPr lang="fr-FR" sz="1400" dirty="0" err="1" smtClean="0">
                <a:cs typeface="Arial" panose="020B0604020202020204" pitchFamily="34" charset="0"/>
              </a:rPr>
              <a:t>seas</a:t>
            </a:r>
            <a:r>
              <a:rPr lang="fr-FR" sz="1400" dirty="0" smtClean="0">
                <a:cs typeface="Arial" panose="020B0604020202020204" pitchFamily="34" charset="0"/>
              </a:rPr>
              <a:t>, </a:t>
            </a:r>
            <a:r>
              <a:rPr lang="fr-FR" sz="1400" dirty="0" err="1" smtClean="0">
                <a:cs typeface="Arial" panose="020B0604020202020204" pitchFamily="34" charset="0"/>
              </a:rPr>
              <a:t>coastal</a:t>
            </a:r>
            <a:r>
              <a:rPr lang="fr-FR" sz="1400" dirty="0" smtClean="0">
                <a:cs typeface="Arial" panose="020B0604020202020204" pitchFamily="34" charset="0"/>
              </a:rPr>
              <a:t> and </a:t>
            </a:r>
            <a:r>
              <a:rPr lang="fr-FR" sz="1400" dirty="0" err="1" smtClean="0">
                <a:cs typeface="Arial" panose="020B0604020202020204" pitchFamily="34" charset="0"/>
              </a:rPr>
              <a:t>inland</a:t>
            </a:r>
            <a:r>
              <a:rPr lang="fr-FR" sz="1400" dirty="0" smtClean="0">
                <a:cs typeface="Arial" panose="020B0604020202020204" pitchFamily="34" charset="0"/>
              </a:rPr>
              <a:t> waters</a:t>
            </a:r>
          </a:p>
          <a:p>
            <a:pPr marL="800100" lvl="1" indent="-342900">
              <a:buAutoNum type="arabicParenR"/>
            </a:pPr>
            <a:r>
              <a:rPr lang="fr-FR" sz="1400" dirty="0" err="1" smtClean="0">
                <a:cs typeface="Arial" panose="020B0604020202020204" pitchFamily="34" charset="0"/>
              </a:rPr>
              <a:t>Climate-neutral</a:t>
            </a:r>
            <a:r>
              <a:rPr lang="fr-FR" sz="1400" dirty="0" smtClean="0">
                <a:cs typeface="Arial" panose="020B0604020202020204" pitchFamily="34" charset="0"/>
              </a:rPr>
              <a:t> and smart </a:t>
            </a:r>
            <a:r>
              <a:rPr lang="fr-FR" sz="1400" dirty="0" err="1" smtClean="0">
                <a:cs typeface="Arial" panose="020B0604020202020204" pitchFamily="34" charset="0"/>
              </a:rPr>
              <a:t>cities</a:t>
            </a:r>
            <a:r>
              <a:rPr lang="fr-FR" sz="1400" dirty="0" smtClean="0">
                <a:cs typeface="Arial" panose="020B0604020202020204" pitchFamily="34" charset="0"/>
              </a:rPr>
              <a:t> </a:t>
            </a:r>
          </a:p>
          <a:p>
            <a:pPr marL="800100" lvl="1" indent="-342900">
              <a:buAutoNum type="arabicParenR"/>
            </a:pPr>
            <a:r>
              <a:rPr lang="fr-FR" sz="1400" dirty="0" err="1" smtClean="0">
                <a:cs typeface="Arial" panose="020B0604020202020204" pitchFamily="34" charset="0"/>
              </a:rPr>
              <a:t>Soil</a:t>
            </a:r>
            <a:r>
              <a:rPr lang="fr-FR" sz="1400" dirty="0" smtClean="0">
                <a:cs typeface="Arial" panose="020B0604020202020204" pitchFamily="34" charset="0"/>
              </a:rPr>
              <a:t> </a:t>
            </a:r>
            <a:r>
              <a:rPr lang="fr-FR" sz="1400" dirty="0" err="1" smtClean="0">
                <a:cs typeface="Arial" panose="020B0604020202020204" pitchFamily="34" charset="0"/>
              </a:rPr>
              <a:t>health</a:t>
            </a:r>
            <a:r>
              <a:rPr lang="fr-FR" sz="1400" dirty="0" smtClean="0">
                <a:cs typeface="Arial" panose="020B0604020202020204" pitchFamily="34" charset="0"/>
              </a:rPr>
              <a:t> and </a:t>
            </a:r>
            <a:r>
              <a:rPr lang="fr-FR" sz="1400" dirty="0" err="1" smtClean="0">
                <a:cs typeface="Arial" panose="020B0604020202020204" pitchFamily="34" charset="0"/>
              </a:rPr>
              <a:t>food</a:t>
            </a:r>
            <a:endParaRPr lang="fr-FR" sz="1400" dirty="0" smtClean="0">
              <a:cs typeface="Arial" panose="020B0604020202020204" pitchFamily="34" charset="0"/>
            </a:endParaRPr>
          </a:p>
          <a:p>
            <a:pPr lvl="1"/>
            <a:endParaRPr lang="fr-FR" sz="1600" dirty="0">
              <a:cs typeface="Arial" panose="020B0604020202020204" pitchFamily="34" charset="0"/>
            </a:endParaRPr>
          </a:p>
          <a:p>
            <a:endParaRPr lang="fr-FR" sz="1600" dirty="0">
              <a:cs typeface="Arial" panose="020B0604020202020204" pitchFamily="34" charset="0"/>
            </a:endParaRPr>
          </a:p>
          <a:p>
            <a:pPr marL="285750" indent="-285750">
              <a:buFont typeface="Arial" panose="020B0604020202020204" pitchFamily="34" charset="0"/>
              <a:buChar char="•"/>
            </a:pPr>
            <a:endParaRPr lang="fr-FR" sz="1600" dirty="0" smtClean="0">
              <a:cs typeface="Arial" panose="020B0604020202020204" pitchFamily="34" charset="0"/>
            </a:endParaRPr>
          </a:p>
          <a:p>
            <a:endParaRPr lang="fr-FR" sz="1600" dirty="0">
              <a:cs typeface="Arial" panose="020B0604020202020204" pitchFamily="34" charset="0"/>
            </a:endParaRPr>
          </a:p>
          <a:p>
            <a:endParaRPr lang="fr-FR" sz="1600" dirty="0" smtClean="0">
              <a:cs typeface="Arial" panose="020B0604020202020204" pitchFamily="34" charset="0"/>
            </a:endParaRPr>
          </a:p>
          <a:p>
            <a:endParaRPr lang="fr-FR" sz="1600" dirty="0">
              <a:cs typeface="Arial" panose="020B0604020202020204" pitchFamily="34" charset="0"/>
            </a:endParaRPr>
          </a:p>
          <a:p>
            <a:endParaRPr lang="fr-FR" sz="1600" dirty="0">
              <a:cs typeface="Arial" panose="020B0604020202020204" pitchFamily="34" charset="0"/>
            </a:endParaRPr>
          </a:p>
          <a:p>
            <a:pPr algn="just">
              <a:lnSpc>
                <a:spcPct val="120000"/>
              </a:lnSpc>
            </a:pPr>
            <a:endParaRPr lang="fr-FR" sz="2000" dirty="0" smtClean="0">
              <a:solidFill>
                <a:srgbClr val="7F7F7F"/>
              </a:solidFill>
              <a:latin typeface="Arial"/>
              <a:cs typeface="Arial"/>
            </a:endParaRPr>
          </a:p>
          <a:p>
            <a:pPr algn="just">
              <a:lnSpc>
                <a:spcPct val="120000"/>
              </a:lnSpc>
            </a:pPr>
            <a:endParaRPr lang="fr-FR" sz="2000" dirty="0" smtClean="0">
              <a:solidFill>
                <a:srgbClr val="7F7F7F"/>
              </a:solidFill>
              <a:latin typeface="Arial"/>
              <a:cs typeface="Arial"/>
            </a:endParaRPr>
          </a:p>
          <a:p>
            <a:pPr algn="just">
              <a:lnSpc>
                <a:spcPct val="120000"/>
              </a:lnSpc>
            </a:pPr>
            <a:endParaRPr lang="fr-FR" sz="2000" dirty="0">
              <a:solidFill>
                <a:srgbClr val="7F7F7F"/>
              </a:solidFill>
              <a:latin typeface="Arial"/>
              <a:cs typeface="Arial"/>
            </a:endParaRPr>
          </a:p>
          <a:p>
            <a:pPr marL="800100" lvl="1" indent="-342900" algn="just">
              <a:lnSpc>
                <a:spcPct val="120000"/>
              </a:lnSpc>
              <a:buFont typeface="Arial" pitchFamily="34" charset="0"/>
              <a:buChar char="•"/>
            </a:pPr>
            <a:endParaRPr lang="fr-FR" sz="2000" dirty="0" smtClean="0">
              <a:solidFill>
                <a:srgbClr val="7F7F7F"/>
              </a:solidFill>
              <a:latin typeface="Arial"/>
              <a:cs typeface="Arial"/>
            </a:endParaRPr>
          </a:p>
          <a:p>
            <a:pPr marL="800100" lvl="1" indent="-342900" algn="just">
              <a:lnSpc>
                <a:spcPct val="120000"/>
              </a:lnSpc>
              <a:buFont typeface="Arial" pitchFamily="34" charset="0"/>
              <a:buChar char="•"/>
            </a:pPr>
            <a:endParaRPr lang="fr-FR" sz="2000" dirty="0">
              <a:solidFill>
                <a:srgbClr val="7F7F7F"/>
              </a:solidFill>
              <a:latin typeface="Arial"/>
              <a:cs typeface="Arial"/>
            </a:endParaRPr>
          </a:p>
          <a:p>
            <a:pPr marL="800100" lvl="1" indent="-342900" algn="just">
              <a:lnSpc>
                <a:spcPct val="120000"/>
              </a:lnSpc>
              <a:buFont typeface="Arial" pitchFamily="34" charset="0"/>
              <a:buChar char="•"/>
            </a:pPr>
            <a:endParaRPr lang="fr-FR" sz="2000" dirty="0" smtClean="0">
              <a:solidFill>
                <a:srgbClr val="7F7F7F"/>
              </a:solidFill>
              <a:latin typeface="Arial"/>
              <a:cs typeface="Arial"/>
            </a:endParaRPr>
          </a:p>
        </p:txBody>
      </p:sp>
      <p:sp>
        <p:nvSpPr>
          <p:cNvPr id="7" name="ZoneTexte 6"/>
          <p:cNvSpPr txBox="1"/>
          <p:nvPr/>
        </p:nvSpPr>
        <p:spPr>
          <a:xfrm>
            <a:off x="393532" y="617911"/>
            <a:ext cx="8362528" cy="523220"/>
          </a:xfrm>
          <a:prstGeom prst="rect">
            <a:avLst/>
          </a:prstGeom>
          <a:solidFill>
            <a:srgbClr val="C00000"/>
          </a:solidFill>
        </p:spPr>
        <p:txBody>
          <a:bodyPr wrap="square" rtlCol="0">
            <a:spAutoFit/>
          </a:bodyPr>
          <a:lstStyle/>
          <a:p>
            <a:pPr algn="ctr"/>
            <a:r>
              <a:rPr lang="fr-FR" sz="2800" spc="200" dirty="0" smtClean="0">
                <a:solidFill>
                  <a:schemeClr val="bg1"/>
                </a:solidFill>
                <a:latin typeface="Arial"/>
                <a:cs typeface="Arial"/>
              </a:rPr>
              <a:t>Horizon Europe</a:t>
            </a:r>
            <a:endParaRPr lang="fr-FR" sz="2800" spc="200" dirty="0">
              <a:solidFill>
                <a:schemeClr val="bg1"/>
              </a:solidFill>
              <a:latin typeface="Arial"/>
              <a:cs typeface="Arial"/>
            </a:endParaRPr>
          </a:p>
        </p:txBody>
      </p:sp>
    </p:spTree>
    <p:extLst>
      <p:ext uri="{BB962C8B-B14F-4D97-AF65-F5344CB8AC3E}">
        <p14:creationId xmlns:p14="http://schemas.microsoft.com/office/powerpoint/2010/main" val="24924081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93532" y="2733696"/>
            <a:ext cx="8362528" cy="646331"/>
          </a:xfrm>
          <a:prstGeom prst="rect">
            <a:avLst/>
          </a:prstGeom>
          <a:solidFill>
            <a:srgbClr val="C00000"/>
          </a:solidFill>
        </p:spPr>
        <p:txBody>
          <a:bodyPr wrap="square" rtlCol="0">
            <a:spAutoFit/>
          </a:bodyPr>
          <a:lstStyle/>
          <a:p>
            <a:pPr lvl="0" algn="ctr"/>
            <a:r>
              <a:rPr lang="fr-FR" sz="3600" dirty="0" smtClean="0">
                <a:solidFill>
                  <a:schemeClr val="bg1"/>
                </a:solidFill>
              </a:rPr>
              <a:t>Actualité du réseau TENOR</a:t>
            </a:r>
          </a:p>
        </p:txBody>
      </p:sp>
    </p:spTree>
    <p:extLst>
      <p:ext uri="{BB962C8B-B14F-4D97-AF65-F5344CB8AC3E}">
        <p14:creationId xmlns:p14="http://schemas.microsoft.com/office/powerpoint/2010/main" val="16511237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3532" y="1141131"/>
            <a:ext cx="8418413" cy="9417963"/>
          </a:xfrm>
          <a:prstGeom prst="rect">
            <a:avLst/>
          </a:prstGeom>
        </p:spPr>
        <p:txBody>
          <a:bodyPr wrap="square">
            <a:spAutoFit/>
          </a:bodyPr>
          <a:lstStyle/>
          <a:p>
            <a:pPr marL="285750" indent="-285750">
              <a:buFont typeface="Wingdings" panose="05000000000000000000" pitchFamily="2" charset="2"/>
              <a:buChar char="ü"/>
            </a:pPr>
            <a:r>
              <a:rPr lang="fr-FR" sz="1600" b="1" dirty="0" smtClean="0">
                <a:cs typeface="Arial" panose="020B0604020202020204" pitchFamily="34" charset="0"/>
              </a:rPr>
              <a:t>Partenariats</a:t>
            </a:r>
            <a:r>
              <a:rPr lang="fr-FR" sz="1600" dirty="0" smtClean="0">
                <a:cs typeface="Arial" panose="020B0604020202020204" pitchFamily="34" charset="0"/>
              </a:rPr>
              <a:t>: 8 partenariats institutionnels seront mis en place d’ici 2021:</a:t>
            </a:r>
          </a:p>
          <a:p>
            <a:r>
              <a:rPr lang="fr-FR" sz="1400" dirty="0">
                <a:cs typeface="Arial" panose="020B0604020202020204" pitchFamily="34" charset="0"/>
              </a:rPr>
              <a:t>	</a:t>
            </a:r>
            <a:r>
              <a:rPr lang="fr-FR" sz="1400" dirty="0" smtClean="0">
                <a:cs typeface="Arial" panose="020B0604020202020204" pitchFamily="34" charset="0"/>
              </a:rPr>
              <a:t>1)</a:t>
            </a:r>
            <a:r>
              <a:rPr lang="en-US" sz="1400" dirty="0" smtClean="0"/>
              <a:t>  </a:t>
            </a:r>
            <a:r>
              <a:rPr lang="en-US" sz="1400" b="1" dirty="0" smtClean="0"/>
              <a:t>Santé</a:t>
            </a:r>
            <a:r>
              <a:rPr lang="en-US" sz="1400" dirty="0" smtClean="0"/>
              <a:t>: Faster development and safer use of health innovations for European patients, and global health</a:t>
            </a:r>
          </a:p>
          <a:p>
            <a:pPr lvl="1"/>
            <a:r>
              <a:rPr lang="en-US" sz="1400" dirty="0" smtClean="0">
                <a:cs typeface="Arial" panose="020B0604020202020204" pitchFamily="34" charset="0"/>
              </a:rPr>
              <a:t>2) </a:t>
            </a:r>
            <a:r>
              <a:rPr lang="en-US" sz="1400" b="1" dirty="0" err="1" smtClean="0">
                <a:cs typeface="Arial" panose="020B0604020202020204" pitchFamily="34" charset="0"/>
              </a:rPr>
              <a:t>Numérique</a:t>
            </a:r>
            <a:r>
              <a:rPr lang="en-US" sz="1400" b="1" dirty="0" smtClean="0">
                <a:cs typeface="Arial" panose="020B0604020202020204" pitchFamily="34" charset="0"/>
              </a:rPr>
              <a:t> et KETs</a:t>
            </a:r>
            <a:r>
              <a:rPr lang="en-US" sz="1400" dirty="0" smtClean="0">
                <a:cs typeface="Arial" panose="020B0604020202020204" pitchFamily="34" charset="0"/>
              </a:rPr>
              <a:t>: </a:t>
            </a:r>
            <a:r>
              <a:rPr lang="en-US" sz="1400" dirty="0" smtClean="0"/>
              <a:t>Advancing key digital and enabling technologies and their use, including but not limited to novel technologies such as artificial intelligence, photonics and quantum technologies</a:t>
            </a:r>
          </a:p>
          <a:p>
            <a:r>
              <a:rPr lang="en-US" sz="1400" dirty="0" smtClean="0"/>
              <a:t>	3) </a:t>
            </a:r>
            <a:r>
              <a:rPr lang="en-US" sz="1400" b="1" dirty="0" err="1" smtClean="0"/>
              <a:t>Métrologie</a:t>
            </a:r>
            <a:r>
              <a:rPr lang="en-US" sz="1400" dirty="0" smtClean="0"/>
              <a:t>: European </a:t>
            </a:r>
            <a:r>
              <a:rPr lang="en-US" sz="1400" dirty="0"/>
              <a:t>leadership in metrology, including an integrated metrology system.</a:t>
            </a:r>
          </a:p>
          <a:p>
            <a:r>
              <a:rPr lang="en-US" sz="1400" dirty="0" smtClean="0"/>
              <a:t>	4) </a:t>
            </a:r>
            <a:r>
              <a:rPr lang="en-US" sz="1400" b="1" dirty="0" smtClean="0"/>
              <a:t>Aviation et rail</a:t>
            </a:r>
            <a:r>
              <a:rPr lang="en-US" sz="1400" dirty="0" smtClean="0"/>
              <a:t>: Accelerate </a:t>
            </a:r>
            <a:r>
              <a:rPr lang="en-US" sz="1400" dirty="0"/>
              <a:t>competitiveness, safety and environmental performance of EU air traffic, </a:t>
            </a:r>
            <a:r>
              <a:rPr lang="en-US" sz="1400" dirty="0" smtClean="0"/>
              <a:t>	aviation </a:t>
            </a:r>
            <a:r>
              <a:rPr lang="en-US" sz="1400" dirty="0"/>
              <a:t>and rail.</a:t>
            </a:r>
          </a:p>
          <a:p>
            <a:r>
              <a:rPr lang="en-US" sz="1400" dirty="0" smtClean="0"/>
              <a:t>	5) </a:t>
            </a:r>
            <a:r>
              <a:rPr lang="en-US" sz="1400" b="1" dirty="0" smtClean="0"/>
              <a:t>Industries </a:t>
            </a:r>
            <a:r>
              <a:rPr lang="en-US" sz="1400" b="1" dirty="0" err="1" smtClean="0"/>
              <a:t>biosourcées</a:t>
            </a:r>
            <a:r>
              <a:rPr lang="en-US" sz="1400" dirty="0" smtClean="0"/>
              <a:t>: Sustainable</a:t>
            </a:r>
            <a:r>
              <a:rPr lang="en-US" sz="1400" dirty="0"/>
              <a:t>, inclusive and circular bio-based solutions.</a:t>
            </a:r>
          </a:p>
          <a:p>
            <a:r>
              <a:rPr lang="en-US" sz="1400" dirty="0" smtClean="0"/>
              <a:t>	6) </a:t>
            </a:r>
            <a:r>
              <a:rPr lang="en-US" sz="1400" b="1" dirty="0" smtClean="0"/>
              <a:t>H2 et </a:t>
            </a:r>
            <a:r>
              <a:rPr lang="en-US" sz="1400" b="1" dirty="0" err="1" smtClean="0"/>
              <a:t>stockage</a:t>
            </a:r>
            <a:r>
              <a:rPr lang="en-US" sz="1400" b="1" dirty="0" smtClean="0"/>
              <a:t> (batteries)</a:t>
            </a:r>
            <a:r>
              <a:rPr lang="en-US" sz="1400" dirty="0" smtClean="0"/>
              <a:t>: Hydrogen </a:t>
            </a:r>
            <a:r>
              <a:rPr lang="en-US" sz="1400" dirty="0"/>
              <a:t>and sustainable energy storage technologies with lower environmental footprint and less energy-intensive production.</a:t>
            </a:r>
          </a:p>
          <a:p>
            <a:r>
              <a:rPr lang="en-US" sz="1400" dirty="0" smtClean="0"/>
              <a:t>	7) </a:t>
            </a:r>
            <a:r>
              <a:rPr lang="en-US" sz="1400" b="1" dirty="0" err="1" smtClean="0"/>
              <a:t>Mobilité</a:t>
            </a:r>
            <a:r>
              <a:rPr lang="en-US" sz="1400" dirty="0" smtClean="0"/>
              <a:t>: Clean</a:t>
            </a:r>
            <a:r>
              <a:rPr lang="en-US" sz="1400" dirty="0"/>
              <a:t>, connected, cooperative, autonomous and automated solutions for future mobility demands of people and goods.</a:t>
            </a:r>
          </a:p>
          <a:p>
            <a:r>
              <a:rPr lang="en-US" sz="1400" dirty="0" smtClean="0"/>
              <a:t>	8) </a:t>
            </a:r>
            <a:r>
              <a:rPr lang="en-US" sz="1400" b="1" dirty="0" smtClean="0"/>
              <a:t>PME/</a:t>
            </a:r>
            <a:r>
              <a:rPr lang="en-US" sz="1400" b="1" dirty="0" err="1" smtClean="0"/>
              <a:t>Eurostars</a:t>
            </a:r>
            <a:r>
              <a:rPr lang="en-US" sz="1400" b="1" dirty="0" smtClean="0"/>
              <a:t> 3</a:t>
            </a:r>
            <a:r>
              <a:rPr lang="en-US" sz="1400" dirty="0" smtClean="0"/>
              <a:t>: Innovative </a:t>
            </a:r>
            <a:r>
              <a:rPr lang="en-US" sz="1400" dirty="0"/>
              <a:t>and R&amp;D intensive small and medium-sized enterprises</a:t>
            </a:r>
          </a:p>
          <a:p>
            <a:pPr lvl="1"/>
            <a:endParaRPr lang="en-US" sz="1400" dirty="0" smtClean="0">
              <a:cs typeface="Arial" panose="020B0604020202020204" pitchFamily="34" charset="0"/>
            </a:endParaRPr>
          </a:p>
          <a:p>
            <a:pPr marL="285750" indent="-285750">
              <a:buFont typeface="Arial" panose="020B0604020202020204" pitchFamily="34" charset="0"/>
              <a:buChar char="•"/>
            </a:pPr>
            <a:r>
              <a:rPr lang="en-US" sz="1600" u="sng" dirty="0" err="1" smtClean="0">
                <a:cs typeface="Arial" panose="020B0604020202020204" pitchFamily="34" charset="0"/>
              </a:rPr>
              <a:t>Prochaines</a:t>
            </a:r>
            <a:r>
              <a:rPr lang="en-US" sz="1600" u="sng" dirty="0" smtClean="0">
                <a:cs typeface="Arial" panose="020B0604020202020204" pitchFamily="34" charset="0"/>
              </a:rPr>
              <a:t> </a:t>
            </a:r>
            <a:r>
              <a:rPr lang="en-US" sz="1600" u="sng" dirty="0" err="1" smtClean="0">
                <a:cs typeface="Arial" panose="020B0604020202020204" pitchFamily="34" charset="0"/>
              </a:rPr>
              <a:t>étapes</a:t>
            </a:r>
            <a:r>
              <a:rPr lang="en-US" sz="1600" dirty="0" smtClean="0">
                <a:cs typeface="Arial" panose="020B0604020202020204" pitchFamily="34" charset="0"/>
              </a:rPr>
              <a:t>:</a:t>
            </a:r>
          </a:p>
          <a:p>
            <a:pPr marL="285750" indent="-285750">
              <a:buFontTx/>
              <a:buChar char="-"/>
            </a:pPr>
            <a:r>
              <a:rPr lang="en-US" sz="1600" dirty="0" smtClean="0">
                <a:cs typeface="Arial" panose="020B0604020202020204" pitchFamily="34" charset="0"/>
              </a:rPr>
              <a:t>Avril/Mai 2019: </a:t>
            </a:r>
            <a:r>
              <a:rPr lang="en-US" sz="1600" dirty="0" err="1" smtClean="0">
                <a:cs typeface="Arial" panose="020B0604020202020204" pitchFamily="34" charset="0"/>
              </a:rPr>
              <a:t>Lancement</a:t>
            </a:r>
            <a:r>
              <a:rPr lang="en-US" sz="1600" dirty="0" smtClean="0">
                <a:cs typeface="Arial" panose="020B0604020202020204" pitchFamily="34" charset="0"/>
              </a:rPr>
              <a:t> de </a:t>
            </a:r>
            <a:r>
              <a:rPr lang="en-US" sz="1600" dirty="0" err="1" smtClean="0">
                <a:cs typeface="Arial" panose="020B0604020202020204" pitchFamily="34" charset="0"/>
              </a:rPr>
              <a:t>l’appel</a:t>
            </a:r>
            <a:r>
              <a:rPr lang="en-US" sz="1600" dirty="0" smtClean="0">
                <a:cs typeface="Arial" panose="020B0604020202020204" pitchFamily="34" charset="0"/>
              </a:rPr>
              <a:t> à manifestation </a:t>
            </a:r>
            <a:r>
              <a:rPr lang="en-US" sz="1600" dirty="0" err="1" smtClean="0">
                <a:cs typeface="Arial" panose="020B0604020202020204" pitchFamily="34" charset="0"/>
              </a:rPr>
              <a:t>d’intérêt</a:t>
            </a:r>
            <a:r>
              <a:rPr lang="en-US" sz="1600" dirty="0" smtClean="0">
                <a:cs typeface="Arial" panose="020B0604020202020204" pitchFamily="34" charset="0"/>
              </a:rPr>
              <a:t> pour </a:t>
            </a:r>
            <a:r>
              <a:rPr lang="en-US" sz="1600" dirty="0" err="1" smtClean="0">
                <a:cs typeface="Arial" panose="020B0604020202020204" pitchFamily="34" charset="0"/>
              </a:rPr>
              <a:t>constituer</a:t>
            </a:r>
            <a:r>
              <a:rPr lang="en-US" sz="1600" dirty="0" smtClean="0">
                <a:cs typeface="Arial" panose="020B0604020202020204" pitchFamily="34" charset="0"/>
              </a:rPr>
              <a:t> les “Mission boards” (</a:t>
            </a:r>
            <a:r>
              <a:rPr lang="en-US" sz="1600" dirty="0" err="1" smtClean="0">
                <a:cs typeface="Arial" panose="020B0604020202020204" pitchFamily="34" charset="0"/>
              </a:rPr>
              <a:t>recrutement</a:t>
            </a:r>
            <a:r>
              <a:rPr lang="en-US" sz="1600" dirty="0" smtClean="0">
                <a:cs typeface="Arial" panose="020B0604020202020204" pitchFamily="34" charset="0"/>
              </a:rPr>
              <a:t> </a:t>
            </a:r>
            <a:r>
              <a:rPr lang="en-US" sz="1600" dirty="0" err="1" smtClean="0">
                <a:cs typeface="Arial" panose="020B0604020202020204" pitchFamily="34" charset="0"/>
              </a:rPr>
              <a:t>d’une</a:t>
            </a:r>
            <a:r>
              <a:rPr lang="en-US" sz="1600" dirty="0" smtClean="0">
                <a:cs typeface="Arial" panose="020B0604020202020204" pitchFamily="34" charset="0"/>
              </a:rPr>
              <a:t> </a:t>
            </a:r>
            <a:r>
              <a:rPr lang="en-US" sz="1600" dirty="0" err="1" smtClean="0">
                <a:cs typeface="Arial" panose="020B0604020202020204" pitchFamily="34" charset="0"/>
              </a:rPr>
              <a:t>quizaine</a:t>
            </a:r>
            <a:r>
              <a:rPr lang="en-US" sz="1600" dirty="0" smtClean="0">
                <a:cs typeface="Arial" panose="020B0604020202020204" pitchFamily="34" charset="0"/>
              </a:rPr>
              <a:t> </a:t>
            </a:r>
            <a:r>
              <a:rPr lang="en-US" sz="1600" dirty="0" err="1" smtClean="0">
                <a:cs typeface="Arial" panose="020B0604020202020204" pitchFamily="34" charset="0"/>
              </a:rPr>
              <a:t>d’experts</a:t>
            </a:r>
            <a:r>
              <a:rPr lang="en-US" sz="1600" dirty="0" smtClean="0">
                <a:cs typeface="Arial" panose="020B0604020202020204" pitchFamily="34" charset="0"/>
              </a:rPr>
              <a:t> de haut </a:t>
            </a:r>
            <a:r>
              <a:rPr lang="en-US" sz="1600" dirty="0" err="1" smtClean="0">
                <a:cs typeface="Arial" panose="020B0604020202020204" pitchFamily="34" charset="0"/>
              </a:rPr>
              <a:t>niveau</a:t>
            </a:r>
            <a:r>
              <a:rPr lang="en-US" sz="1600" dirty="0" smtClean="0">
                <a:cs typeface="Arial" panose="020B0604020202020204" pitchFamily="34" charset="0"/>
              </a:rPr>
              <a:t>/Mission par la Commission)</a:t>
            </a:r>
          </a:p>
          <a:p>
            <a:endParaRPr lang="en-US" sz="800" dirty="0" smtClean="0">
              <a:cs typeface="Arial" panose="020B0604020202020204" pitchFamily="34" charset="0"/>
            </a:endParaRPr>
          </a:p>
          <a:p>
            <a:pPr marL="285750" indent="-285750">
              <a:buFontTx/>
              <a:buChar char="-"/>
            </a:pPr>
            <a:r>
              <a:rPr lang="en-US" sz="1600" dirty="0" err="1" smtClean="0">
                <a:cs typeface="Arial" panose="020B0604020202020204" pitchFamily="34" charset="0"/>
              </a:rPr>
              <a:t>Lancement</a:t>
            </a:r>
            <a:r>
              <a:rPr lang="en-US" sz="1600" dirty="0" smtClean="0">
                <a:cs typeface="Arial" panose="020B0604020202020204" pitchFamily="34" charset="0"/>
              </a:rPr>
              <a:t> du </a:t>
            </a:r>
            <a:r>
              <a:rPr lang="en-US" sz="1600" dirty="0" err="1" smtClean="0">
                <a:cs typeface="Arial" panose="020B0604020202020204" pitchFamily="34" charset="0"/>
              </a:rPr>
              <a:t>processus</a:t>
            </a:r>
            <a:r>
              <a:rPr lang="en-US" sz="1600" dirty="0" smtClean="0">
                <a:cs typeface="Arial" panose="020B0604020202020204" pitchFamily="34" charset="0"/>
              </a:rPr>
              <a:t> de </a:t>
            </a:r>
            <a:r>
              <a:rPr lang="en-US" sz="1600" dirty="0" err="1" smtClean="0">
                <a:cs typeface="Arial" panose="020B0604020202020204" pitchFamily="34" charset="0"/>
              </a:rPr>
              <a:t>planification</a:t>
            </a:r>
            <a:r>
              <a:rPr lang="en-US" sz="1600" dirty="0" smtClean="0">
                <a:cs typeface="Arial" panose="020B0604020202020204" pitchFamily="34" charset="0"/>
              </a:rPr>
              <a:t> </a:t>
            </a:r>
            <a:r>
              <a:rPr lang="en-US" sz="1600" dirty="0" err="1" smtClean="0">
                <a:cs typeface="Arial" panose="020B0604020202020204" pitchFamily="34" charset="0"/>
              </a:rPr>
              <a:t>stratégique</a:t>
            </a:r>
            <a:r>
              <a:rPr lang="en-US" sz="1600" dirty="0" smtClean="0">
                <a:cs typeface="Arial" panose="020B0604020202020204" pitchFamily="34" charset="0"/>
              </a:rPr>
              <a:t>  </a:t>
            </a:r>
          </a:p>
          <a:p>
            <a:pPr marL="285750" indent="-285750">
              <a:buFont typeface="Symbol" panose="05050102010706020507" pitchFamily="18" charset="2"/>
              <a:buChar char="Þ"/>
            </a:pPr>
            <a:r>
              <a:rPr lang="en-US" sz="1600" dirty="0" smtClean="0">
                <a:cs typeface="Arial" panose="020B0604020202020204" pitchFamily="34" charset="0"/>
              </a:rPr>
              <a:t>Circulation des premiers drafts en </a:t>
            </a:r>
            <a:r>
              <a:rPr lang="en-US" sz="1600" dirty="0" err="1" smtClean="0">
                <a:cs typeface="Arial" panose="020B0604020202020204" pitchFamily="34" charset="0"/>
              </a:rPr>
              <a:t>avril</a:t>
            </a:r>
            <a:r>
              <a:rPr lang="en-US" sz="1600" dirty="0" smtClean="0">
                <a:cs typeface="Arial" panose="020B0604020202020204" pitchFamily="34" charset="0"/>
              </a:rPr>
              <a:t>/</a:t>
            </a:r>
            <a:r>
              <a:rPr lang="en-US" sz="1600" dirty="0" err="1" smtClean="0">
                <a:cs typeface="Arial" panose="020B0604020202020204" pitchFamily="34" charset="0"/>
              </a:rPr>
              <a:t>mai</a:t>
            </a:r>
            <a:r>
              <a:rPr lang="en-US" sz="1600" dirty="0" smtClean="0">
                <a:cs typeface="Arial" panose="020B0604020202020204" pitchFamily="34" charset="0"/>
              </a:rPr>
              <a:t> 2019</a:t>
            </a:r>
          </a:p>
          <a:p>
            <a:pPr marL="285750" indent="-285750">
              <a:buFont typeface="Symbol" panose="05050102010706020507" pitchFamily="18" charset="2"/>
              <a:buChar char="Þ"/>
            </a:pPr>
            <a:r>
              <a:rPr lang="en-US" sz="1600" dirty="0" smtClean="0">
                <a:cs typeface="Arial" panose="020B0604020202020204" pitchFamily="34" charset="0"/>
              </a:rPr>
              <a:t>“Validation par les stakeholders” </a:t>
            </a:r>
            <a:r>
              <a:rPr lang="en-US" sz="1600" dirty="0" err="1" smtClean="0">
                <a:cs typeface="Arial" panose="020B0604020202020204" pitchFamily="34" charset="0"/>
              </a:rPr>
              <a:t>lors</a:t>
            </a:r>
            <a:r>
              <a:rPr lang="en-US" sz="1600" dirty="0" smtClean="0">
                <a:cs typeface="Arial" panose="020B0604020202020204" pitchFamily="34" charset="0"/>
              </a:rPr>
              <a:t> des “R&amp;I Days” du 24 au 26 </a:t>
            </a:r>
            <a:r>
              <a:rPr lang="en-US" sz="1600" dirty="0" err="1" smtClean="0">
                <a:cs typeface="Arial" panose="020B0604020202020204" pitchFamily="34" charset="0"/>
              </a:rPr>
              <a:t>septembre</a:t>
            </a:r>
            <a:r>
              <a:rPr lang="en-US" sz="1600" dirty="0" smtClean="0">
                <a:cs typeface="Arial" panose="020B0604020202020204" pitchFamily="34" charset="0"/>
              </a:rPr>
              <a:t> 2019 à </a:t>
            </a:r>
            <a:r>
              <a:rPr lang="en-US" sz="1600" dirty="0" err="1" smtClean="0">
                <a:cs typeface="Arial" panose="020B0604020202020204" pitchFamily="34" charset="0"/>
              </a:rPr>
              <a:t>Bruxelles</a:t>
            </a:r>
            <a:endParaRPr lang="en-US" sz="1600" dirty="0" smtClean="0">
              <a:cs typeface="Arial" panose="020B0604020202020204" pitchFamily="34" charset="0"/>
            </a:endParaRPr>
          </a:p>
          <a:p>
            <a:endParaRPr lang="en-US" sz="800" dirty="0" smtClean="0">
              <a:cs typeface="Arial" panose="020B0604020202020204" pitchFamily="34" charset="0"/>
            </a:endParaRPr>
          </a:p>
          <a:p>
            <a:pPr marL="285750" indent="-285750">
              <a:buFontTx/>
              <a:buChar char="-"/>
            </a:pPr>
            <a:r>
              <a:rPr lang="en-US" sz="1600" dirty="0" err="1" smtClean="0">
                <a:cs typeface="Arial" panose="020B0604020202020204" pitchFamily="34" charset="0"/>
              </a:rPr>
              <a:t>Octobre</a:t>
            </a:r>
            <a:r>
              <a:rPr lang="en-US" sz="1600" dirty="0" smtClean="0">
                <a:cs typeface="Arial" panose="020B0604020202020204" pitchFamily="34" charset="0"/>
              </a:rPr>
              <a:t> 2019: Accord </a:t>
            </a:r>
            <a:r>
              <a:rPr lang="en-US" sz="1600" dirty="0" err="1" smtClean="0">
                <a:cs typeface="Arial" panose="020B0604020202020204" pitchFamily="34" charset="0"/>
              </a:rPr>
              <a:t>sur</a:t>
            </a:r>
            <a:r>
              <a:rPr lang="en-US" sz="1600" dirty="0" smtClean="0">
                <a:cs typeface="Arial" panose="020B0604020202020204" pitchFamily="34" charset="0"/>
              </a:rPr>
              <a:t> le CFP 2021-2027 et le budget </a:t>
            </a:r>
            <a:r>
              <a:rPr lang="en-US" sz="1600" dirty="0" err="1" smtClean="0">
                <a:cs typeface="Arial" panose="020B0604020202020204" pitchFamily="34" charset="0"/>
              </a:rPr>
              <a:t>d’Horizon</a:t>
            </a:r>
            <a:r>
              <a:rPr lang="en-US" sz="1600" dirty="0" smtClean="0">
                <a:cs typeface="Arial" panose="020B0604020202020204" pitchFamily="34" charset="0"/>
              </a:rPr>
              <a:t> Europe?</a:t>
            </a:r>
          </a:p>
          <a:p>
            <a:endParaRPr lang="fr-FR" sz="1600" dirty="0" smtClean="0">
              <a:cs typeface="Arial" panose="020B0604020202020204" pitchFamily="34" charset="0"/>
            </a:endParaRPr>
          </a:p>
          <a:p>
            <a:pPr marL="742950" lvl="1" indent="-285750">
              <a:buFont typeface="Arial" panose="020B0604020202020204" pitchFamily="34" charset="0"/>
              <a:buChar char="•"/>
            </a:pPr>
            <a:endParaRPr lang="fr-FR" sz="1600" dirty="0">
              <a:cs typeface="Arial" panose="020B0604020202020204" pitchFamily="34" charset="0"/>
            </a:endParaRPr>
          </a:p>
          <a:p>
            <a:endParaRPr lang="fr-FR" sz="1600" dirty="0">
              <a:cs typeface="Arial" panose="020B0604020202020204" pitchFamily="34" charset="0"/>
            </a:endParaRPr>
          </a:p>
          <a:p>
            <a:pPr marL="285750" indent="-285750">
              <a:buFont typeface="Arial" panose="020B0604020202020204" pitchFamily="34" charset="0"/>
              <a:buChar char="•"/>
            </a:pPr>
            <a:endParaRPr lang="fr-FR" sz="1600" dirty="0" smtClean="0">
              <a:cs typeface="Arial" panose="020B0604020202020204" pitchFamily="34" charset="0"/>
            </a:endParaRPr>
          </a:p>
          <a:p>
            <a:endParaRPr lang="fr-FR" sz="1600" dirty="0">
              <a:cs typeface="Arial" panose="020B0604020202020204" pitchFamily="34" charset="0"/>
            </a:endParaRPr>
          </a:p>
          <a:p>
            <a:endParaRPr lang="fr-FR" sz="1600" dirty="0" smtClean="0">
              <a:cs typeface="Arial" panose="020B0604020202020204" pitchFamily="34" charset="0"/>
            </a:endParaRPr>
          </a:p>
          <a:p>
            <a:endParaRPr lang="fr-FR" sz="1600" dirty="0">
              <a:cs typeface="Arial" panose="020B0604020202020204" pitchFamily="34" charset="0"/>
            </a:endParaRPr>
          </a:p>
          <a:p>
            <a:endParaRPr lang="fr-FR" sz="1600" dirty="0">
              <a:cs typeface="Arial" panose="020B0604020202020204" pitchFamily="34" charset="0"/>
            </a:endParaRPr>
          </a:p>
          <a:p>
            <a:pPr algn="just">
              <a:lnSpc>
                <a:spcPct val="120000"/>
              </a:lnSpc>
            </a:pPr>
            <a:endParaRPr lang="fr-FR" sz="2000" dirty="0" smtClean="0">
              <a:solidFill>
                <a:srgbClr val="7F7F7F"/>
              </a:solidFill>
              <a:latin typeface="Arial"/>
              <a:cs typeface="Arial"/>
            </a:endParaRPr>
          </a:p>
          <a:p>
            <a:pPr algn="just">
              <a:lnSpc>
                <a:spcPct val="120000"/>
              </a:lnSpc>
            </a:pPr>
            <a:endParaRPr lang="fr-FR" sz="2000" dirty="0" smtClean="0">
              <a:solidFill>
                <a:srgbClr val="7F7F7F"/>
              </a:solidFill>
              <a:latin typeface="Arial"/>
              <a:cs typeface="Arial"/>
            </a:endParaRPr>
          </a:p>
          <a:p>
            <a:pPr algn="just">
              <a:lnSpc>
                <a:spcPct val="120000"/>
              </a:lnSpc>
            </a:pPr>
            <a:endParaRPr lang="fr-FR" sz="2000" dirty="0">
              <a:solidFill>
                <a:srgbClr val="7F7F7F"/>
              </a:solidFill>
              <a:latin typeface="Arial"/>
              <a:cs typeface="Arial"/>
            </a:endParaRPr>
          </a:p>
          <a:p>
            <a:pPr marL="800100" lvl="1" indent="-342900" algn="just">
              <a:lnSpc>
                <a:spcPct val="120000"/>
              </a:lnSpc>
              <a:buFont typeface="Arial" pitchFamily="34" charset="0"/>
              <a:buChar char="•"/>
            </a:pPr>
            <a:endParaRPr lang="fr-FR" sz="2000" dirty="0" smtClean="0">
              <a:solidFill>
                <a:srgbClr val="7F7F7F"/>
              </a:solidFill>
              <a:latin typeface="Arial"/>
              <a:cs typeface="Arial"/>
            </a:endParaRPr>
          </a:p>
          <a:p>
            <a:pPr marL="800100" lvl="1" indent="-342900" algn="just">
              <a:lnSpc>
                <a:spcPct val="120000"/>
              </a:lnSpc>
              <a:buFont typeface="Arial" pitchFamily="34" charset="0"/>
              <a:buChar char="•"/>
            </a:pPr>
            <a:endParaRPr lang="fr-FR" sz="2000" dirty="0">
              <a:solidFill>
                <a:srgbClr val="7F7F7F"/>
              </a:solidFill>
              <a:latin typeface="Arial"/>
              <a:cs typeface="Arial"/>
            </a:endParaRPr>
          </a:p>
          <a:p>
            <a:pPr marL="800100" lvl="1" indent="-342900" algn="just">
              <a:lnSpc>
                <a:spcPct val="120000"/>
              </a:lnSpc>
              <a:buFont typeface="Arial" pitchFamily="34" charset="0"/>
              <a:buChar char="•"/>
            </a:pPr>
            <a:endParaRPr lang="fr-FR" sz="2000" dirty="0" smtClean="0">
              <a:solidFill>
                <a:srgbClr val="7F7F7F"/>
              </a:solidFill>
              <a:latin typeface="Arial"/>
              <a:cs typeface="Arial"/>
            </a:endParaRPr>
          </a:p>
        </p:txBody>
      </p:sp>
      <p:sp>
        <p:nvSpPr>
          <p:cNvPr id="7" name="ZoneTexte 6"/>
          <p:cNvSpPr txBox="1"/>
          <p:nvPr/>
        </p:nvSpPr>
        <p:spPr>
          <a:xfrm>
            <a:off x="393532" y="617911"/>
            <a:ext cx="8362528" cy="523220"/>
          </a:xfrm>
          <a:prstGeom prst="rect">
            <a:avLst/>
          </a:prstGeom>
          <a:solidFill>
            <a:srgbClr val="C00000"/>
          </a:solidFill>
        </p:spPr>
        <p:txBody>
          <a:bodyPr wrap="square" rtlCol="0">
            <a:spAutoFit/>
          </a:bodyPr>
          <a:lstStyle/>
          <a:p>
            <a:pPr algn="ctr"/>
            <a:r>
              <a:rPr lang="fr-FR" sz="2800" spc="200" dirty="0" smtClean="0">
                <a:solidFill>
                  <a:schemeClr val="bg1"/>
                </a:solidFill>
                <a:latin typeface="Arial"/>
                <a:cs typeface="Arial"/>
              </a:rPr>
              <a:t>Horizon Europe</a:t>
            </a:r>
            <a:endParaRPr lang="fr-FR" sz="2800" spc="200" dirty="0">
              <a:solidFill>
                <a:schemeClr val="bg1"/>
              </a:solidFill>
              <a:latin typeface="Arial"/>
              <a:cs typeface="Arial"/>
            </a:endParaRPr>
          </a:p>
        </p:txBody>
      </p:sp>
    </p:spTree>
    <p:extLst>
      <p:ext uri="{BB962C8B-B14F-4D97-AF65-F5344CB8AC3E}">
        <p14:creationId xmlns:p14="http://schemas.microsoft.com/office/powerpoint/2010/main" val="36071681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3409" y="1205611"/>
            <a:ext cx="8328536" cy="6924973"/>
          </a:xfrm>
          <a:prstGeom prst="rect">
            <a:avLst/>
          </a:prstGeom>
        </p:spPr>
        <p:txBody>
          <a:bodyPr wrap="square">
            <a:spAutoFit/>
          </a:bodyPr>
          <a:lstStyle/>
          <a:p>
            <a:pPr marL="285750" indent="-285750">
              <a:buFont typeface="Arial" panose="020B0604020202020204" pitchFamily="34" charset="0"/>
              <a:buChar char="•"/>
            </a:pPr>
            <a:r>
              <a:rPr lang="fr-FR" sz="1600" dirty="0" smtClean="0"/>
              <a:t>Propositions de la Commission publiées en juin 2018</a:t>
            </a:r>
          </a:p>
          <a:p>
            <a:pPr marL="285750" indent="-285750">
              <a:buFont typeface="Arial" panose="020B0604020202020204" pitchFamily="34" charset="0"/>
              <a:buChar char="•"/>
            </a:pPr>
            <a:r>
              <a:rPr lang="fr-FR" sz="1600" dirty="0" smtClean="0"/>
              <a:t>Parlement européen et Conseil ont adopté leurs positions respectives mais ils n’ont pas commencé les négociations interinstitutionnelles =&gt; négociations reportées à l’automne 2019 </a:t>
            </a:r>
          </a:p>
          <a:p>
            <a:endParaRPr lang="fr-FR" sz="800" dirty="0"/>
          </a:p>
          <a:p>
            <a:pPr marL="285750" indent="-285750">
              <a:buFont typeface="Arial" panose="020B0604020202020204" pitchFamily="34" charset="0"/>
              <a:buChar char="•"/>
            </a:pPr>
            <a:r>
              <a:rPr lang="fr-FR" sz="1600" u="sng" dirty="0" smtClean="0"/>
              <a:t>Budget total proposé pour 2021-2027</a:t>
            </a:r>
            <a:r>
              <a:rPr lang="fr-FR" sz="1600" dirty="0" smtClean="0"/>
              <a:t>: 30 milliards € (+/- double du budget actuel)</a:t>
            </a:r>
          </a:p>
          <a:p>
            <a:pPr marL="285750" indent="-285750">
              <a:buFont typeface="Arial" panose="020B0604020202020204" pitchFamily="34" charset="0"/>
              <a:buChar char="•"/>
            </a:pPr>
            <a:r>
              <a:rPr lang="fr-FR" sz="1600" u="sng" dirty="0" smtClean="0"/>
              <a:t>Objectifs pour cette nouvelle période de programmation</a:t>
            </a:r>
            <a:r>
              <a:rPr lang="fr-FR" sz="1600" dirty="0" smtClean="0"/>
              <a:t>:</a:t>
            </a:r>
          </a:p>
          <a:p>
            <a:pPr marL="742950" lvl="1" indent="-285750">
              <a:buFont typeface="Arial" panose="020B0604020202020204" pitchFamily="34" charset="0"/>
              <a:buChar char="•"/>
            </a:pPr>
            <a:r>
              <a:rPr lang="fr-FR" sz="1600" dirty="0" smtClean="0"/>
              <a:t>Tripler le nombre de bénéficiaires d’Erasmus (de 4 à 12 millions)</a:t>
            </a:r>
          </a:p>
          <a:p>
            <a:pPr marL="742950" lvl="1" indent="-285750">
              <a:buFont typeface="Arial" panose="020B0604020202020204" pitchFamily="34" charset="0"/>
              <a:buChar char="•"/>
            </a:pPr>
            <a:r>
              <a:rPr lang="fr-FR" sz="1600" dirty="0" smtClean="0"/>
              <a:t>Diversifier les publics bénéficiaires et en particulier les JAMO (jeunes ayant moins d’opportunités)</a:t>
            </a:r>
          </a:p>
          <a:p>
            <a:pPr lvl="1"/>
            <a:endParaRPr lang="fr-FR" sz="800" dirty="0"/>
          </a:p>
          <a:p>
            <a:pPr marL="285750" indent="-285750">
              <a:buFont typeface="Arial" panose="020B0604020202020204" pitchFamily="34" charset="0"/>
              <a:buChar char="•"/>
            </a:pPr>
            <a:r>
              <a:rPr lang="fr-FR" sz="1600" u="sng" dirty="0" smtClean="0"/>
              <a:t>Architecture en 3 volets</a:t>
            </a:r>
            <a:r>
              <a:rPr lang="fr-FR" sz="1600" dirty="0" smtClean="0"/>
              <a:t>:</a:t>
            </a:r>
          </a:p>
          <a:p>
            <a:endParaRPr lang="fr-FR" sz="1600" dirty="0" smtClean="0"/>
          </a:p>
          <a:p>
            <a:pPr marL="285750" indent="-285750">
              <a:buFont typeface="Arial" panose="020B0604020202020204" pitchFamily="34" charset="0"/>
              <a:buChar char="•"/>
            </a:pPr>
            <a:r>
              <a:rPr lang="fr-FR" sz="1600" dirty="0" smtClean="0"/>
              <a:t>L’Agence Erasmus+ France</a:t>
            </a:r>
          </a:p>
          <a:p>
            <a:r>
              <a:rPr lang="fr-FR" sz="1600" dirty="0"/>
              <a:t>e</a:t>
            </a:r>
            <a:r>
              <a:rPr lang="fr-FR" sz="1600" dirty="0" smtClean="0"/>
              <a:t>stime qu’avec un budget de 30</a:t>
            </a:r>
          </a:p>
          <a:p>
            <a:r>
              <a:rPr lang="fr-FR" sz="1600" dirty="0"/>
              <a:t>m</a:t>
            </a:r>
            <a:r>
              <a:rPr lang="fr-FR" sz="1600" dirty="0" smtClean="0"/>
              <a:t>illiards € pour 2021-2027, 1 </a:t>
            </a:r>
          </a:p>
          <a:p>
            <a:r>
              <a:rPr lang="fr-FR" sz="1600" dirty="0"/>
              <a:t>m</a:t>
            </a:r>
            <a:r>
              <a:rPr lang="fr-FR" sz="1600" dirty="0" smtClean="0"/>
              <a:t>illion de français devraient </a:t>
            </a:r>
          </a:p>
          <a:p>
            <a:r>
              <a:rPr lang="fr-FR" sz="1600" dirty="0"/>
              <a:t>p</a:t>
            </a:r>
            <a:r>
              <a:rPr lang="fr-FR" sz="1600" dirty="0" smtClean="0"/>
              <a:t>ouvoir bénéficier d’Erasmus.</a:t>
            </a:r>
          </a:p>
          <a:p>
            <a:pPr marL="285750" indent="-285750">
              <a:buFont typeface="Arial" panose="020B0604020202020204" pitchFamily="34" charset="0"/>
              <a:buChar char="•"/>
            </a:pPr>
            <a:endParaRPr lang="fr-FR" sz="1600" dirty="0" smtClean="0"/>
          </a:p>
          <a:p>
            <a:endParaRPr lang="fr-FR" sz="800" dirty="0"/>
          </a:p>
          <a:p>
            <a:pPr lvl="3"/>
            <a:r>
              <a:rPr lang="fr-FR" sz="2000" b="1" dirty="0">
                <a:solidFill>
                  <a:schemeClr val="bg1">
                    <a:lumMod val="50000"/>
                  </a:schemeClr>
                </a:solidFill>
                <a:latin typeface="Arial" panose="020B0604020202020204" pitchFamily="34" charset="0"/>
                <a:cs typeface="Arial" panose="020B0604020202020204" pitchFamily="34" charset="0"/>
              </a:rPr>
              <a:t>	</a:t>
            </a:r>
          </a:p>
          <a:p>
            <a:pPr algn="just">
              <a:lnSpc>
                <a:spcPct val="120000"/>
              </a:lnSpc>
            </a:pPr>
            <a:endParaRPr lang="fr-FR" sz="2000" dirty="0" smtClean="0">
              <a:solidFill>
                <a:srgbClr val="7F7F7F"/>
              </a:solidFill>
              <a:latin typeface="Arial"/>
              <a:cs typeface="Arial"/>
            </a:endParaRPr>
          </a:p>
          <a:p>
            <a:pPr algn="just">
              <a:lnSpc>
                <a:spcPct val="120000"/>
              </a:lnSpc>
            </a:pPr>
            <a:endParaRPr lang="fr-FR" sz="2000" dirty="0" smtClean="0">
              <a:solidFill>
                <a:srgbClr val="7F7F7F"/>
              </a:solidFill>
              <a:latin typeface="Arial"/>
              <a:cs typeface="Arial"/>
            </a:endParaRPr>
          </a:p>
          <a:p>
            <a:pPr algn="just">
              <a:lnSpc>
                <a:spcPct val="120000"/>
              </a:lnSpc>
            </a:pPr>
            <a:endParaRPr lang="fr-FR" sz="2000" dirty="0">
              <a:solidFill>
                <a:srgbClr val="7F7F7F"/>
              </a:solidFill>
              <a:latin typeface="Arial"/>
              <a:cs typeface="Arial"/>
            </a:endParaRPr>
          </a:p>
          <a:p>
            <a:pPr marL="800100" lvl="1" indent="-342900" algn="just">
              <a:lnSpc>
                <a:spcPct val="120000"/>
              </a:lnSpc>
              <a:buFont typeface="Arial" pitchFamily="34" charset="0"/>
              <a:buChar char="•"/>
            </a:pPr>
            <a:endParaRPr lang="fr-FR" sz="2000" dirty="0" smtClean="0">
              <a:solidFill>
                <a:srgbClr val="7F7F7F"/>
              </a:solidFill>
              <a:latin typeface="Arial"/>
              <a:cs typeface="Arial"/>
            </a:endParaRPr>
          </a:p>
          <a:p>
            <a:pPr marL="800100" lvl="1" indent="-342900" algn="just">
              <a:lnSpc>
                <a:spcPct val="120000"/>
              </a:lnSpc>
              <a:buFont typeface="Arial" pitchFamily="34" charset="0"/>
              <a:buChar char="•"/>
            </a:pPr>
            <a:endParaRPr lang="fr-FR" sz="2000" dirty="0">
              <a:solidFill>
                <a:srgbClr val="7F7F7F"/>
              </a:solidFill>
              <a:latin typeface="Arial"/>
              <a:cs typeface="Arial"/>
            </a:endParaRPr>
          </a:p>
          <a:p>
            <a:pPr marL="800100" lvl="1" indent="-342900" algn="just">
              <a:lnSpc>
                <a:spcPct val="120000"/>
              </a:lnSpc>
              <a:buFont typeface="Arial" pitchFamily="34" charset="0"/>
              <a:buChar char="•"/>
            </a:pPr>
            <a:endParaRPr lang="fr-FR" sz="2000" dirty="0" smtClean="0">
              <a:solidFill>
                <a:srgbClr val="7F7F7F"/>
              </a:solidFill>
              <a:latin typeface="Arial"/>
              <a:cs typeface="Arial"/>
            </a:endParaRPr>
          </a:p>
        </p:txBody>
      </p:sp>
      <p:sp>
        <p:nvSpPr>
          <p:cNvPr id="7" name="ZoneTexte 6"/>
          <p:cNvSpPr txBox="1"/>
          <p:nvPr/>
        </p:nvSpPr>
        <p:spPr>
          <a:xfrm>
            <a:off x="393532" y="617911"/>
            <a:ext cx="8362528" cy="523220"/>
          </a:xfrm>
          <a:prstGeom prst="rect">
            <a:avLst/>
          </a:prstGeom>
          <a:solidFill>
            <a:srgbClr val="C00000"/>
          </a:solidFill>
        </p:spPr>
        <p:txBody>
          <a:bodyPr wrap="square" rtlCol="0">
            <a:spAutoFit/>
          </a:bodyPr>
          <a:lstStyle/>
          <a:p>
            <a:pPr algn="ctr"/>
            <a:r>
              <a:rPr lang="fr-FR" sz="2800" spc="200" dirty="0" smtClean="0">
                <a:solidFill>
                  <a:schemeClr val="bg1"/>
                </a:solidFill>
                <a:latin typeface="Arial"/>
                <a:cs typeface="Arial"/>
              </a:rPr>
              <a:t>Erasmus 2021-2027</a:t>
            </a:r>
            <a:endParaRPr lang="fr-FR" sz="2800" spc="200" dirty="0">
              <a:solidFill>
                <a:schemeClr val="bg1"/>
              </a:solidFill>
              <a:latin typeface="Arial"/>
              <a:cs typeface="Arial"/>
            </a:endParaRPr>
          </a:p>
        </p:txBody>
      </p:sp>
      <p:graphicFrame>
        <p:nvGraphicFramePr>
          <p:cNvPr id="3" name="Tableau 2"/>
          <p:cNvGraphicFramePr>
            <a:graphicFrameLocks noGrp="1"/>
          </p:cNvGraphicFramePr>
          <p:nvPr>
            <p:extLst>
              <p:ext uri="{D42A27DB-BD31-4B8C-83A1-F6EECF244321}">
                <p14:modId xmlns:p14="http://schemas.microsoft.com/office/powerpoint/2010/main" val="3246110249"/>
              </p:ext>
            </p:extLst>
          </p:nvPr>
        </p:nvGraphicFramePr>
        <p:xfrm>
          <a:off x="3230310" y="3140342"/>
          <a:ext cx="5127476" cy="3479633"/>
        </p:xfrm>
        <a:graphic>
          <a:graphicData uri="http://schemas.openxmlformats.org/drawingml/2006/table">
            <a:tbl>
              <a:tblPr firstRow="1" bandRow="1">
                <a:tableStyleId>{5C22544A-7EE6-4342-B048-85BDC9FD1C3A}</a:tableStyleId>
              </a:tblPr>
              <a:tblGrid>
                <a:gridCol w="2298818"/>
                <a:gridCol w="1350235"/>
                <a:gridCol w="1478423"/>
              </a:tblGrid>
              <a:tr h="357945">
                <a:tc>
                  <a:txBody>
                    <a:bodyPr/>
                    <a:lstStyle/>
                    <a:p>
                      <a:r>
                        <a:rPr lang="fr-FR" dirty="0" smtClean="0"/>
                        <a:t>Education-Formation</a:t>
                      </a:r>
                      <a:endParaRPr lang="fr-FR" dirty="0"/>
                    </a:p>
                  </a:txBody>
                  <a:tcPr/>
                </a:tc>
                <a:tc>
                  <a:txBody>
                    <a:bodyPr/>
                    <a:lstStyle/>
                    <a:p>
                      <a:r>
                        <a:rPr lang="fr-FR" dirty="0" smtClean="0"/>
                        <a:t>Jeunesse</a:t>
                      </a:r>
                      <a:endParaRPr lang="fr-FR" dirty="0"/>
                    </a:p>
                  </a:txBody>
                  <a:tcPr/>
                </a:tc>
                <a:tc>
                  <a:txBody>
                    <a:bodyPr/>
                    <a:lstStyle/>
                    <a:p>
                      <a:r>
                        <a:rPr lang="fr-FR" dirty="0" smtClean="0"/>
                        <a:t>Sport</a:t>
                      </a:r>
                      <a:endParaRPr lang="fr-FR" dirty="0"/>
                    </a:p>
                  </a:txBody>
                  <a:tcPr/>
                </a:tc>
              </a:tr>
              <a:tr h="262593">
                <a:tc>
                  <a:txBody>
                    <a:bodyPr/>
                    <a:lstStyle/>
                    <a:p>
                      <a:r>
                        <a:rPr lang="fr-FR" sz="1300" i="1" dirty="0" smtClean="0"/>
                        <a:t>24,94 milliards €</a:t>
                      </a:r>
                      <a:endParaRPr lang="fr-FR" sz="1300" i="1" dirty="0"/>
                    </a:p>
                  </a:txBody>
                  <a:tcPr/>
                </a:tc>
                <a:tc>
                  <a:txBody>
                    <a:bodyPr/>
                    <a:lstStyle/>
                    <a:p>
                      <a:r>
                        <a:rPr lang="fr-FR" sz="1300" i="1" dirty="0" smtClean="0"/>
                        <a:t>3,1 milliards €</a:t>
                      </a:r>
                      <a:endParaRPr lang="fr-FR" sz="1300" i="1" dirty="0"/>
                    </a:p>
                  </a:txBody>
                  <a:tcPr/>
                </a:tc>
                <a:tc>
                  <a:txBody>
                    <a:bodyPr/>
                    <a:lstStyle/>
                    <a:p>
                      <a:r>
                        <a:rPr lang="fr-FR" sz="1300" i="1" dirty="0" smtClean="0"/>
                        <a:t>550 millions €</a:t>
                      </a:r>
                      <a:endParaRPr lang="fr-FR" sz="1300" i="1" dirty="0"/>
                    </a:p>
                  </a:txBody>
                  <a:tcPr/>
                </a:tc>
              </a:tr>
              <a:tr h="507088">
                <a:tc>
                  <a:txBody>
                    <a:bodyPr/>
                    <a:lstStyle/>
                    <a:p>
                      <a:r>
                        <a:rPr lang="fr-FR" sz="1500" dirty="0" smtClean="0"/>
                        <a:t>Enseignement supérieur</a:t>
                      </a:r>
                    </a:p>
                    <a:p>
                      <a:r>
                        <a:rPr lang="fr-FR" sz="1300" i="1" dirty="0" smtClean="0"/>
                        <a:t>8,64 milliards €</a:t>
                      </a:r>
                      <a:endParaRPr lang="fr-FR" sz="1300" i="1" dirty="0"/>
                    </a:p>
                  </a:txBody>
                  <a:tcPr/>
                </a:tc>
                <a:tc>
                  <a:txBody>
                    <a:bodyPr/>
                    <a:lstStyle/>
                    <a:p>
                      <a:endParaRPr lang="fr-FR" sz="1600" dirty="0"/>
                    </a:p>
                  </a:txBody>
                  <a:tcPr/>
                </a:tc>
                <a:tc>
                  <a:txBody>
                    <a:bodyPr/>
                    <a:lstStyle/>
                    <a:p>
                      <a:endParaRPr lang="fr-FR" sz="1600" dirty="0"/>
                    </a:p>
                  </a:txBody>
                  <a:tcPr/>
                </a:tc>
              </a:tr>
              <a:tr h="730804">
                <a:tc>
                  <a:txBody>
                    <a:bodyPr/>
                    <a:lstStyle/>
                    <a:p>
                      <a:r>
                        <a:rPr lang="fr-FR" sz="1500" dirty="0" smtClean="0"/>
                        <a:t>Education</a:t>
                      </a:r>
                      <a:r>
                        <a:rPr lang="fr-FR" sz="1500" baseline="0" dirty="0" smtClean="0"/>
                        <a:t> et formation professionnelle</a:t>
                      </a:r>
                    </a:p>
                    <a:p>
                      <a:r>
                        <a:rPr lang="fr-FR" sz="1300" i="1" baseline="0" dirty="0" smtClean="0"/>
                        <a:t>5,32 milliards €</a:t>
                      </a:r>
                    </a:p>
                  </a:txBody>
                  <a:tcPr/>
                </a:tc>
                <a:tc>
                  <a:txBody>
                    <a:bodyPr/>
                    <a:lstStyle/>
                    <a:p>
                      <a:endParaRPr lang="fr-FR" sz="1600" dirty="0"/>
                    </a:p>
                  </a:txBody>
                  <a:tcPr/>
                </a:tc>
                <a:tc>
                  <a:txBody>
                    <a:bodyPr/>
                    <a:lstStyle/>
                    <a:p>
                      <a:endParaRPr lang="fr-FR" sz="1600" dirty="0"/>
                    </a:p>
                  </a:txBody>
                  <a:tcPr/>
                </a:tc>
              </a:tr>
              <a:tr h="507088">
                <a:tc>
                  <a:txBody>
                    <a:bodyPr/>
                    <a:lstStyle/>
                    <a:p>
                      <a:r>
                        <a:rPr lang="fr-FR" sz="1500" dirty="0" smtClean="0"/>
                        <a:t>Enseignement scolaire</a:t>
                      </a:r>
                    </a:p>
                    <a:p>
                      <a:r>
                        <a:rPr lang="fr-FR" sz="1300" i="1" dirty="0" smtClean="0"/>
                        <a:t>3,79 milliards €</a:t>
                      </a:r>
                      <a:endParaRPr lang="fr-FR" sz="1300" i="1" dirty="0"/>
                    </a:p>
                  </a:txBody>
                  <a:tcPr/>
                </a:tc>
                <a:tc>
                  <a:txBody>
                    <a:bodyPr/>
                    <a:lstStyle/>
                    <a:p>
                      <a:endParaRPr lang="fr-FR" sz="1600" dirty="0"/>
                    </a:p>
                  </a:txBody>
                  <a:tcPr/>
                </a:tc>
                <a:tc>
                  <a:txBody>
                    <a:bodyPr/>
                    <a:lstStyle/>
                    <a:p>
                      <a:endParaRPr lang="fr-FR" sz="1600"/>
                    </a:p>
                  </a:txBody>
                  <a:tcPr/>
                </a:tc>
              </a:tr>
              <a:tr h="507088">
                <a:tc>
                  <a:txBody>
                    <a:bodyPr/>
                    <a:lstStyle/>
                    <a:p>
                      <a:r>
                        <a:rPr lang="fr-FR" sz="1500" dirty="0" smtClean="0"/>
                        <a:t>Education des adultes</a:t>
                      </a:r>
                    </a:p>
                    <a:p>
                      <a:r>
                        <a:rPr lang="fr-FR" sz="1300" i="1" dirty="0" smtClean="0"/>
                        <a:t>1,19 milliards €</a:t>
                      </a:r>
                      <a:endParaRPr lang="fr-FR" sz="1300" i="1" dirty="0"/>
                    </a:p>
                  </a:txBody>
                  <a:tcPr/>
                </a:tc>
                <a:tc>
                  <a:txBody>
                    <a:bodyPr/>
                    <a:lstStyle/>
                    <a:p>
                      <a:endParaRPr lang="fr-FR" sz="1600" dirty="0"/>
                    </a:p>
                  </a:txBody>
                  <a:tcPr/>
                </a:tc>
                <a:tc>
                  <a:txBody>
                    <a:bodyPr/>
                    <a:lstStyle/>
                    <a:p>
                      <a:endParaRPr lang="fr-FR" sz="1600" dirty="0"/>
                    </a:p>
                  </a:txBody>
                  <a:tcPr/>
                </a:tc>
              </a:tr>
              <a:tr h="523073">
                <a:tc>
                  <a:txBody>
                    <a:bodyPr/>
                    <a:lstStyle/>
                    <a:p>
                      <a:r>
                        <a:rPr lang="fr-FR" sz="1500" i="0" dirty="0" smtClean="0"/>
                        <a:t>Actions Jean Monnet</a:t>
                      </a:r>
                    </a:p>
                    <a:p>
                      <a:r>
                        <a:rPr lang="fr-FR" sz="1300" i="1" dirty="0" smtClean="0"/>
                        <a:t>450 millions €</a:t>
                      </a:r>
                      <a:endParaRPr lang="fr-FR" sz="1300" i="1" dirty="0"/>
                    </a:p>
                  </a:txBody>
                  <a:tcPr/>
                </a:tc>
                <a:tc>
                  <a:txBody>
                    <a:bodyPr/>
                    <a:lstStyle/>
                    <a:p>
                      <a:endParaRPr lang="fr-FR" sz="1600"/>
                    </a:p>
                  </a:txBody>
                  <a:tcPr/>
                </a:tc>
                <a:tc>
                  <a:txBody>
                    <a:bodyPr/>
                    <a:lstStyle/>
                    <a:p>
                      <a:endParaRPr lang="fr-FR" sz="1600" dirty="0"/>
                    </a:p>
                  </a:txBody>
                  <a:tcPr/>
                </a:tc>
              </a:tr>
            </a:tbl>
          </a:graphicData>
        </a:graphic>
      </p:graphicFrame>
    </p:spTree>
    <p:extLst>
      <p:ext uri="{BB962C8B-B14F-4D97-AF65-F5344CB8AC3E}">
        <p14:creationId xmlns:p14="http://schemas.microsoft.com/office/powerpoint/2010/main" val="1353490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3409" y="1205611"/>
            <a:ext cx="8328536" cy="8525411"/>
          </a:xfrm>
          <a:prstGeom prst="rect">
            <a:avLst/>
          </a:prstGeom>
        </p:spPr>
        <p:txBody>
          <a:bodyPr wrap="square">
            <a:spAutoFit/>
          </a:bodyPr>
          <a:lstStyle/>
          <a:p>
            <a:pPr marL="285750" indent="-285750">
              <a:buFont typeface="Arial" panose="020B0604020202020204" pitchFamily="34" charset="0"/>
              <a:buChar char="•"/>
            </a:pPr>
            <a:r>
              <a:rPr lang="fr-FR" sz="1600" u="sng" dirty="0" smtClean="0"/>
              <a:t>3 types d’«</a:t>
            </a:r>
            <a:r>
              <a:rPr lang="fr-FR" sz="1600" u="sng" dirty="0"/>
              <a:t> </a:t>
            </a:r>
            <a:r>
              <a:rPr lang="fr-FR" sz="1600" u="sng" dirty="0" smtClean="0"/>
              <a:t>action-clé » dans chaque volet</a:t>
            </a:r>
            <a:r>
              <a:rPr lang="fr-FR" sz="1600" dirty="0" smtClean="0"/>
              <a:t>:</a:t>
            </a:r>
          </a:p>
          <a:p>
            <a:endParaRPr lang="fr-FR" sz="800" dirty="0" smtClean="0"/>
          </a:p>
          <a:p>
            <a:pPr marL="342900" indent="-342900">
              <a:buAutoNum type="arabicParenR"/>
            </a:pPr>
            <a:r>
              <a:rPr lang="fr-FR" sz="1600" b="1" dirty="0" smtClean="0"/>
              <a:t>Mobilité à des fins d’éducation et de formation</a:t>
            </a:r>
          </a:p>
          <a:p>
            <a:r>
              <a:rPr lang="fr-FR" sz="1600" dirty="0" smtClean="0"/>
              <a:t>Ex </a:t>
            </a:r>
            <a:r>
              <a:rPr lang="fr-FR" sz="1600" dirty="0"/>
              <a:t>d’action-clé 1 </a:t>
            </a:r>
            <a:r>
              <a:rPr lang="fr-FR" sz="1600" dirty="0" smtClean="0"/>
              <a:t>du volet Education-Formation: la mobilité des étudiants et du personnel de l’enseignement-supérieur</a:t>
            </a:r>
            <a:endParaRPr lang="fr-FR" sz="1600" dirty="0"/>
          </a:p>
          <a:p>
            <a:endParaRPr lang="fr-FR" sz="800" dirty="0" smtClean="0"/>
          </a:p>
          <a:p>
            <a:r>
              <a:rPr lang="fr-FR" sz="1600" b="1" dirty="0" smtClean="0"/>
              <a:t>2) Coopération entre organisations et institutions</a:t>
            </a:r>
          </a:p>
          <a:p>
            <a:r>
              <a:rPr lang="fr-FR" sz="1600" dirty="0" smtClean="0"/>
              <a:t>Ex d’action-clé 2 du volet Education-Formation: </a:t>
            </a:r>
          </a:p>
          <a:p>
            <a:pPr marL="285750" indent="-285750">
              <a:buFontTx/>
              <a:buChar char="-"/>
            </a:pPr>
            <a:r>
              <a:rPr lang="fr-FR" sz="1600" dirty="0"/>
              <a:t>p</a:t>
            </a:r>
            <a:r>
              <a:rPr lang="fr-FR" sz="1600" dirty="0" smtClean="0"/>
              <a:t>artenariats de coopération et échanges de pratiques, dont des partenariats de petite taille visant à favoriser un accès plus large et plus inclusive au programme;</a:t>
            </a:r>
          </a:p>
          <a:p>
            <a:pPr marL="285750" indent="-285750">
              <a:buFontTx/>
              <a:buChar char="-"/>
            </a:pPr>
            <a:r>
              <a:rPr lang="fr-FR" sz="1600" dirty="0"/>
              <a:t>p</a:t>
            </a:r>
            <a:r>
              <a:rPr lang="fr-FR" sz="1600" dirty="0" smtClean="0"/>
              <a:t>artenariats d’excellence : les réseaux d’universités européennes, les masters communs et les centres d’excellence professionnelle; </a:t>
            </a:r>
          </a:p>
          <a:p>
            <a:pPr marL="285750" indent="-285750">
              <a:buFontTx/>
              <a:buChar char="-"/>
            </a:pPr>
            <a:r>
              <a:rPr lang="fr-FR" sz="1600" dirty="0" smtClean="0"/>
              <a:t>« partenariats en faveur de l’innovation » pour renforcer la capacité d’innovation de l’UE;</a:t>
            </a:r>
          </a:p>
          <a:p>
            <a:pPr marL="285750" indent="-285750">
              <a:buFontTx/>
              <a:buChar char="-"/>
            </a:pPr>
            <a:r>
              <a:rPr lang="fr-FR" sz="1600" dirty="0"/>
              <a:t>p</a:t>
            </a:r>
            <a:r>
              <a:rPr lang="fr-FR" sz="1600" dirty="0" smtClean="0"/>
              <a:t>lateformes et outils en ligne en vue d’une coopération virtuelle.</a:t>
            </a:r>
          </a:p>
          <a:p>
            <a:endParaRPr lang="fr-FR" sz="800" dirty="0" smtClean="0"/>
          </a:p>
          <a:p>
            <a:r>
              <a:rPr lang="fr-FR" sz="1600" b="1" dirty="0" smtClean="0"/>
              <a:t>3) Soutien à l’élaboration des politiques et à la coopération</a:t>
            </a:r>
          </a:p>
          <a:p>
            <a:endParaRPr lang="fr-FR" sz="800" b="1" dirty="0"/>
          </a:p>
          <a:p>
            <a:pPr marL="285750" lvl="0" indent="-285750">
              <a:buFont typeface="Arial" panose="020B0604020202020204" pitchFamily="34" charset="0"/>
              <a:buChar char="•"/>
            </a:pPr>
            <a:r>
              <a:rPr lang="fr-FR" sz="1600" b="1" dirty="0" smtClean="0"/>
              <a:t>Volonté de développer de </a:t>
            </a:r>
            <a:r>
              <a:rPr lang="fr-FR" sz="1600" b="1" dirty="0"/>
              <a:t>nouvelles formes de mobilité : </a:t>
            </a:r>
            <a:r>
              <a:rPr lang="fr-FR" sz="1600" dirty="0"/>
              <a:t>La mobilité virtuelle par l’intermédiaire des outils numériques (une partie conséquente des nouveaux bénéficiaires du programme effectueront une mobilité entièrement virtuelle ou mixte) qui permettra d’élargir le public cible, la mobilité mixte (physique et virtuelle) ou encore d’autres formats souples et nouveaux comme la mobilité à court terme ou la mobilité de groupe.</a:t>
            </a:r>
          </a:p>
          <a:p>
            <a:endParaRPr lang="fr-FR" sz="1600" b="1" dirty="0" smtClean="0"/>
          </a:p>
          <a:p>
            <a:endParaRPr lang="fr-FR" sz="1600" dirty="0" smtClean="0"/>
          </a:p>
          <a:p>
            <a:pPr marL="285750" indent="-285750">
              <a:buFont typeface="Arial" panose="020B0604020202020204" pitchFamily="34" charset="0"/>
              <a:buChar char="•"/>
            </a:pPr>
            <a:endParaRPr lang="fr-FR" sz="1600" dirty="0" smtClean="0"/>
          </a:p>
          <a:p>
            <a:endParaRPr lang="fr-FR" sz="800" dirty="0"/>
          </a:p>
          <a:p>
            <a:pPr lvl="3"/>
            <a:r>
              <a:rPr lang="fr-FR" sz="2000" b="1" dirty="0">
                <a:solidFill>
                  <a:schemeClr val="bg1">
                    <a:lumMod val="50000"/>
                  </a:schemeClr>
                </a:solidFill>
                <a:latin typeface="Arial" panose="020B0604020202020204" pitchFamily="34" charset="0"/>
                <a:cs typeface="Arial" panose="020B0604020202020204" pitchFamily="34" charset="0"/>
              </a:rPr>
              <a:t>	</a:t>
            </a:r>
          </a:p>
          <a:p>
            <a:pPr algn="just">
              <a:lnSpc>
                <a:spcPct val="120000"/>
              </a:lnSpc>
            </a:pPr>
            <a:endParaRPr lang="fr-FR" sz="2000" dirty="0" smtClean="0">
              <a:solidFill>
                <a:srgbClr val="7F7F7F"/>
              </a:solidFill>
              <a:latin typeface="Arial"/>
              <a:cs typeface="Arial"/>
            </a:endParaRPr>
          </a:p>
          <a:p>
            <a:pPr algn="just">
              <a:lnSpc>
                <a:spcPct val="120000"/>
              </a:lnSpc>
            </a:pPr>
            <a:endParaRPr lang="fr-FR" sz="2000" dirty="0" smtClean="0">
              <a:solidFill>
                <a:srgbClr val="7F7F7F"/>
              </a:solidFill>
              <a:latin typeface="Arial"/>
              <a:cs typeface="Arial"/>
            </a:endParaRPr>
          </a:p>
          <a:p>
            <a:pPr algn="just">
              <a:lnSpc>
                <a:spcPct val="120000"/>
              </a:lnSpc>
            </a:pPr>
            <a:endParaRPr lang="fr-FR" sz="2000" dirty="0">
              <a:solidFill>
                <a:srgbClr val="7F7F7F"/>
              </a:solidFill>
              <a:latin typeface="Arial"/>
              <a:cs typeface="Arial"/>
            </a:endParaRPr>
          </a:p>
          <a:p>
            <a:pPr marL="800100" lvl="1" indent="-342900" algn="just">
              <a:lnSpc>
                <a:spcPct val="120000"/>
              </a:lnSpc>
              <a:buFont typeface="Arial" pitchFamily="34" charset="0"/>
              <a:buChar char="•"/>
            </a:pPr>
            <a:endParaRPr lang="fr-FR" sz="2000" dirty="0" smtClean="0">
              <a:solidFill>
                <a:srgbClr val="7F7F7F"/>
              </a:solidFill>
              <a:latin typeface="Arial"/>
              <a:cs typeface="Arial"/>
            </a:endParaRPr>
          </a:p>
          <a:p>
            <a:pPr marL="800100" lvl="1" indent="-342900" algn="just">
              <a:lnSpc>
                <a:spcPct val="120000"/>
              </a:lnSpc>
              <a:buFont typeface="Arial" pitchFamily="34" charset="0"/>
              <a:buChar char="•"/>
            </a:pPr>
            <a:endParaRPr lang="fr-FR" sz="2000" dirty="0">
              <a:solidFill>
                <a:srgbClr val="7F7F7F"/>
              </a:solidFill>
              <a:latin typeface="Arial"/>
              <a:cs typeface="Arial"/>
            </a:endParaRPr>
          </a:p>
          <a:p>
            <a:pPr marL="800100" lvl="1" indent="-342900" algn="just">
              <a:lnSpc>
                <a:spcPct val="120000"/>
              </a:lnSpc>
              <a:buFont typeface="Arial" pitchFamily="34" charset="0"/>
              <a:buChar char="•"/>
            </a:pPr>
            <a:endParaRPr lang="fr-FR" sz="2000" dirty="0" smtClean="0">
              <a:solidFill>
                <a:srgbClr val="7F7F7F"/>
              </a:solidFill>
              <a:latin typeface="Arial"/>
              <a:cs typeface="Arial"/>
            </a:endParaRPr>
          </a:p>
        </p:txBody>
      </p:sp>
      <p:sp>
        <p:nvSpPr>
          <p:cNvPr id="7" name="ZoneTexte 6"/>
          <p:cNvSpPr txBox="1"/>
          <p:nvPr/>
        </p:nvSpPr>
        <p:spPr>
          <a:xfrm>
            <a:off x="393532" y="617911"/>
            <a:ext cx="8362528" cy="523220"/>
          </a:xfrm>
          <a:prstGeom prst="rect">
            <a:avLst/>
          </a:prstGeom>
          <a:solidFill>
            <a:srgbClr val="C00000"/>
          </a:solidFill>
        </p:spPr>
        <p:txBody>
          <a:bodyPr wrap="square" rtlCol="0">
            <a:spAutoFit/>
          </a:bodyPr>
          <a:lstStyle/>
          <a:p>
            <a:pPr algn="ctr"/>
            <a:r>
              <a:rPr lang="fr-FR" sz="2800" spc="200" dirty="0" smtClean="0">
                <a:solidFill>
                  <a:schemeClr val="bg1"/>
                </a:solidFill>
                <a:latin typeface="Arial"/>
                <a:cs typeface="Arial"/>
              </a:rPr>
              <a:t>Erasmus 2021-2027</a:t>
            </a:r>
            <a:endParaRPr lang="fr-FR" sz="2800" spc="200" dirty="0">
              <a:solidFill>
                <a:schemeClr val="bg1"/>
              </a:solidFill>
              <a:latin typeface="Arial"/>
              <a:cs typeface="Arial"/>
            </a:endParaRPr>
          </a:p>
        </p:txBody>
      </p:sp>
    </p:spTree>
    <p:extLst>
      <p:ext uri="{BB962C8B-B14F-4D97-AF65-F5344CB8AC3E}">
        <p14:creationId xmlns:p14="http://schemas.microsoft.com/office/powerpoint/2010/main" val="21434567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3409" y="1205611"/>
            <a:ext cx="8328536" cy="5447645"/>
          </a:xfrm>
          <a:prstGeom prst="rect">
            <a:avLst/>
          </a:prstGeom>
        </p:spPr>
        <p:txBody>
          <a:bodyPr wrap="square">
            <a:spAutoFit/>
          </a:bodyPr>
          <a:lstStyle/>
          <a:p>
            <a:pPr marL="285750" indent="-285750">
              <a:buFont typeface="Arial" panose="020B0604020202020204" pitchFamily="34" charset="0"/>
              <a:buChar char="•"/>
            </a:pPr>
            <a:r>
              <a:rPr lang="fr-FR" sz="1600" dirty="0" smtClean="0"/>
              <a:t>Proposition de la Commission européenne publiée en juin 2018</a:t>
            </a:r>
          </a:p>
          <a:p>
            <a:pPr marL="285750" indent="-285750">
              <a:buFont typeface="Arial" panose="020B0604020202020204" pitchFamily="34" charset="0"/>
              <a:buChar char="•"/>
            </a:pPr>
            <a:r>
              <a:rPr lang="fr-FR" sz="1600" dirty="0"/>
              <a:t>Accord partiel conclu entre le Parlement européen et le Conseil </a:t>
            </a:r>
            <a:r>
              <a:rPr lang="fr-FR" sz="1600" dirty="0" smtClean="0"/>
              <a:t>fin mars 2019</a:t>
            </a:r>
          </a:p>
          <a:p>
            <a:endParaRPr lang="fr-FR" sz="800" dirty="0" smtClean="0"/>
          </a:p>
          <a:p>
            <a:pPr marL="285750" indent="-285750">
              <a:buFont typeface="Arial" panose="020B0604020202020204" pitchFamily="34" charset="0"/>
              <a:buChar char="•"/>
            </a:pPr>
            <a:r>
              <a:rPr lang="fr-FR" sz="1600" u="sng" dirty="0" smtClean="0"/>
              <a:t>Objectifs</a:t>
            </a:r>
            <a:r>
              <a:rPr lang="fr-FR" sz="1600" dirty="0" smtClean="0"/>
              <a:t>: soutenir la mise en œuvre des politiques de l’UE en matière d’économie </a:t>
            </a:r>
            <a:r>
              <a:rPr lang="fr-FR" sz="1600" dirty="0"/>
              <a:t>circulaire, </a:t>
            </a:r>
            <a:r>
              <a:rPr lang="fr-FR" sz="1600" dirty="0" smtClean="0"/>
              <a:t>de </a:t>
            </a:r>
            <a:r>
              <a:rPr lang="fr-FR" sz="1600" dirty="0"/>
              <a:t>protection et </a:t>
            </a:r>
            <a:r>
              <a:rPr lang="fr-FR" sz="1600" dirty="0" smtClean="0"/>
              <a:t>d'amélioration </a:t>
            </a:r>
            <a:r>
              <a:rPr lang="fr-FR" sz="1600" dirty="0"/>
              <a:t>de la qualité de l'air et de l'eau au sein de l'UE, </a:t>
            </a:r>
            <a:r>
              <a:rPr lang="fr-FR" sz="1600" dirty="0" smtClean="0"/>
              <a:t>de </a:t>
            </a:r>
            <a:r>
              <a:rPr lang="fr-FR" sz="1600" dirty="0"/>
              <a:t>mise en œuvre du cadre d'action de l'UE en matière de climat et d'énergie à l'horizon 2030 et </a:t>
            </a:r>
            <a:r>
              <a:rPr lang="fr-FR" sz="1600" dirty="0" smtClean="0"/>
              <a:t>de </a:t>
            </a:r>
            <a:r>
              <a:rPr lang="fr-FR" sz="1600" dirty="0"/>
              <a:t>respect des engagements de l'Union au titre de l'accord de </a:t>
            </a:r>
            <a:r>
              <a:rPr lang="fr-FR" sz="1600" dirty="0" smtClean="0"/>
              <a:t>Paris.</a:t>
            </a:r>
          </a:p>
          <a:p>
            <a:endParaRPr lang="fr-FR" sz="800" dirty="0" smtClean="0"/>
          </a:p>
          <a:p>
            <a:pPr marL="285750" indent="-285750">
              <a:buFont typeface="Arial" panose="020B0604020202020204" pitchFamily="34" charset="0"/>
              <a:buChar char="•"/>
            </a:pPr>
            <a:r>
              <a:rPr lang="fr-FR" sz="1600" u="sng" dirty="0" smtClean="0"/>
              <a:t>Architecture du futur programme</a:t>
            </a:r>
            <a:r>
              <a:rPr lang="fr-FR" sz="1600" dirty="0" smtClean="0"/>
              <a:t>:</a:t>
            </a:r>
            <a:endParaRPr lang="fr-FR" sz="1600" dirty="0"/>
          </a:p>
          <a:p>
            <a:endParaRPr lang="fr-FR" sz="1600" dirty="0" smtClean="0"/>
          </a:p>
          <a:p>
            <a:endParaRPr lang="fr-FR" sz="1600" dirty="0" smtClean="0"/>
          </a:p>
          <a:p>
            <a:endParaRPr lang="fr-FR" sz="1600" dirty="0" smtClean="0"/>
          </a:p>
          <a:p>
            <a:endParaRPr lang="fr-FR" sz="800" dirty="0"/>
          </a:p>
          <a:p>
            <a:pPr lvl="3"/>
            <a:r>
              <a:rPr lang="fr-FR" sz="2000" b="1" dirty="0">
                <a:solidFill>
                  <a:schemeClr val="bg1">
                    <a:lumMod val="50000"/>
                  </a:schemeClr>
                </a:solidFill>
                <a:latin typeface="Arial" panose="020B0604020202020204" pitchFamily="34" charset="0"/>
                <a:cs typeface="Arial" panose="020B0604020202020204" pitchFamily="34" charset="0"/>
              </a:rPr>
              <a:t>	</a:t>
            </a:r>
          </a:p>
          <a:p>
            <a:pPr algn="just">
              <a:lnSpc>
                <a:spcPct val="120000"/>
              </a:lnSpc>
            </a:pPr>
            <a:endParaRPr lang="fr-FR" sz="2000" dirty="0" smtClean="0">
              <a:solidFill>
                <a:srgbClr val="7F7F7F"/>
              </a:solidFill>
              <a:latin typeface="Arial"/>
              <a:cs typeface="Arial"/>
            </a:endParaRPr>
          </a:p>
          <a:p>
            <a:pPr algn="just">
              <a:lnSpc>
                <a:spcPct val="120000"/>
              </a:lnSpc>
            </a:pPr>
            <a:endParaRPr lang="fr-FR" sz="2000" dirty="0" smtClean="0">
              <a:solidFill>
                <a:srgbClr val="7F7F7F"/>
              </a:solidFill>
              <a:latin typeface="Arial"/>
              <a:cs typeface="Arial"/>
            </a:endParaRPr>
          </a:p>
          <a:p>
            <a:pPr algn="just">
              <a:lnSpc>
                <a:spcPct val="120000"/>
              </a:lnSpc>
            </a:pPr>
            <a:endParaRPr lang="fr-FR" sz="2000" dirty="0">
              <a:solidFill>
                <a:srgbClr val="7F7F7F"/>
              </a:solidFill>
              <a:latin typeface="Arial"/>
              <a:cs typeface="Arial"/>
            </a:endParaRPr>
          </a:p>
          <a:p>
            <a:pPr marL="800100" lvl="1" indent="-342900" algn="just">
              <a:lnSpc>
                <a:spcPct val="120000"/>
              </a:lnSpc>
              <a:buFont typeface="Arial" pitchFamily="34" charset="0"/>
              <a:buChar char="•"/>
            </a:pPr>
            <a:endParaRPr lang="fr-FR" sz="2000" dirty="0" smtClean="0">
              <a:solidFill>
                <a:srgbClr val="7F7F7F"/>
              </a:solidFill>
              <a:latin typeface="Arial"/>
              <a:cs typeface="Arial"/>
            </a:endParaRPr>
          </a:p>
          <a:p>
            <a:pPr marL="800100" lvl="1" indent="-342900" algn="just">
              <a:lnSpc>
                <a:spcPct val="120000"/>
              </a:lnSpc>
              <a:buFont typeface="Arial" pitchFamily="34" charset="0"/>
              <a:buChar char="•"/>
            </a:pPr>
            <a:endParaRPr lang="fr-FR" sz="2000" dirty="0">
              <a:solidFill>
                <a:srgbClr val="7F7F7F"/>
              </a:solidFill>
              <a:latin typeface="Arial"/>
              <a:cs typeface="Arial"/>
            </a:endParaRPr>
          </a:p>
          <a:p>
            <a:pPr marL="800100" lvl="1" indent="-342900" algn="just">
              <a:lnSpc>
                <a:spcPct val="120000"/>
              </a:lnSpc>
              <a:buFont typeface="Arial" pitchFamily="34" charset="0"/>
              <a:buChar char="•"/>
            </a:pPr>
            <a:endParaRPr lang="fr-FR" sz="2000" dirty="0" smtClean="0">
              <a:solidFill>
                <a:srgbClr val="7F7F7F"/>
              </a:solidFill>
              <a:latin typeface="Arial"/>
              <a:cs typeface="Arial"/>
            </a:endParaRPr>
          </a:p>
        </p:txBody>
      </p:sp>
      <p:sp>
        <p:nvSpPr>
          <p:cNvPr id="7" name="ZoneTexte 6"/>
          <p:cNvSpPr txBox="1"/>
          <p:nvPr/>
        </p:nvSpPr>
        <p:spPr>
          <a:xfrm>
            <a:off x="393532" y="617911"/>
            <a:ext cx="8362528" cy="523220"/>
          </a:xfrm>
          <a:prstGeom prst="rect">
            <a:avLst/>
          </a:prstGeom>
          <a:solidFill>
            <a:srgbClr val="C00000"/>
          </a:solidFill>
        </p:spPr>
        <p:txBody>
          <a:bodyPr wrap="square" rtlCol="0">
            <a:spAutoFit/>
          </a:bodyPr>
          <a:lstStyle/>
          <a:p>
            <a:pPr algn="ctr"/>
            <a:r>
              <a:rPr lang="fr-FR" sz="2800" spc="200" dirty="0" smtClean="0">
                <a:solidFill>
                  <a:schemeClr val="bg1"/>
                </a:solidFill>
                <a:latin typeface="Arial"/>
                <a:cs typeface="Arial"/>
              </a:rPr>
              <a:t>LIFE 2021-2027</a:t>
            </a:r>
            <a:endParaRPr lang="fr-FR" sz="2800" spc="200" dirty="0">
              <a:solidFill>
                <a:schemeClr val="bg1"/>
              </a:solidFill>
              <a:latin typeface="Arial"/>
              <a:cs typeface="Arial"/>
            </a:endParaRPr>
          </a:p>
        </p:txBody>
      </p:sp>
      <p:graphicFrame>
        <p:nvGraphicFramePr>
          <p:cNvPr id="3" name="Tableau 2"/>
          <p:cNvGraphicFramePr>
            <a:graphicFrameLocks noGrp="1"/>
          </p:cNvGraphicFramePr>
          <p:nvPr>
            <p:extLst>
              <p:ext uri="{D42A27DB-BD31-4B8C-83A1-F6EECF244321}">
                <p14:modId xmlns:p14="http://schemas.microsoft.com/office/powerpoint/2010/main" val="964558942"/>
              </p:ext>
            </p:extLst>
          </p:nvPr>
        </p:nvGraphicFramePr>
        <p:xfrm>
          <a:off x="628687" y="3319804"/>
          <a:ext cx="7850736" cy="2473675"/>
        </p:xfrm>
        <a:graphic>
          <a:graphicData uri="http://schemas.openxmlformats.org/drawingml/2006/table">
            <a:tbl>
              <a:tblPr firstRow="1" bandRow="1">
                <a:tableStyleId>{5C22544A-7EE6-4342-B048-85BDC9FD1C3A}</a:tableStyleId>
              </a:tblPr>
              <a:tblGrid>
                <a:gridCol w="1747044"/>
                <a:gridCol w="2052986"/>
                <a:gridCol w="2085174"/>
                <a:gridCol w="1965532"/>
              </a:tblGrid>
              <a:tr h="370840">
                <a:tc gridSpan="2">
                  <a:txBody>
                    <a:bodyPr/>
                    <a:lstStyle/>
                    <a:p>
                      <a:r>
                        <a:rPr lang="fr-FR" dirty="0" smtClean="0"/>
                        <a:t>Environnement</a:t>
                      </a:r>
                      <a:endParaRPr lang="fr-FR" dirty="0"/>
                    </a:p>
                  </a:txBody>
                  <a:tcPr/>
                </a:tc>
                <a:tc hMerge="1">
                  <a:txBody>
                    <a:bodyPr/>
                    <a:lstStyle/>
                    <a:p>
                      <a:endParaRPr lang="fr-FR" dirty="0"/>
                    </a:p>
                  </a:txBody>
                  <a:tcPr/>
                </a:tc>
                <a:tc gridSpan="2">
                  <a:txBody>
                    <a:bodyPr/>
                    <a:lstStyle/>
                    <a:p>
                      <a:r>
                        <a:rPr lang="fr-FR" dirty="0" smtClean="0"/>
                        <a:t>Action climatique</a:t>
                      </a:r>
                      <a:endParaRPr lang="fr-FR" dirty="0"/>
                    </a:p>
                  </a:txBody>
                  <a:tcPr/>
                </a:tc>
                <a:tc hMerge="1">
                  <a:txBody>
                    <a:bodyPr/>
                    <a:lstStyle/>
                    <a:p>
                      <a:endParaRPr lang="fr-FR" dirty="0"/>
                    </a:p>
                  </a:txBody>
                  <a:tcPr/>
                </a:tc>
              </a:tr>
              <a:tr h="370840">
                <a:tc gridSpan="4">
                  <a:txBody>
                    <a:bodyPr/>
                    <a:lstStyle/>
                    <a:p>
                      <a:pPr algn="ctr"/>
                      <a:r>
                        <a:rPr lang="fr-FR" sz="1400" u="sng" dirty="0" smtClean="0"/>
                        <a:t>Budget total proposé pour 2021-2027</a:t>
                      </a:r>
                      <a:r>
                        <a:rPr lang="fr-FR" sz="1400" dirty="0" smtClean="0"/>
                        <a:t>: </a:t>
                      </a:r>
                      <a:r>
                        <a:rPr lang="fr-FR" sz="1400" i="1" dirty="0" smtClean="0"/>
                        <a:t>5,45</a:t>
                      </a:r>
                      <a:r>
                        <a:rPr lang="fr-FR" sz="1400" i="1" baseline="0" dirty="0" smtClean="0"/>
                        <a:t> milliards €</a:t>
                      </a:r>
                      <a:endParaRPr lang="fr-FR" sz="1400" i="1" dirty="0"/>
                    </a:p>
                  </a:txBody>
                  <a:tcPr/>
                </a:tc>
                <a:tc hMerge="1">
                  <a:txBody>
                    <a:bodyPr/>
                    <a:lstStyle/>
                    <a:p>
                      <a:endParaRPr lang="fr-FR" sz="1400" dirty="0"/>
                    </a:p>
                  </a:txBody>
                  <a:tcPr/>
                </a:tc>
                <a:tc hMerge="1">
                  <a:txBody>
                    <a:bodyPr/>
                    <a:lstStyle/>
                    <a:p>
                      <a:endParaRPr lang="fr-FR" sz="1400" dirty="0"/>
                    </a:p>
                  </a:txBody>
                  <a:tcPr/>
                </a:tc>
                <a:tc hMerge="1">
                  <a:txBody>
                    <a:bodyPr/>
                    <a:lstStyle/>
                    <a:p>
                      <a:endParaRPr lang="fr-FR" sz="1400" dirty="0"/>
                    </a:p>
                  </a:txBody>
                  <a:tcPr/>
                </a:tc>
              </a:tr>
              <a:tr h="370840">
                <a:tc>
                  <a:txBody>
                    <a:bodyPr/>
                    <a:lstStyle/>
                    <a:p>
                      <a:r>
                        <a:rPr lang="fr-FR" sz="1400" dirty="0" smtClean="0"/>
                        <a:t>Sous-programme</a:t>
                      </a:r>
                      <a:r>
                        <a:rPr lang="fr-FR" sz="1400" baseline="0" dirty="0" smtClean="0"/>
                        <a:t> « Nature &amp; biodiversité »</a:t>
                      </a:r>
                      <a:endParaRPr lang="fr-FR" sz="1400" dirty="0"/>
                    </a:p>
                  </a:txBody>
                  <a:tcPr/>
                </a:tc>
                <a:tc>
                  <a:txBody>
                    <a:bodyPr/>
                    <a:lstStyle/>
                    <a:p>
                      <a:r>
                        <a:rPr lang="fr-FR" sz="1400" dirty="0" smtClean="0"/>
                        <a:t>Sous-programme « Economie circulaire et qualité de vie »</a:t>
                      </a:r>
                      <a:endParaRPr lang="fr-FR" sz="1400" dirty="0"/>
                    </a:p>
                  </a:txBody>
                  <a:tcPr/>
                </a:tc>
                <a:tc>
                  <a:txBody>
                    <a:bodyPr/>
                    <a:lstStyle/>
                    <a:p>
                      <a:r>
                        <a:rPr lang="fr-FR" sz="1400" dirty="0" smtClean="0"/>
                        <a:t>Sous-programme « Atténuation et adaptation au changement climatique »</a:t>
                      </a:r>
                      <a:endParaRPr lang="fr-FR" sz="1400" dirty="0"/>
                    </a:p>
                  </a:txBody>
                  <a:tcPr/>
                </a:tc>
                <a:tc>
                  <a:txBody>
                    <a:bodyPr/>
                    <a:lstStyle/>
                    <a:p>
                      <a:r>
                        <a:rPr lang="fr-FR" sz="1400" dirty="0" smtClean="0"/>
                        <a:t>Sous-programme « Transition énergétique propre » (= efficacité énergétique + énergies renouvelables dans les bâtiments)</a:t>
                      </a:r>
                      <a:endParaRPr lang="fr-FR" sz="1400" dirty="0"/>
                    </a:p>
                  </a:txBody>
                  <a:tcPr/>
                </a:tc>
              </a:tr>
              <a:tr h="360395">
                <a:tc>
                  <a:txBody>
                    <a:bodyPr/>
                    <a:lstStyle/>
                    <a:p>
                      <a:r>
                        <a:rPr lang="fr-FR" sz="1400" i="1" dirty="0" smtClean="0"/>
                        <a:t>2,15 milliards €</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400" i="1" dirty="0" smtClean="0"/>
                        <a:t>1,35 milliard €</a:t>
                      </a:r>
                    </a:p>
                  </a:txBody>
                  <a:tcPr/>
                </a:tc>
                <a:tc>
                  <a:txBody>
                    <a:bodyPr/>
                    <a:lstStyle/>
                    <a:p>
                      <a:r>
                        <a:rPr lang="fr-FR" sz="1400" i="1" dirty="0" smtClean="0"/>
                        <a:t>950 millions</a:t>
                      </a:r>
                      <a:r>
                        <a:rPr lang="fr-FR" sz="1400" i="1" baseline="0" dirty="0" smtClean="0"/>
                        <a:t> €</a:t>
                      </a:r>
                    </a:p>
                  </a:txBody>
                  <a:tcPr/>
                </a:tc>
                <a:tc>
                  <a:txBody>
                    <a:bodyPr/>
                    <a:lstStyle/>
                    <a:p>
                      <a:r>
                        <a:rPr lang="fr-FR" sz="1400" i="1" dirty="0" smtClean="0"/>
                        <a:t>1 milliard €</a:t>
                      </a:r>
                    </a:p>
                  </a:txBody>
                  <a:tcPr/>
                </a:tc>
              </a:tr>
            </a:tbl>
          </a:graphicData>
        </a:graphic>
      </p:graphicFrame>
    </p:spTree>
    <p:extLst>
      <p:ext uri="{BB962C8B-B14F-4D97-AF65-F5344CB8AC3E}">
        <p14:creationId xmlns:p14="http://schemas.microsoft.com/office/powerpoint/2010/main" val="42644258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3409" y="1205611"/>
            <a:ext cx="8328536" cy="7417415"/>
          </a:xfrm>
          <a:prstGeom prst="rect">
            <a:avLst/>
          </a:prstGeom>
        </p:spPr>
        <p:txBody>
          <a:bodyPr wrap="square">
            <a:spAutoFit/>
          </a:bodyPr>
          <a:lstStyle/>
          <a:p>
            <a:pPr marL="285750" indent="-285750">
              <a:buFont typeface="Arial" panose="020B0604020202020204" pitchFamily="34" charset="0"/>
              <a:buChar char="•"/>
            </a:pPr>
            <a:r>
              <a:rPr lang="fr-FR" sz="1600" dirty="0" smtClean="0"/>
              <a:t>Types de projets soutenus et taux de cofinancements associés:</a:t>
            </a:r>
          </a:p>
          <a:p>
            <a:pPr marL="742950" lvl="1" indent="-285750">
              <a:buFont typeface="Arial" panose="020B0604020202020204" pitchFamily="34" charset="0"/>
              <a:buChar char="•"/>
            </a:pPr>
            <a:r>
              <a:rPr lang="fr-FR" sz="1600" dirty="0" smtClean="0"/>
              <a:t>« </a:t>
            </a:r>
            <a:r>
              <a:rPr lang="fr-FR" sz="1600" dirty="0" err="1" smtClean="0"/>
              <a:t>strategic</a:t>
            </a:r>
            <a:r>
              <a:rPr lang="fr-FR" sz="1600" dirty="0" smtClean="0"/>
              <a:t> nature </a:t>
            </a:r>
            <a:r>
              <a:rPr lang="fr-FR" sz="1600" dirty="0" err="1" smtClean="0"/>
              <a:t>projects</a:t>
            </a:r>
            <a:r>
              <a:rPr lang="fr-FR" sz="1600" dirty="0" smtClean="0"/>
              <a:t> » (60% cofinancement)</a:t>
            </a:r>
          </a:p>
          <a:p>
            <a:pPr marL="742950" lvl="1" indent="-285750">
              <a:buFont typeface="Arial" panose="020B0604020202020204" pitchFamily="34" charset="0"/>
              <a:buChar char="•"/>
            </a:pPr>
            <a:r>
              <a:rPr lang="fr-FR" sz="1600" dirty="0" smtClean="0"/>
              <a:t>« </a:t>
            </a:r>
            <a:r>
              <a:rPr lang="fr-FR" sz="1600" dirty="0" err="1" smtClean="0"/>
              <a:t>strategic</a:t>
            </a:r>
            <a:r>
              <a:rPr lang="fr-FR" sz="1600" dirty="0" smtClean="0"/>
              <a:t> </a:t>
            </a:r>
            <a:r>
              <a:rPr lang="fr-FR" sz="1600" dirty="0" err="1" smtClean="0"/>
              <a:t>integrated</a:t>
            </a:r>
            <a:r>
              <a:rPr lang="fr-FR" sz="1600" dirty="0" smtClean="0"/>
              <a:t> </a:t>
            </a:r>
            <a:r>
              <a:rPr lang="fr-FR" sz="1600" dirty="0" err="1" smtClean="0"/>
              <a:t>projects</a:t>
            </a:r>
            <a:r>
              <a:rPr lang="fr-FR" sz="1600" dirty="0" smtClean="0"/>
              <a:t> »</a:t>
            </a:r>
            <a:r>
              <a:rPr lang="fr-FR" sz="1600" dirty="0"/>
              <a:t> (60% </a:t>
            </a:r>
            <a:r>
              <a:rPr lang="fr-FR" sz="1600" dirty="0" smtClean="0"/>
              <a:t>cofinancement</a:t>
            </a:r>
            <a:r>
              <a:rPr lang="fr-FR" sz="1600" dirty="0"/>
              <a:t>)</a:t>
            </a:r>
            <a:endParaRPr lang="fr-FR" sz="1600" dirty="0" smtClean="0"/>
          </a:p>
          <a:p>
            <a:pPr marL="742950" lvl="1" indent="-285750">
              <a:buFont typeface="Arial" panose="020B0604020202020204" pitchFamily="34" charset="0"/>
              <a:buChar char="•"/>
            </a:pPr>
            <a:r>
              <a:rPr lang="fr-FR" sz="1600" b="1" dirty="0" smtClean="0"/>
              <a:t>« standard action </a:t>
            </a:r>
            <a:r>
              <a:rPr lang="fr-FR" sz="1600" b="1" dirty="0" err="1" smtClean="0"/>
              <a:t>projects</a:t>
            </a:r>
            <a:r>
              <a:rPr lang="fr-FR" sz="1600" b="1" dirty="0" smtClean="0"/>
              <a:t> » </a:t>
            </a:r>
            <a:r>
              <a:rPr lang="fr-FR" sz="1600" dirty="0"/>
              <a:t>(60% cofinancement</a:t>
            </a:r>
            <a:r>
              <a:rPr lang="fr-FR" sz="1600" dirty="0" smtClean="0"/>
              <a:t>)</a:t>
            </a:r>
          </a:p>
          <a:p>
            <a:pPr marL="742950" lvl="1" indent="-285750">
              <a:buFont typeface="Arial" panose="020B0604020202020204" pitchFamily="34" charset="0"/>
              <a:buChar char="•"/>
            </a:pPr>
            <a:r>
              <a:rPr lang="fr-FR" sz="1600" dirty="0" smtClean="0"/>
              <a:t>« </a:t>
            </a:r>
            <a:r>
              <a:rPr lang="fr-FR" sz="1600" dirty="0" err="1" smtClean="0"/>
              <a:t>technical</a:t>
            </a:r>
            <a:r>
              <a:rPr lang="fr-FR" sz="1600" dirty="0" smtClean="0"/>
              <a:t> assistance </a:t>
            </a:r>
            <a:r>
              <a:rPr lang="fr-FR" sz="1600" dirty="0" err="1" smtClean="0"/>
              <a:t>projects</a:t>
            </a:r>
            <a:r>
              <a:rPr lang="fr-FR" sz="1600" dirty="0" smtClean="0"/>
              <a:t> » (95% cofinancement)</a:t>
            </a:r>
          </a:p>
          <a:p>
            <a:pPr marL="742950" lvl="1" indent="-285750">
              <a:buFont typeface="Arial" panose="020B0604020202020204" pitchFamily="34" charset="0"/>
              <a:buChar char="•"/>
            </a:pPr>
            <a:endParaRPr lang="fr-FR" sz="1600" dirty="0"/>
          </a:p>
          <a:p>
            <a:pPr marL="285750" indent="-285750">
              <a:buFont typeface="Arial" panose="020B0604020202020204" pitchFamily="34" charset="0"/>
              <a:buChar char="•"/>
            </a:pPr>
            <a:r>
              <a:rPr lang="fr-FR" sz="1600" dirty="0" smtClean="0"/>
              <a:t>Accent mis sur la démonstration et la promotion de solutions/techniques/méthodes/</a:t>
            </a:r>
          </a:p>
          <a:p>
            <a:r>
              <a:rPr lang="fr-FR" sz="1600" dirty="0" smtClean="0"/>
              <a:t>approches innovantes pour atteindre les objectifs de l’UE en termes de protection de l’environnement, d’action climatique et de transition énergétique.</a:t>
            </a:r>
          </a:p>
          <a:p>
            <a:endParaRPr lang="fr-FR" sz="1600" dirty="0"/>
          </a:p>
          <a:p>
            <a:pPr marL="285750" indent="-285750">
              <a:buFont typeface="Arial" panose="020B0604020202020204" pitchFamily="34" charset="0"/>
              <a:buChar char="•"/>
            </a:pPr>
            <a:r>
              <a:rPr lang="fr-FR" sz="1600" dirty="0" smtClean="0"/>
              <a:t>Annonce des AAP dans 2 programmes de travail multi-annuels: 2021-2024 (4 ans) et 2024-2027 (3 ans)</a:t>
            </a:r>
          </a:p>
          <a:p>
            <a:pPr marL="285750" indent="-285750">
              <a:buFont typeface="Arial" panose="020B0604020202020204" pitchFamily="34" charset="0"/>
              <a:buChar char="•"/>
            </a:pPr>
            <a:endParaRPr lang="fr-FR" sz="1600" dirty="0"/>
          </a:p>
          <a:p>
            <a:pPr marL="285750" indent="-285750">
              <a:buFont typeface="Symbol" panose="05050102010706020507" pitchFamily="18" charset="2"/>
              <a:buChar char="Þ"/>
            </a:pPr>
            <a:r>
              <a:rPr lang="fr-FR" sz="1600" u="sng" dirty="0" smtClean="0"/>
              <a:t>Pour plus d’informations</a:t>
            </a:r>
            <a:r>
              <a:rPr lang="fr-FR" sz="1600" dirty="0" smtClean="0"/>
              <a:t>: le CP de la Commission européenne: </a:t>
            </a:r>
            <a:r>
              <a:rPr lang="fr-FR" sz="1600" dirty="0">
                <a:hlinkClick r:id="rId3"/>
              </a:rPr>
              <a:t>http://</a:t>
            </a:r>
            <a:r>
              <a:rPr lang="fr-FR" sz="1600" dirty="0" smtClean="0">
                <a:hlinkClick r:id="rId3"/>
              </a:rPr>
              <a:t>europa.eu/rapid/press-release_IP-19-1434_fr.htm</a:t>
            </a:r>
            <a:r>
              <a:rPr lang="fr-FR" sz="1600" dirty="0" smtClean="0"/>
              <a:t> </a:t>
            </a:r>
          </a:p>
          <a:p>
            <a:endParaRPr lang="fr-FR" sz="1600" dirty="0"/>
          </a:p>
          <a:p>
            <a:endParaRPr lang="fr-FR" sz="1600" dirty="0" smtClean="0"/>
          </a:p>
          <a:p>
            <a:endParaRPr lang="fr-FR" sz="1600" dirty="0" smtClean="0"/>
          </a:p>
          <a:p>
            <a:endParaRPr lang="fr-FR" sz="1600" dirty="0" smtClean="0"/>
          </a:p>
          <a:p>
            <a:endParaRPr lang="fr-FR" sz="800" dirty="0"/>
          </a:p>
          <a:p>
            <a:pPr lvl="3"/>
            <a:r>
              <a:rPr lang="fr-FR" sz="2000" b="1" dirty="0">
                <a:solidFill>
                  <a:schemeClr val="bg1">
                    <a:lumMod val="50000"/>
                  </a:schemeClr>
                </a:solidFill>
                <a:latin typeface="Arial" panose="020B0604020202020204" pitchFamily="34" charset="0"/>
                <a:cs typeface="Arial" panose="020B0604020202020204" pitchFamily="34" charset="0"/>
              </a:rPr>
              <a:t>	</a:t>
            </a:r>
          </a:p>
          <a:p>
            <a:pPr algn="just">
              <a:lnSpc>
                <a:spcPct val="120000"/>
              </a:lnSpc>
            </a:pPr>
            <a:endParaRPr lang="fr-FR" sz="2000" dirty="0" smtClean="0">
              <a:solidFill>
                <a:srgbClr val="7F7F7F"/>
              </a:solidFill>
              <a:latin typeface="Arial"/>
              <a:cs typeface="Arial"/>
            </a:endParaRPr>
          </a:p>
          <a:p>
            <a:pPr algn="just">
              <a:lnSpc>
                <a:spcPct val="120000"/>
              </a:lnSpc>
            </a:pPr>
            <a:endParaRPr lang="fr-FR" sz="2000" dirty="0" smtClean="0">
              <a:solidFill>
                <a:srgbClr val="7F7F7F"/>
              </a:solidFill>
              <a:latin typeface="Arial"/>
              <a:cs typeface="Arial"/>
            </a:endParaRPr>
          </a:p>
          <a:p>
            <a:pPr algn="just">
              <a:lnSpc>
                <a:spcPct val="120000"/>
              </a:lnSpc>
            </a:pPr>
            <a:endParaRPr lang="fr-FR" sz="2000" dirty="0">
              <a:solidFill>
                <a:srgbClr val="7F7F7F"/>
              </a:solidFill>
              <a:latin typeface="Arial"/>
              <a:cs typeface="Arial"/>
            </a:endParaRPr>
          </a:p>
          <a:p>
            <a:pPr marL="800100" lvl="1" indent="-342900" algn="just">
              <a:lnSpc>
                <a:spcPct val="120000"/>
              </a:lnSpc>
              <a:buFont typeface="Arial" pitchFamily="34" charset="0"/>
              <a:buChar char="•"/>
            </a:pPr>
            <a:endParaRPr lang="fr-FR" sz="2000" dirty="0" smtClean="0">
              <a:solidFill>
                <a:srgbClr val="7F7F7F"/>
              </a:solidFill>
              <a:latin typeface="Arial"/>
              <a:cs typeface="Arial"/>
            </a:endParaRPr>
          </a:p>
          <a:p>
            <a:pPr marL="800100" lvl="1" indent="-342900" algn="just">
              <a:lnSpc>
                <a:spcPct val="120000"/>
              </a:lnSpc>
              <a:buFont typeface="Arial" pitchFamily="34" charset="0"/>
              <a:buChar char="•"/>
            </a:pPr>
            <a:endParaRPr lang="fr-FR" sz="2000" dirty="0">
              <a:solidFill>
                <a:srgbClr val="7F7F7F"/>
              </a:solidFill>
              <a:latin typeface="Arial"/>
              <a:cs typeface="Arial"/>
            </a:endParaRPr>
          </a:p>
          <a:p>
            <a:pPr marL="800100" lvl="1" indent="-342900" algn="just">
              <a:lnSpc>
                <a:spcPct val="120000"/>
              </a:lnSpc>
              <a:buFont typeface="Arial" pitchFamily="34" charset="0"/>
              <a:buChar char="•"/>
            </a:pPr>
            <a:endParaRPr lang="fr-FR" sz="2000" dirty="0" smtClean="0">
              <a:solidFill>
                <a:srgbClr val="7F7F7F"/>
              </a:solidFill>
              <a:latin typeface="Arial"/>
              <a:cs typeface="Arial"/>
            </a:endParaRPr>
          </a:p>
        </p:txBody>
      </p:sp>
      <p:sp>
        <p:nvSpPr>
          <p:cNvPr id="7" name="ZoneTexte 6"/>
          <p:cNvSpPr txBox="1"/>
          <p:nvPr/>
        </p:nvSpPr>
        <p:spPr>
          <a:xfrm>
            <a:off x="393532" y="617911"/>
            <a:ext cx="8362528" cy="523220"/>
          </a:xfrm>
          <a:prstGeom prst="rect">
            <a:avLst/>
          </a:prstGeom>
          <a:solidFill>
            <a:srgbClr val="C00000"/>
          </a:solidFill>
        </p:spPr>
        <p:txBody>
          <a:bodyPr wrap="square" rtlCol="0">
            <a:spAutoFit/>
          </a:bodyPr>
          <a:lstStyle/>
          <a:p>
            <a:pPr algn="ctr"/>
            <a:r>
              <a:rPr lang="fr-FR" sz="2800" spc="200" dirty="0" smtClean="0">
                <a:solidFill>
                  <a:schemeClr val="bg1"/>
                </a:solidFill>
                <a:latin typeface="Arial"/>
                <a:cs typeface="Arial"/>
              </a:rPr>
              <a:t>LIFE 2021-2027</a:t>
            </a:r>
            <a:endParaRPr lang="fr-FR" sz="2800" spc="200" dirty="0">
              <a:solidFill>
                <a:schemeClr val="bg1"/>
              </a:solidFill>
              <a:latin typeface="Arial"/>
              <a:cs typeface="Arial"/>
            </a:endParaRPr>
          </a:p>
        </p:txBody>
      </p:sp>
    </p:spTree>
    <p:extLst>
      <p:ext uri="{BB962C8B-B14F-4D97-AF65-F5344CB8AC3E}">
        <p14:creationId xmlns:p14="http://schemas.microsoft.com/office/powerpoint/2010/main" val="39711122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3409" y="1205611"/>
            <a:ext cx="8328536" cy="8648521"/>
          </a:xfrm>
          <a:prstGeom prst="rect">
            <a:avLst/>
          </a:prstGeom>
        </p:spPr>
        <p:txBody>
          <a:bodyPr wrap="square">
            <a:spAutoFit/>
          </a:bodyPr>
          <a:lstStyle/>
          <a:p>
            <a:pPr marL="285750" indent="-285750">
              <a:buFont typeface="Arial" panose="020B0604020202020204" pitchFamily="34" charset="0"/>
              <a:buChar char="•"/>
            </a:pPr>
            <a:r>
              <a:rPr lang="fr-FR" sz="1600" dirty="0" smtClean="0"/>
              <a:t>Propositions de la Commission publiées en juin 2018</a:t>
            </a:r>
          </a:p>
          <a:p>
            <a:pPr marL="285750" indent="-285750">
              <a:buFont typeface="Arial" panose="020B0604020202020204" pitchFamily="34" charset="0"/>
              <a:buChar char="•"/>
            </a:pPr>
            <a:r>
              <a:rPr lang="fr-FR" sz="1600" dirty="0" smtClean="0"/>
              <a:t>Accord partiel entre le Parlement européen et le Conseil en février 2019</a:t>
            </a:r>
          </a:p>
          <a:p>
            <a:pPr marL="285750" indent="-285750">
              <a:buFont typeface="Arial" panose="020B0604020202020204" pitchFamily="34" charset="0"/>
              <a:buChar char="•"/>
            </a:pPr>
            <a:endParaRPr lang="fr-FR" sz="1600" dirty="0"/>
          </a:p>
          <a:p>
            <a:pPr marL="285750" indent="-285750">
              <a:buFont typeface="Arial" panose="020B0604020202020204" pitchFamily="34" charset="0"/>
              <a:buChar char="•"/>
            </a:pPr>
            <a:r>
              <a:rPr lang="fr-FR" sz="1600" dirty="0" smtClean="0"/>
              <a:t>Budget total proposé pour 2021-2027: </a:t>
            </a:r>
            <a:r>
              <a:rPr lang="fr-FR" sz="1600" i="1" dirty="0" smtClean="0"/>
              <a:t>13 milliards € </a:t>
            </a:r>
            <a:r>
              <a:rPr lang="fr-FR" sz="1600" dirty="0" smtClean="0"/>
              <a:t>dont:</a:t>
            </a:r>
          </a:p>
          <a:p>
            <a:pPr marL="742950" lvl="1" indent="-285750">
              <a:buFont typeface="Arial" panose="020B0604020202020204" pitchFamily="34" charset="0"/>
              <a:buChar char="•"/>
            </a:pPr>
            <a:r>
              <a:rPr lang="fr-FR" sz="1600" i="1" dirty="0" smtClean="0"/>
              <a:t>4,1 milliards € </a:t>
            </a:r>
            <a:r>
              <a:rPr lang="fr-FR" sz="1600" dirty="0" smtClean="0"/>
              <a:t>pour la recherche</a:t>
            </a:r>
          </a:p>
          <a:p>
            <a:pPr marL="742950" lvl="1" indent="-285750">
              <a:buFont typeface="Arial" panose="020B0604020202020204" pitchFamily="34" charset="0"/>
              <a:buChar char="•"/>
            </a:pPr>
            <a:r>
              <a:rPr lang="fr-FR" sz="1600" i="1" dirty="0" smtClean="0"/>
              <a:t>8,9 milliards € </a:t>
            </a:r>
            <a:r>
              <a:rPr lang="fr-FR" sz="1600" dirty="0" smtClean="0"/>
              <a:t>pour le développement de prototypes</a:t>
            </a:r>
          </a:p>
          <a:p>
            <a:pPr marL="742950" lvl="1" indent="-285750">
              <a:buFont typeface="Arial" panose="020B0604020202020204" pitchFamily="34" charset="0"/>
              <a:buChar char="•"/>
            </a:pPr>
            <a:r>
              <a:rPr lang="fr-FR" sz="1600" i="1" dirty="0" smtClean="0"/>
              <a:t>650 millions € </a:t>
            </a:r>
            <a:r>
              <a:rPr lang="fr-FR" sz="1600" dirty="0" smtClean="0"/>
              <a:t>pour les technologies de rupture dans différents domaines (</a:t>
            </a:r>
            <a:r>
              <a:rPr lang="fr-FR" sz="1600" dirty="0" err="1" smtClean="0"/>
              <a:t>cybersécurité</a:t>
            </a:r>
            <a:r>
              <a:rPr lang="fr-FR" sz="1600" dirty="0" smtClean="0"/>
              <a:t>, contrôle des frontières, uniformes high-tech, drones, radars)</a:t>
            </a:r>
          </a:p>
          <a:p>
            <a:endParaRPr lang="fr-FR" sz="1600" dirty="0"/>
          </a:p>
          <a:p>
            <a:pPr marL="285750" indent="-285750">
              <a:buFont typeface="Arial" panose="020B0604020202020204" pitchFamily="34" charset="0"/>
              <a:buChar char="•"/>
            </a:pPr>
            <a:r>
              <a:rPr lang="fr-FR" sz="1600" dirty="0" smtClean="0"/>
              <a:t>Financement de projets collaboratifs (min. 3 entités dans 3 Etats membres différents + pays de l’EEA) – Bonus pour les projets impliquant des PME et des ETI</a:t>
            </a:r>
          </a:p>
          <a:p>
            <a:pPr marL="285750" indent="-285750">
              <a:buFont typeface="Arial" panose="020B0604020202020204" pitchFamily="34" charset="0"/>
              <a:buChar char="•"/>
            </a:pPr>
            <a:endParaRPr lang="fr-FR" sz="1600" dirty="0"/>
          </a:p>
          <a:p>
            <a:pPr marL="285750" indent="-285750">
              <a:buFont typeface="Arial" panose="020B0604020202020204" pitchFamily="34" charset="0"/>
              <a:buChar char="•"/>
            </a:pPr>
            <a:r>
              <a:rPr lang="fr-FR" sz="1600" dirty="0" smtClean="0"/>
              <a:t>Taux de cofinancement: 100% pour les projets de recherche/20% pour les projets de démonstration-développement de prototypes/80% pour les activités d’essai, de qualification et de certification </a:t>
            </a:r>
          </a:p>
          <a:p>
            <a:pPr marL="285750" indent="-285750">
              <a:buFont typeface="Arial" panose="020B0604020202020204" pitchFamily="34" charset="0"/>
              <a:buChar char="•"/>
            </a:pPr>
            <a:endParaRPr lang="fr-FR" sz="1600" dirty="0"/>
          </a:p>
          <a:p>
            <a:pPr marL="285750" indent="-285750">
              <a:buFont typeface="Symbol" panose="05050102010706020507" pitchFamily="18" charset="2"/>
              <a:buChar char="Þ"/>
            </a:pPr>
            <a:r>
              <a:rPr lang="fr-FR" sz="1600" u="sng" dirty="0" smtClean="0"/>
              <a:t>Pour </a:t>
            </a:r>
            <a:r>
              <a:rPr lang="fr-FR" sz="1600" u="sng" dirty="0"/>
              <a:t>plus d’informations</a:t>
            </a:r>
            <a:r>
              <a:rPr lang="fr-FR" sz="1600" dirty="0"/>
              <a:t>: le CP de la Commission européenne: </a:t>
            </a:r>
            <a:r>
              <a:rPr lang="fr-FR" sz="1600" dirty="0">
                <a:hlinkClick r:id="rId3"/>
              </a:rPr>
              <a:t>http://europa.eu/rapid/press-release_IP-19-1269_fr.htm</a:t>
            </a:r>
            <a:endParaRPr lang="fr-FR" sz="1600" dirty="0"/>
          </a:p>
          <a:p>
            <a:pPr marL="285750" indent="-285750">
              <a:buFont typeface="Arial" panose="020B0604020202020204" pitchFamily="34" charset="0"/>
              <a:buChar char="•"/>
            </a:pPr>
            <a:endParaRPr lang="fr-FR" sz="1600" dirty="0" smtClean="0"/>
          </a:p>
          <a:p>
            <a:endParaRPr lang="fr-FR" sz="1600" dirty="0"/>
          </a:p>
          <a:p>
            <a:endParaRPr lang="fr-FR" sz="1600" dirty="0" smtClean="0"/>
          </a:p>
          <a:p>
            <a:endParaRPr lang="fr-FR" sz="1600" dirty="0" smtClean="0"/>
          </a:p>
          <a:p>
            <a:endParaRPr lang="fr-FR" sz="1600" dirty="0" smtClean="0"/>
          </a:p>
          <a:p>
            <a:endParaRPr lang="fr-FR" sz="800" dirty="0"/>
          </a:p>
          <a:p>
            <a:pPr lvl="3"/>
            <a:r>
              <a:rPr lang="fr-FR" sz="2000" b="1" dirty="0">
                <a:solidFill>
                  <a:schemeClr val="bg1">
                    <a:lumMod val="50000"/>
                  </a:schemeClr>
                </a:solidFill>
                <a:latin typeface="Arial" panose="020B0604020202020204" pitchFamily="34" charset="0"/>
                <a:cs typeface="Arial" panose="020B0604020202020204" pitchFamily="34" charset="0"/>
              </a:rPr>
              <a:t>	</a:t>
            </a:r>
          </a:p>
          <a:p>
            <a:pPr algn="just">
              <a:lnSpc>
                <a:spcPct val="120000"/>
              </a:lnSpc>
            </a:pPr>
            <a:endParaRPr lang="fr-FR" sz="2000" dirty="0" smtClean="0">
              <a:solidFill>
                <a:srgbClr val="7F7F7F"/>
              </a:solidFill>
              <a:latin typeface="Arial"/>
              <a:cs typeface="Arial"/>
            </a:endParaRPr>
          </a:p>
          <a:p>
            <a:pPr algn="just">
              <a:lnSpc>
                <a:spcPct val="120000"/>
              </a:lnSpc>
            </a:pPr>
            <a:endParaRPr lang="fr-FR" sz="2000" dirty="0" smtClean="0">
              <a:solidFill>
                <a:srgbClr val="7F7F7F"/>
              </a:solidFill>
              <a:latin typeface="Arial"/>
              <a:cs typeface="Arial"/>
            </a:endParaRPr>
          </a:p>
          <a:p>
            <a:pPr algn="just">
              <a:lnSpc>
                <a:spcPct val="120000"/>
              </a:lnSpc>
            </a:pPr>
            <a:endParaRPr lang="fr-FR" sz="2000" dirty="0">
              <a:solidFill>
                <a:srgbClr val="7F7F7F"/>
              </a:solidFill>
              <a:latin typeface="Arial"/>
              <a:cs typeface="Arial"/>
            </a:endParaRPr>
          </a:p>
          <a:p>
            <a:pPr marL="800100" lvl="1" indent="-342900" algn="just">
              <a:lnSpc>
                <a:spcPct val="120000"/>
              </a:lnSpc>
              <a:buFont typeface="Arial" pitchFamily="34" charset="0"/>
              <a:buChar char="•"/>
            </a:pPr>
            <a:endParaRPr lang="fr-FR" sz="2000" dirty="0" smtClean="0">
              <a:solidFill>
                <a:srgbClr val="7F7F7F"/>
              </a:solidFill>
              <a:latin typeface="Arial"/>
              <a:cs typeface="Arial"/>
            </a:endParaRPr>
          </a:p>
          <a:p>
            <a:pPr marL="800100" lvl="1" indent="-342900" algn="just">
              <a:lnSpc>
                <a:spcPct val="120000"/>
              </a:lnSpc>
              <a:buFont typeface="Arial" pitchFamily="34" charset="0"/>
              <a:buChar char="•"/>
            </a:pPr>
            <a:endParaRPr lang="fr-FR" sz="2000" dirty="0">
              <a:solidFill>
                <a:srgbClr val="7F7F7F"/>
              </a:solidFill>
              <a:latin typeface="Arial"/>
              <a:cs typeface="Arial"/>
            </a:endParaRPr>
          </a:p>
          <a:p>
            <a:pPr marL="800100" lvl="1" indent="-342900" algn="just">
              <a:lnSpc>
                <a:spcPct val="120000"/>
              </a:lnSpc>
              <a:buFont typeface="Arial" pitchFamily="34" charset="0"/>
              <a:buChar char="•"/>
            </a:pPr>
            <a:endParaRPr lang="fr-FR" sz="2000" dirty="0" smtClean="0">
              <a:solidFill>
                <a:srgbClr val="7F7F7F"/>
              </a:solidFill>
              <a:latin typeface="Arial"/>
              <a:cs typeface="Arial"/>
            </a:endParaRPr>
          </a:p>
        </p:txBody>
      </p:sp>
      <p:sp>
        <p:nvSpPr>
          <p:cNvPr id="7" name="ZoneTexte 6"/>
          <p:cNvSpPr txBox="1"/>
          <p:nvPr/>
        </p:nvSpPr>
        <p:spPr>
          <a:xfrm>
            <a:off x="393532" y="617911"/>
            <a:ext cx="8362528" cy="523220"/>
          </a:xfrm>
          <a:prstGeom prst="rect">
            <a:avLst/>
          </a:prstGeom>
          <a:solidFill>
            <a:srgbClr val="C00000"/>
          </a:solidFill>
        </p:spPr>
        <p:txBody>
          <a:bodyPr wrap="square" rtlCol="0">
            <a:spAutoFit/>
          </a:bodyPr>
          <a:lstStyle/>
          <a:p>
            <a:pPr algn="ctr"/>
            <a:r>
              <a:rPr lang="fr-FR" sz="2800" spc="200" dirty="0" smtClean="0">
                <a:solidFill>
                  <a:schemeClr val="bg1"/>
                </a:solidFill>
                <a:latin typeface="Arial"/>
                <a:cs typeface="Arial"/>
              </a:rPr>
              <a:t>Fonds européen de Défense 2021-2027</a:t>
            </a:r>
            <a:endParaRPr lang="fr-FR" sz="2800" spc="200" dirty="0">
              <a:solidFill>
                <a:schemeClr val="bg1"/>
              </a:solidFill>
              <a:latin typeface="Arial"/>
              <a:cs typeface="Arial"/>
            </a:endParaRPr>
          </a:p>
        </p:txBody>
      </p:sp>
    </p:spTree>
    <p:extLst>
      <p:ext uri="{BB962C8B-B14F-4D97-AF65-F5344CB8AC3E}">
        <p14:creationId xmlns:p14="http://schemas.microsoft.com/office/powerpoint/2010/main" val="34287489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93532" y="2733696"/>
            <a:ext cx="8362528" cy="646331"/>
          </a:xfrm>
          <a:prstGeom prst="rect">
            <a:avLst/>
          </a:prstGeom>
          <a:solidFill>
            <a:srgbClr val="C00000"/>
          </a:solidFill>
        </p:spPr>
        <p:txBody>
          <a:bodyPr wrap="square" rtlCol="0">
            <a:spAutoFit/>
          </a:bodyPr>
          <a:lstStyle/>
          <a:p>
            <a:pPr lvl="0" algn="ctr"/>
            <a:r>
              <a:rPr lang="fr-FR" sz="3600" dirty="0" smtClean="0">
                <a:solidFill>
                  <a:schemeClr val="bg1"/>
                </a:solidFill>
              </a:rPr>
              <a:t>RIS3 normande 2021-2027 – Où en est-on?</a:t>
            </a:r>
          </a:p>
        </p:txBody>
      </p:sp>
    </p:spTree>
    <p:extLst>
      <p:ext uri="{BB962C8B-B14F-4D97-AF65-F5344CB8AC3E}">
        <p14:creationId xmlns:p14="http://schemas.microsoft.com/office/powerpoint/2010/main" val="30349460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72269" y="345689"/>
            <a:ext cx="8362528" cy="369332"/>
          </a:xfrm>
          <a:prstGeom prst="rect">
            <a:avLst/>
          </a:prstGeom>
          <a:solidFill>
            <a:srgbClr val="C00000"/>
          </a:solidFill>
        </p:spPr>
        <p:txBody>
          <a:bodyPr wrap="square" rtlCol="0">
            <a:spAutoFit/>
          </a:bodyPr>
          <a:lstStyle/>
          <a:p>
            <a:pPr algn="ctr"/>
            <a:r>
              <a:rPr lang="fr-FR" dirty="0" smtClean="0">
                <a:solidFill>
                  <a:schemeClr val="bg1"/>
                </a:solidFill>
              </a:rPr>
              <a:t>Mise en œuvre de la future S3 2021-2027 – Eléments du calendrier prévisionnel</a:t>
            </a:r>
          </a:p>
        </p:txBody>
      </p:sp>
      <p:sp>
        <p:nvSpPr>
          <p:cNvPr id="23" name="ZoneTexte 22"/>
          <p:cNvSpPr txBox="1"/>
          <p:nvPr/>
        </p:nvSpPr>
        <p:spPr>
          <a:xfrm>
            <a:off x="899592" y="764704"/>
            <a:ext cx="7488832" cy="3970318"/>
          </a:xfrm>
          <a:prstGeom prst="rect">
            <a:avLst/>
          </a:prstGeom>
          <a:noFill/>
        </p:spPr>
        <p:txBody>
          <a:bodyPr wrap="square" rtlCol="0">
            <a:spAutoFit/>
          </a:bodyPr>
          <a:lstStyle/>
          <a:p>
            <a:endParaRPr lang="fr-FR" dirty="0"/>
          </a:p>
          <a:p>
            <a:endParaRPr lang="fr-FR" dirty="0" smtClean="0"/>
          </a:p>
          <a:p>
            <a:endParaRPr lang="fr-FR" dirty="0"/>
          </a:p>
          <a:p>
            <a:endParaRPr lang="fr-FR" dirty="0" smtClean="0"/>
          </a:p>
          <a:p>
            <a:r>
              <a:rPr lang="fr-FR" u="sng" dirty="0" smtClean="0"/>
              <a:t>Deuxième semestre 2019 :</a:t>
            </a:r>
          </a:p>
          <a:p>
            <a:pPr marL="285750" indent="-285750">
              <a:buFont typeface="Wingdings"/>
              <a:buChar char="à"/>
            </a:pPr>
            <a:r>
              <a:rPr lang="fr-FR" i="1" dirty="0" smtClean="0">
                <a:sym typeface="Wingdings" panose="05000000000000000000" pitchFamily="2" charset="2"/>
              </a:rPr>
              <a:t>Evaluation et diagnostic de la RIS3 et de la SRI-SI 2014-2020</a:t>
            </a:r>
          </a:p>
          <a:p>
            <a:pPr marL="285750" indent="-285750">
              <a:buFont typeface="Wingdings"/>
              <a:buChar char="à"/>
            </a:pPr>
            <a:endParaRPr lang="fr-FR" dirty="0">
              <a:sym typeface="Wingdings" panose="05000000000000000000" pitchFamily="2" charset="2"/>
            </a:endParaRPr>
          </a:p>
          <a:p>
            <a:r>
              <a:rPr lang="fr-FR" u="sng" dirty="0" smtClean="0">
                <a:sym typeface="Wingdings" panose="05000000000000000000" pitchFamily="2" charset="2"/>
              </a:rPr>
              <a:t>Premier semestre 2020 :</a:t>
            </a:r>
          </a:p>
          <a:p>
            <a:pPr marL="285750" indent="-285750">
              <a:buFont typeface="Wingdings"/>
              <a:buChar char="à"/>
            </a:pPr>
            <a:r>
              <a:rPr lang="fr-FR" i="1" dirty="0" smtClean="0">
                <a:sym typeface="Wingdings" panose="05000000000000000000" pitchFamily="2" charset="2"/>
              </a:rPr>
              <a:t>Préparation et rédaction de la nouvelle stratégie 2021-2027</a:t>
            </a:r>
          </a:p>
          <a:p>
            <a:endParaRPr lang="fr-FR" dirty="0">
              <a:sym typeface="Wingdings" panose="05000000000000000000" pitchFamily="2" charset="2"/>
            </a:endParaRPr>
          </a:p>
          <a:p>
            <a:endParaRPr lang="fr-FR" dirty="0" smtClean="0">
              <a:sym typeface="Wingdings" panose="05000000000000000000" pitchFamily="2" charset="2"/>
            </a:endParaRPr>
          </a:p>
          <a:p>
            <a:r>
              <a:rPr lang="fr-FR" dirty="0" smtClean="0">
                <a:sym typeface="Wingdings" panose="05000000000000000000" pitchFamily="2" charset="2"/>
              </a:rPr>
              <a:t> Une AMO gérée par la Région Normandie</a:t>
            </a:r>
          </a:p>
          <a:p>
            <a:pPr marL="285750" indent="-285750">
              <a:buFont typeface="Wingdings"/>
              <a:buChar char="à"/>
            </a:pPr>
            <a:r>
              <a:rPr lang="fr-FR" dirty="0" smtClean="0">
                <a:sym typeface="Wingdings" panose="05000000000000000000" pitchFamily="2" charset="2"/>
              </a:rPr>
              <a:t>Des consultations prévues de l’ensemble des acteurs du territoire</a:t>
            </a:r>
          </a:p>
          <a:p>
            <a:pPr marL="285750" indent="-285750">
              <a:buFont typeface="Wingdings"/>
              <a:buChar char="à"/>
            </a:pPr>
            <a:r>
              <a:rPr lang="fr-FR" dirty="0" smtClean="0">
                <a:sym typeface="Wingdings" panose="05000000000000000000" pitchFamily="2" charset="2"/>
              </a:rPr>
              <a:t>En cohérence avec les travaux sur le futur PO FEDER</a:t>
            </a:r>
          </a:p>
        </p:txBody>
      </p:sp>
    </p:spTree>
    <p:extLst>
      <p:ext uri="{BB962C8B-B14F-4D97-AF65-F5344CB8AC3E}">
        <p14:creationId xmlns:p14="http://schemas.microsoft.com/office/powerpoint/2010/main" val="36101808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93532" y="2733696"/>
            <a:ext cx="8362528" cy="1200329"/>
          </a:xfrm>
          <a:prstGeom prst="rect">
            <a:avLst/>
          </a:prstGeom>
          <a:solidFill>
            <a:srgbClr val="C00000"/>
          </a:solidFill>
        </p:spPr>
        <p:txBody>
          <a:bodyPr wrap="square" rtlCol="0">
            <a:spAutoFit/>
          </a:bodyPr>
          <a:lstStyle/>
          <a:p>
            <a:pPr lvl="0" algn="ctr"/>
            <a:r>
              <a:rPr lang="fr-FR" sz="3600" dirty="0" smtClean="0">
                <a:solidFill>
                  <a:schemeClr val="bg1"/>
                </a:solidFill>
              </a:rPr>
              <a:t>La Normandie et les partenariats interrégionaux d’innovation</a:t>
            </a:r>
          </a:p>
        </p:txBody>
      </p:sp>
    </p:spTree>
    <p:extLst>
      <p:ext uri="{BB962C8B-B14F-4D97-AF65-F5344CB8AC3E}">
        <p14:creationId xmlns:p14="http://schemas.microsoft.com/office/powerpoint/2010/main" val="20180342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3409" y="1205611"/>
            <a:ext cx="8328536" cy="8402300"/>
          </a:xfrm>
          <a:prstGeom prst="rect">
            <a:avLst/>
          </a:prstGeom>
        </p:spPr>
        <p:txBody>
          <a:bodyPr wrap="square">
            <a:spAutoFit/>
          </a:bodyPr>
          <a:lstStyle/>
          <a:p>
            <a:r>
              <a:rPr lang="fr-FR" sz="1600" dirty="0" smtClean="0"/>
              <a:t>A partir de 2014, la Commission européenne a développé plusieurs « </a:t>
            </a:r>
            <a:r>
              <a:rPr lang="fr-FR" sz="1600" b="1" dirty="0" smtClean="0"/>
              <a:t>Plateformes S3</a:t>
            </a:r>
            <a:r>
              <a:rPr lang="fr-FR" sz="1600" dirty="0" smtClean="0"/>
              <a:t> » qui sont toutes gérées par son Centre Commun de Recherche (JRC – Joint </a:t>
            </a:r>
            <a:r>
              <a:rPr lang="fr-FR" sz="1600" dirty="0" err="1" smtClean="0"/>
              <a:t>Research</a:t>
            </a:r>
            <a:r>
              <a:rPr lang="fr-FR" sz="1600" dirty="0" smtClean="0"/>
              <a:t> Centre). </a:t>
            </a:r>
          </a:p>
          <a:p>
            <a:pPr marL="285750" indent="-285750">
              <a:buFont typeface="Symbol" panose="05050102010706020507" pitchFamily="18" charset="2"/>
              <a:buChar char="Þ"/>
            </a:pPr>
            <a:r>
              <a:rPr lang="fr-FR" sz="1600" dirty="0" smtClean="0"/>
              <a:t>L’objectif de ces plateformes est double:</a:t>
            </a:r>
          </a:p>
          <a:p>
            <a:pPr marL="285750" indent="-285750">
              <a:buFontTx/>
              <a:buChar char="-"/>
            </a:pPr>
            <a:r>
              <a:rPr lang="fr-FR" sz="1600" dirty="0" smtClean="0"/>
              <a:t>Aider chaque Région européenne a mettre en œuvre sa S3;</a:t>
            </a:r>
          </a:p>
          <a:p>
            <a:pPr marL="285750" indent="-285750">
              <a:buFontTx/>
              <a:buChar char="-"/>
            </a:pPr>
            <a:r>
              <a:rPr lang="fr-FR" sz="1600" dirty="0" smtClean="0"/>
              <a:t>Soutenir la mise en réseau des régions ayant des priorités de spécialisation complémentaires via le montage de </a:t>
            </a:r>
            <a:r>
              <a:rPr lang="fr-FR" sz="1600" b="1" i="1" dirty="0" smtClean="0"/>
              <a:t>partenariats interrégionaux thématiques </a:t>
            </a:r>
            <a:r>
              <a:rPr lang="fr-FR" sz="1600" dirty="0" smtClean="0"/>
              <a:t>afin de renforcer la coopération et la capacité d’innovation des territoires.</a:t>
            </a:r>
          </a:p>
          <a:p>
            <a:endParaRPr lang="fr-FR" sz="1600" dirty="0" smtClean="0"/>
          </a:p>
          <a:p>
            <a:r>
              <a:rPr lang="fr-FR" sz="1600" u="sng" dirty="0" smtClean="0"/>
              <a:t>A ce jour, il existe 4 Plateformes S3</a:t>
            </a:r>
            <a:r>
              <a:rPr lang="fr-FR" sz="1600" dirty="0" smtClean="0"/>
              <a:t>:</a:t>
            </a:r>
          </a:p>
          <a:p>
            <a:pPr marL="285750" indent="-285750">
              <a:buFontTx/>
              <a:buChar char="-"/>
            </a:pPr>
            <a:r>
              <a:rPr lang="fr-FR" sz="1600" dirty="0" smtClean="0"/>
              <a:t>Une </a:t>
            </a:r>
            <a:r>
              <a:rPr lang="fr-FR" sz="1600" dirty="0" smtClean="0">
                <a:hlinkClick r:id="rId3"/>
              </a:rPr>
              <a:t>Plateforme S3 générale</a:t>
            </a:r>
            <a:endParaRPr lang="fr-FR" sz="1600" dirty="0" smtClean="0"/>
          </a:p>
          <a:p>
            <a:pPr marL="285750" indent="-285750">
              <a:buFontTx/>
              <a:buChar char="-"/>
            </a:pPr>
            <a:r>
              <a:rPr lang="fr-FR" sz="1600" dirty="0" smtClean="0"/>
              <a:t>3 Plateformes S3 thématiques :</a:t>
            </a:r>
          </a:p>
          <a:p>
            <a:pPr marL="742950" lvl="1" indent="-285750">
              <a:buFontTx/>
              <a:buChar char="-"/>
            </a:pPr>
            <a:r>
              <a:rPr lang="fr-FR" sz="1600" dirty="0" smtClean="0">
                <a:hlinkClick r:id="rId4"/>
              </a:rPr>
              <a:t>Modernisation industrielle</a:t>
            </a:r>
            <a:r>
              <a:rPr lang="fr-FR" sz="1600" dirty="0" smtClean="0"/>
              <a:t>		</a:t>
            </a:r>
            <a:r>
              <a:rPr lang="fr-FR" sz="1600" dirty="0"/>
              <a:t> Regroupent 27 partenariats interrégionaux </a:t>
            </a:r>
            <a:r>
              <a:rPr lang="fr-FR" sz="1600" dirty="0" smtClean="0"/>
              <a:t>sur des</a:t>
            </a:r>
          </a:p>
          <a:p>
            <a:pPr marL="742950" lvl="1" indent="-285750">
              <a:buFontTx/>
              <a:buChar char="-"/>
            </a:pPr>
            <a:r>
              <a:rPr lang="fr-FR" sz="1600" dirty="0" smtClean="0">
                <a:hlinkClick r:id="rId5"/>
              </a:rPr>
              <a:t>Energie</a:t>
            </a:r>
            <a:r>
              <a:rPr lang="fr-FR" sz="1600" dirty="0" smtClean="0"/>
              <a:t>						thématiques </a:t>
            </a:r>
            <a:r>
              <a:rPr lang="fr-FR" sz="1600" dirty="0"/>
              <a:t>très </a:t>
            </a:r>
            <a:r>
              <a:rPr lang="fr-FR" sz="1600" dirty="0" smtClean="0"/>
              <a:t>différentes (des produits chimiques </a:t>
            </a:r>
            <a:endParaRPr lang="fr-FR" sz="1600" dirty="0"/>
          </a:p>
          <a:p>
            <a:pPr marL="742950" lvl="1" indent="-285750">
              <a:buFontTx/>
              <a:buChar char="-"/>
            </a:pPr>
            <a:r>
              <a:rPr lang="fr-FR" sz="1600" dirty="0" smtClean="0">
                <a:hlinkClick r:id="rId6"/>
              </a:rPr>
              <a:t>Agroalimentaire</a:t>
            </a:r>
            <a:r>
              <a:rPr lang="fr-FR" sz="1600" dirty="0" smtClean="0"/>
              <a:t>				à l’innovation textile en passant par les EMR ou le </a:t>
            </a:r>
            <a:r>
              <a:rPr lang="fr-FR" sz="1600" dirty="0" err="1" smtClean="0"/>
              <a:t>big</a:t>
            </a:r>
            <a:r>
              <a:rPr lang="fr-FR" sz="1600" dirty="0" smtClean="0"/>
              <a:t> 							data dans l’agriculture)</a:t>
            </a:r>
          </a:p>
          <a:p>
            <a:r>
              <a:rPr lang="fr-FR" sz="1600" dirty="0" smtClean="0"/>
              <a:t> 								</a:t>
            </a:r>
            <a:endParaRPr lang="fr-FR" sz="1600" dirty="0"/>
          </a:p>
          <a:p>
            <a:r>
              <a:rPr lang="fr-FR" sz="1600" dirty="0" smtClean="0"/>
              <a:t>Ces partenariats développent 2 grands types d’activités:</a:t>
            </a:r>
          </a:p>
          <a:p>
            <a:pPr marL="342900" indent="-342900">
              <a:buAutoNum type="arabicParenR"/>
            </a:pPr>
            <a:r>
              <a:rPr lang="fr-FR" sz="1600" dirty="0" err="1" smtClean="0"/>
              <a:t>Mapping</a:t>
            </a:r>
            <a:r>
              <a:rPr lang="fr-FR" sz="1600" dirty="0" smtClean="0"/>
              <a:t> des acteurs/compétences/projets des régions partenaires</a:t>
            </a:r>
          </a:p>
          <a:p>
            <a:pPr marL="342900" indent="-342900">
              <a:buAutoNum type="arabicParenR"/>
            </a:pPr>
            <a:r>
              <a:rPr lang="fr-FR" sz="1600" dirty="0" smtClean="0"/>
              <a:t>Faciliter le montage de projets et d’investissements conjoints (avec ou sans mobilisation de financements européens) </a:t>
            </a:r>
            <a:endParaRPr lang="fr-FR" sz="1600" dirty="0"/>
          </a:p>
          <a:p>
            <a:endParaRPr lang="fr-FR" sz="1600" dirty="0" smtClean="0"/>
          </a:p>
          <a:p>
            <a:endParaRPr lang="fr-FR" sz="1600" dirty="0" smtClean="0"/>
          </a:p>
          <a:p>
            <a:endParaRPr lang="fr-FR" sz="1600" dirty="0" smtClean="0"/>
          </a:p>
          <a:p>
            <a:endParaRPr lang="fr-FR" sz="800" dirty="0"/>
          </a:p>
          <a:p>
            <a:pPr lvl="3"/>
            <a:r>
              <a:rPr lang="fr-FR" sz="2000" b="1" dirty="0">
                <a:solidFill>
                  <a:schemeClr val="bg1">
                    <a:lumMod val="50000"/>
                  </a:schemeClr>
                </a:solidFill>
                <a:latin typeface="Arial" panose="020B0604020202020204" pitchFamily="34" charset="0"/>
                <a:cs typeface="Arial" panose="020B0604020202020204" pitchFamily="34" charset="0"/>
              </a:rPr>
              <a:t>	</a:t>
            </a:r>
          </a:p>
          <a:p>
            <a:pPr algn="just">
              <a:lnSpc>
                <a:spcPct val="120000"/>
              </a:lnSpc>
            </a:pPr>
            <a:endParaRPr lang="fr-FR" sz="2000" dirty="0" smtClean="0">
              <a:solidFill>
                <a:srgbClr val="7F7F7F"/>
              </a:solidFill>
              <a:latin typeface="Arial"/>
              <a:cs typeface="Arial"/>
            </a:endParaRPr>
          </a:p>
          <a:p>
            <a:pPr algn="just">
              <a:lnSpc>
                <a:spcPct val="120000"/>
              </a:lnSpc>
            </a:pPr>
            <a:endParaRPr lang="fr-FR" sz="2000" dirty="0" smtClean="0">
              <a:solidFill>
                <a:srgbClr val="7F7F7F"/>
              </a:solidFill>
              <a:latin typeface="Arial"/>
              <a:cs typeface="Arial"/>
            </a:endParaRPr>
          </a:p>
          <a:p>
            <a:pPr algn="just">
              <a:lnSpc>
                <a:spcPct val="120000"/>
              </a:lnSpc>
            </a:pPr>
            <a:endParaRPr lang="fr-FR" sz="2000" dirty="0">
              <a:solidFill>
                <a:srgbClr val="7F7F7F"/>
              </a:solidFill>
              <a:latin typeface="Arial"/>
              <a:cs typeface="Arial"/>
            </a:endParaRPr>
          </a:p>
          <a:p>
            <a:pPr marL="800100" lvl="1" indent="-342900" algn="just">
              <a:lnSpc>
                <a:spcPct val="120000"/>
              </a:lnSpc>
              <a:buFont typeface="Arial" pitchFamily="34" charset="0"/>
              <a:buChar char="•"/>
            </a:pPr>
            <a:endParaRPr lang="fr-FR" sz="2000" dirty="0" smtClean="0">
              <a:solidFill>
                <a:srgbClr val="7F7F7F"/>
              </a:solidFill>
              <a:latin typeface="Arial"/>
              <a:cs typeface="Arial"/>
            </a:endParaRPr>
          </a:p>
          <a:p>
            <a:pPr marL="800100" lvl="1" indent="-342900" algn="just">
              <a:lnSpc>
                <a:spcPct val="120000"/>
              </a:lnSpc>
              <a:buFont typeface="Arial" pitchFamily="34" charset="0"/>
              <a:buChar char="•"/>
            </a:pPr>
            <a:endParaRPr lang="fr-FR" sz="2000" dirty="0">
              <a:solidFill>
                <a:srgbClr val="7F7F7F"/>
              </a:solidFill>
              <a:latin typeface="Arial"/>
              <a:cs typeface="Arial"/>
            </a:endParaRPr>
          </a:p>
          <a:p>
            <a:pPr marL="800100" lvl="1" indent="-342900" algn="just">
              <a:lnSpc>
                <a:spcPct val="120000"/>
              </a:lnSpc>
              <a:buFont typeface="Arial" pitchFamily="34" charset="0"/>
              <a:buChar char="•"/>
            </a:pPr>
            <a:endParaRPr lang="fr-FR" sz="2000" dirty="0" smtClean="0">
              <a:solidFill>
                <a:srgbClr val="7F7F7F"/>
              </a:solidFill>
              <a:latin typeface="Arial"/>
              <a:cs typeface="Arial"/>
            </a:endParaRPr>
          </a:p>
        </p:txBody>
      </p:sp>
      <p:sp>
        <p:nvSpPr>
          <p:cNvPr id="7" name="ZoneTexte 6"/>
          <p:cNvSpPr txBox="1"/>
          <p:nvPr/>
        </p:nvSpPr>
        <p:spPr>
          <a:xfrm>
            <a:off x="393532" y="617911"/>
            <a:ext cx="8362528" cy="523220"/>
          </a:xfrm>
          <a:prstGeom prst="rect">
            <a:avLst/>
          </a:prstGeom>
          <a:solidFill>
            <a:srgbClr val="C00000"/>
          </a:solidFill>
        </p:spPr>
        <p:txBody>
          <a:bodyPr wrap="square" rtlCol="0">
            <a:spAutoFit/>
          </a:bodyPr>
          <a:lstStyle/>
          <a:p>
            <a:pPr algn="ctr"/>
            <a:r>
              <a:rPr lang="fr-FR" sz="2800" spc="200" dirty="0" smtClean="0">
                <a:solidFill>
                  <a:schemeClr val="bg1"/>
                </a:solidFill>
                <a:latin typeface="Arial"/>
                <a:cs typeface="Arial"/>
              </a:rPr>
              <a:t>Partenariats interrégionaux d’innovation</a:t>
            </a:r>
            <a:endParaRPr lang="fr-FR" sz="2800" spc="200" dirty="0">
              <a:solidFill>
                <a:schemeClr val="bg1"/>
              </a:solidFill>
              <a:latin typeface="Arial"/>
              <a:cs typeface="Arial"/>
            </a:endParaRPr>
          </a:p>
        </p:txBody>
      </p:sp>
      <p:sp>
        <p:nvSpPr>
          <p:cNvPr id="3" name="Accolade fermante 2"/>
          <p:cNvSpPr/>
          <p:nvPr/>
        </p:nvSpPr>
        <p:spPr>
          <a:xfrm>
            <a:off x="3768695" y="3965249"/>
            <a:ext cx="179462" cy="709301"/>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22981358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93532" y="612796"/>
            <a:ext cx="8362528" cy="584775"/>
          </a:xfrm>
          <a:prstGeom prst="rect">
            <a:avLst/>
          </a:prstGeom>
          <a:solidFill>
            <a:srgbClr val="C00000"/>
          </a:solidFill>
        </p:spPr>
        <p:txBody>
          <a:bodyPr wrap="square" rtlCol="0">
            <a:spAutoFit/>
          </a:bodyPr>
          <a:lstStyle/>
          <a:p>
            <a:pPr lvl="0" algn="ctr"/>
            <a:r>
              <a:rPr lang="fr-FR" sz="3200" dirty="0" smtClean="0">
                <a:solidFill>
                  <a:schemeClr val="bg1"/>
                </a:solidFill>
              </a:rPr>
              <a:t>Bilan des activités mises en œuvre/à faire</a:t>
            </a:r>
            <a:endParaRPr lang="fr-FR" sz="3200" dirty="0">
              <a:solidFill>
                <a:schemeClr val="bg1"/>
              </a:solidFill>
            </a:endParaRPr>
          </a:p>
        </p:txBody>
      </p:sp>
      <p:sp>
        <p:nvSpPr>
          <p:cNvPr id="2" name="ZoneTexte 1"/>
          <p:cNvSpPr txBox="1"/>
          <p:nvPr/>
        </p:nvSpPr>
        <p:spPr>
          <a:xfrm>
            <a:off x="558799" y="1422400"/>
            <a:ext cx="7996955" cy="324704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fr-FR" dirty="0" smtClean="0"/>
              <a:t>Lancement de la plateforme d’échange TENOR via Vikings: problèmes de connexion? Choses à ajouter ou à améliorer? </a:t>
            </a:r>
          </a:p>
          <a:p>
            <a:pPr marL="285750" indent="-285750">
              <a:spcAft>
                <a:spcPts val="600"/>
              </a:spcAft>
              <a:buFont typeface="Arial" panose="020B0604020202020204" pitchFamily="34" charset="0"/>
              <a:buChar char="•"/>
            </a:pPr>
            <a:r>
              <a:rPr lang="fr-FR" dirty="0" smtClean="0"/>
              <a:t> Annuaire des « évaluateurs potentiels » normands: où en est-on? Avancées depuis novembre 2018?</a:t>
            </a:r>
          </a:p>
          <a:p>
            <a:pPr marL="285750" indent="-285750">
              <a:spcAft>
                <a:spcPts val="600"/>
              </a:spcAft>
              <a:buFont typeface="Arial" panose="020B0604020202020204" pitchFamily="34" charset="0"/>
              <a:buChar char="•"/>
            </a:pPr>
            <a:r>
              <a:rPr lang="fr-FR" dirty="0" smtClean="0"/>
              <a:t>Recensement: prochaine échéance: juin 2019?</a:t>
            </a:r>
          </a:p>
          <a:p>
            <a:pPr>
              <a:spcAft>
                <a:spcPts val="600"/>
              </a:spcAft>
            </a:pPr>
            <a:endParaRPr lang="fr-FR" dirty="0" smtClean="0"/>
          </a:p>
          <a:p>
            <a:pPr>
              <a:spcAft>
                <a:spcPts val="600"/>
              </a:spcAft>
            </a:pPr>
            <a:endParaRPr lang="fr-FR" dirty="0" smtClean="0"/>
          </a:p>
          <a:p>
            <a:endParaRPr lang="fr-FR" dirty="0" smtClean="0"/>
          </a:p>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endParaRPr lang="fr-FR" dirty="0"/>
          </a:p>
        </p:txBody>
      </p:sp>
    </p:spTree>
    <p:extLst>
      <p:ext uri="{BB962C8B-B14F-4D97-AF65-F5344CB8AC3E}">
        <p14:creationId xmlns:p14="http://schemas.microsoft.com/office/powerpoint/2010/main" val="42867609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3409" y="1205611"/>
            <a:ext cx="8328536" cy="8248412"/>
          </a:xfrm>
          <a:prstGeom prst="rect">
            <a:avLst/>
          </a:prstGeom>
        </p:spPr>
        <p:txBody>
          <a:bodyPr wrap="square">
            <a:spAutoFit/>
          </a:bodyPr>
          <a:lstStyle/>
          <a:p>
            <a:r>
              <a:rPr lang="fr-FR" sz="1600" u="sng" dirty="0"/>
              <a:t>La Région Normandie est impliquée dans 3 partenariats interrégionaux</a:t>
            </a:r>
            <a:r>
              <a:rPr lang="fr-FR" sz="1600" dirty="0"/>
              <a:t>:</a:t>
            </a:r>
          </a:p>
          <a:p>
            <a:pPr marL="285750" indent="-285750">
              <a:buFontTx/>
              <a:buChar char="-"/>
            </a:pPr>
            <a:r>
              <a:rPr lang="fr-FR" sz="1600" dirty="0"/>
              <a:t>Bioénergie</a:t>
            </a:r>
          </a:p>
          <a:p>
            <a:pPr marL="285750" indent="-285750">
              <a:buFontTx/>
              <a:buChar char="-"/>
            </a:pPr>
            <a:r>
              <a:rPr lang="fr-FR" sz="1600" dirty="0"/>
              <a:t>Mobilité sûre et durable</a:t>
            </a:r>
          </a:p>
          <a:p>
            <a:pPr marL="285750" indent="-285750">
              <a:buFontTx/>
              <a:buChar char="-"/>
            </a:pPr>
            <a:r>
              <a:rPr lang="fr-FR" sz="1600" dirty="0"/>
              <a:t>Hydrogène et piles à </a:t>
            </a:r>
            <a:r>
              <a:rPr lang="fr-FR" sz="1600" dirty="0" smtClean="0"/>
              <a:t>combustibles</a:t>
            </a:r>
          </a:p>
          <a:p>
            <a:pPr marL="285750" indent="-285750">
              <a:buFontTx/>
              <a:buChar char="-"/>
            </a:pPr>
            <a:endParaRPr lang="fr-FR" sz="800" dirty="0"/>
          </a:p>
          <a:p>
            <a:pPr marL="285750" indent="-285750">
              <a:buFont typeface="Arial" panose="020B0604020202020204" pitchFamily="34" charset="0"/>
              <a:buChar char="•"/>
            </a:pPr>
            <a:r>
              <a:rPr lang="fr-FR" sz="1600" b="1" dirty="0" smtClean="0"/>
              <a:t>Le partenariat sur la bioénergie</a:t>
            </a:r>
          </a:p>
          <a:p>
            <a:r>
              <a:rPr lang="fr-FR" sz="1600" u="sng" dirty="0" smtClean="0"/>
              <a:t>Coordination</a:t>
            </a:r>
            <a:r>
              <a:rPr lang="fr-FR" sz="1600" dirty="0" smtClean="0"/>
              <a:t>: </a:t>
            </a:r>
            <a:r>
              <a:rPr lang="fr-FR" sz="1600" dirty="0" err="1" smtClean="0"/>
              <a:t>Lapland</a:t>
            </a:r>
            <a:r>
              <a:rPr lang="fr-FR" sz="1600" dirty="0" smtClean="0"/>
              <a:t> et Castilla y </a:t>
            </a:r>
            <a:r>
              <a:rPr lang="fr-FR" sz="1600" dirty="0" err="1" smtClean="0"/>
              <a:t>Leon</a:t>
            </a:r>
            <a:endParaRPr lang="fr-FR" sz="1600" dirty="0" smtClean="0"/>
          </a:p>
          <a:p>
            <a:r>
              <a:rPr lang="fr-FR" sz="1600" u="sng" dirty="0" smtClean="0"/>
              <a:t>Interlocuteur normand</a:t>
            </a:r>
            <a:r>
              <a:rPr lang="fr-FR" sz="1600" dirty="0" smtClean="0"/>
              <a:t>: DEEDD</a:t>
            </a:r>
          </a:p>
          <a:p>
            <a:r>
              <a:rPr lang="fr-FR" sz="1600" dirty="0" smtClean="0"/>
              <a:t>Action via le projet </a:t>
            </a:r>
            <a:r>
              <a:rPr lang="fr-FR" sz="1600" dirty="0" err="1" smtClean="0"/>
              <a:t>Interreg</a:t>
            </a:r>
            <a:r>
              <a:rPr lang="fr-FR" sz="1600" dirty="0" smtClean="0"/>
              <a:t> Europe APPROVE</a:t>
            </a:r>
            <a:endParaRPr lang="fr-FR" sz="1600" dirty="0"/>
          </a:p>
          <a:p>
            <a:endParaRPr lang="fr-FR" sz="800" b="1" dirty="0" smtClean="0"/>
          </a:p>
          <a:p>
            <a:pPr marL="285750" indent="-285750">
              <a:buFont typeface="Arial" panose="020B0604020202020204" pitchFamily="34" charset="0"/>
              <a:buChar char="•"/>
            </a:pPr>
            <a:r>
              <a:rPr lang="fr-FR" sz="1600" b="1" dirty="0" smtClean="0"/>
              <a:t>Le partenariat sur la mobilité sûre et durable (SSM – Smart &amp; </a:t>
            </a:r>
            <a:r>
              <a:rPr lang="fr-FR" sz="1600" b="1" dirty="0" err="1" smtClean="0"/>
              <a:t>Sustainable</a:t>
            </a:r>
            <a:r>
              <a:rPr lang="fr-FR" sz="1600" b="1" dirty="0" smtClean="0"/>
              <a:t> </a:t>
            </a:r>
            <a:r>
              <a:rPr lang="fr-FR" sz="1600" b="1" dirty="0" err="1" smtClean="0"/>
              <a:t>Mobility</a:t>
            </a:r>
            <a:r>
              <a:rPr lang="fr-FR" sz="1600" b="1" dirty="0" smtClean="0"/>
              <a:t>)</a:t>
            </a:r>
          </a:p>
          <a:p>
            <a:r>
              <a:rPr lang="fr-FR" sz="1500" u="sng" dirty="0" smtClean="0"/>
              <a:t>Coordination</a:t>
            </a:r>
            <a:r>
              <a:rPr lang="fr-FR" sz="1500" dirty="0" smtClean="0"/>
              <a:t>: Ile-de-France; Aragon; Bavière </a:t>
            </a:r>
            <a:r>
              <a:rPr lang="fr-FR" sz="1500" u="sng" dirty="0" smtClean="0"/>
              <a:t>Lancement</a:t>
            </a:r>
            <a:r>
              <a:rPr lang="fr-FR" sz="1500" dirty="0" smtClean="0"/>
              <a:t>: 23 janvier 2019</a:t>
            </a:r>
          </a:p>
          <a:p>
            <a:r>
              <a:rPr lang="fr-FR" sz="1500" u="sng" dirty="0" smtClean="0"/>
              <a:t>4 domaines prioritaires</a:t>
            </a:r>
            <a:r>
              <a:rPr lang="fr-FR" sz="1500" dirty="0" smtClean="0"/>
              <a:t>: </a:t>
            </a:r>
          </a:p>
          <a:p>
            <a:pPr marL="342900" indent="-342900">
              <a:buAutoNum type="arabicParenR"/>
            </a:pPr>
            <a:r>
              <a:rPr lang="fr-FR" sz="1500" dirty="0" smtClean="0"/>
              <a:t>Smart </a:t>
            </a:r>
            <a:r>
              <a:rPr lang="fr-FR" sz="1500" dirty="0" err="1" smtClean="0"/>
              <a:t>vehicles</a:t>
            </a:r>
            <a:endParaRPr lang="fr-FR" sz="1500" dirty="0" smtClean="0"/>
          </a:p>
          <a:p>
            <a:pPr marL="342900" indent="-342900">
              <a:buAutoNum type="arabicParenR"/>
            </a:pPr>
            <a:r>
              <a:rPr lang="fr-FR" sz="1500" dirty="0" smtClean="0"/>
              <a:t>Smart infrastructures</a:t>
            </a:r>
          </a:p>
          <a:p>
            <a:pPr marL="342900" indent="-342900">
              <a:buAutoNum type="arabicParenR"/>
            </a:pPr>
            <a:r>
              <a:rPr lang="fr-FR" sz="1500" dirty="0" err="1" smtClean="0"/>
              <a:t>Sustainable</a:t>
            </a:r>
            <a:r>
              <a:rPr lang="fr-FR" sz="1500" dirty="0" smtClean="0"/>
              <a:t> </a:t>
            </a:r>
            <a:r>
              <a:rPr lang="fr-FR" sz="1500" dirty="0" err="1" smtClean="0"/>
              <a:t>mobility</a:t>
            </a:r>
            <a:endParaRPr lang="fr-FR" sz="1500" dirty="0" smtClean="0"/>
          </a:p>
          <a:p>
            <a:pPr marL="342900" indent="-342900">
              <a:buAutoNum type="arabicParenR"/>
            </a:pPr>
            <a:r>
              <a:rPr lang="fr-FR" sz="1500" dirty="0" err="1" smtClean="0"/>
              <a:t>Safe</a:t>
            </a:r>
            <a:r>
              <a:rPr lang="fr-FR" sz="1500" dirty="0" smtClean="0"/>
              <a:t> </a:t>
            </a:r>
            <a:r>
              <a:rPr lang="fr-FR" sz="1500" dirty="0" err="1" smtClean="0"/>
              <a:t>mobility</a:t>
            </a:r>
            <a:endParaRPr lang="fr-FR" sz="1500" dirty="0" smtClean="0"/>
          </a:p>
          <a:p>
            <a:r>
              <a:rPr lang="fr-FR" sz="1500" u="sng" dirty="0" smtClean="0"/>
              <a:t>Prochaine réunion</a:t>
            </a:r>
            <a:r>
              <a:rPr lang="fr-FR" sz="1500" dirty="0" smtClean="0"/>
              <a:t>: 8-9 avril 2019 à Paris =&gt; Restitution de l’exercice de </a:t>
            </a:r>
            <a:r>
              <a:rPr lang="fr-FR" sz="1500" dirty="0" err="1" smtClean="0"/>
              <a:t>mapping</a:t>
            </a:r>
            <a:r>
              <a:rPr lang="fr-FR" sz="1500" dirty="0" smtClean="0"/>
              <a:t> + Identification des thématiques prioritaires pour chaque région membre</a:t>
            </a:r>
          </a:p>
          <a:p>
            <a:r>
              <a:rPr lang="fr-FR" sz="1500" u="sng" dirty="0" smtClean="0"/>
              <a:t>Interlocuteur normand</a:t>
            </a:r>
            <a:r>
              <a:rPr lang="fr-FR" sz="1500" dirty="0" smtClean="0"/>
              <a:t>: Antenne de </a:t>
            </a:r>
            <a:r>
              <a:rPr lang="fr-FR" sz="1500" dirty="0" err="1" smtClean="0"/>
              <a:t>Brxl</a:t>
            </a:r>
            <a:r>
              <a:rPr lang="fr-FR" sz="1500" dirty="0" smtClean="0"/>
              <a:t> + DEESTRI + </a:t>
            </a:r>
            <a:r>
              <a:rPr lang="fr-FR" sz="1500" dirty="0" err="1" smtClean="0"/>
              <a:t>Mov’éo</a:t>
            </a:r>
            <a:endParaRPr lang="fr-FR" sz="1500" dirty="0" smtClean="0"/>
          </a:p>
          <a:p>
            <a:endParaRPr lang="fr-FR" sz="1600" dirty="0"/>
          </a:p>
          <a:p>
            <a:endParaRPr lang="fr-FR" sz="1600" dirty="0" smtClean="0"/>
          </a:p>
          <a:p>
            <a:endParaRPr lang="fr-FR" sz="1600" dirty="0" smtClean="0"/>
          </a:p>
          <a:p>
            <a:endParaRPr lang="fr-FR" sz="800" dirty="0"/>
          </a:p>
          <a:p>
            <a:pPr lvl="3"/>
            <a:r>
              <a:rPr lang="fr-FR" sz="2000" b="1" dirty="0">
                <a:solidFill>
                  <a:schemeClr val="bg1">
                    <a:lumMod val="50000"/>
                  </a:schemeClr>
                </a:solidFill>
                <a:latin typeface="Arial" panose="020B0604020202020204" pitchFamily="34" charset="0"/>
                <a:cs typeface="Arial" panose="020B0604020202020204" pitchFamily="34" charset="0"/>
              </a:rPr>
              <a:t>	</a:t>
            </a:r>
          </a:p>
          <a:p>
            <a:pPr algn="just">
              <a:lnSpc>
                <a:spcPct val="120000"/>
              </a:lnSpc>
            </a:pPr>
            <a:endParaRPr lang="fr-FR" sz="2000" dirty="0" smtClean="0">
              <a:solidFill>
                <a:srgbClr val="7F7F7F"/>
              </a:solidFill>
              <a:latin typeface="Arial"/>
              <a:cs typeface="Arial"/>
            </a:endParaRPr>
          </a:p>
          <a:p>
            <a:pPr algn="just">
              <a:lnSpc>
                <a:spcPct val="120000"/>
              </a:lnSpc>
            </a:pPr>
            <a:endParaRPr lang="fr-FR" sz="2000" dirty="0" smtClean="0">
              <a:solidFill>
                <a:srgbClr val="7F7F7F"/>
              </a:solidFill>
              <a:latin typeface="Arial"/>
              <a:cs typeface="Arial"/>
            </a:endParaRPr>
          </a:p>
          <a:p>
            <a:pPr algn="just">
              <a:lnSpc>
                <a:spcPct val="120000"/>
              </a:lnSpc>
            </a:pPr>
            <a:endParaRPr lang="fr-FR" sz="2000" dirty="0">
              <a:solidFill>
                <a:srgbClr val="7F7F7F"/>
              </a:solidFill>
              <a:latin typeface="Arial"/>
              <a:cs typeface="Arial"/>
            </a:endParaRPr>
          </a:p>
          <a:p>
            <a:pPr marL="800100" lvl="1" indent="-342900" algn="just">
              <a:lnSpc>
                <a:spcPct val="120000"/>
              </a:lnSpc>
              <a:buFont typeface="Arial" pitchFamily="34" charset="0"/>
              <a:buChar char="•"/>
            </a:pPr>
            <a:endParaRPr lang="fr-FR" sz="2000" dirty="0" smtClean="0">
              <a:solidFill>
                <a:srgbClr val="7F7F7F"/>
              </a:solidFill>
              <a:latin typeface="Arial"/>
              <a:cs typeface="Arial"/>
            </a:endParaRPr>
          </a:p>
          <a:p>
            <a:pPr marL="800100" lvl="1" indent="-342900" algn="just">
              <a:lnSpc>
                <a:spcPct val="120000"/>
              </a:lnSpc>
              <a:buFont typeface="Arial" pitchFamily="34" charset="0"/>
              <a:buChar char="•"/>
            </a:pPr>
            <a:endParaRPr lang="fr-FR" sz="2000" dirty="0">
              <a:solidFill>
                <a:srgbClr val="7F7F7F"/>
              </a:solidFill>
              <a:latin typeface="Arial"/>
              <a:cs typeface="Arial"/>
            </a:endParaRPr>
          </a:p>
          <a:p>
            <a:pPr marL="800100" lvl="1" indent="-342900" algn="just">
              <a:lnSpc>
                <a:spcPct val="120000"/>
              </a:lnSpc>
              <a:buFont typeface="Arial" pitchFamily="34" charset="0"/>
              <a:buChar char="•"/>
            </a:pPr>
            <a:endParaRPr lang="fr-FR" sz="2000" dirty="0" smtClean="0">
              <a:solidFill>
                <a:srgbClr val="7F7F7F"/>
              </a:solidFill>
              <a:latin typeface="Arial"/>
              <a:cs typeface="Arial"/>
            </a:endParaRPr>
          </a:p>
        </p:txBody>
      </p:sp>
      <p:sp>
        <p:nvSpPr>
          <p:cNvPr id="7" name="ZoneTexte 6"/>
          <p:cNvSpPr txBox="1"/>
          <p:nvPr/>
        </p:nvSpPr>
        <p:spPr>
          <a:xfrm>
            <a:off x="393532" y="617911"/>
            <a:ext cx="8362528" cy="523220"/>
          </a:xfrm>
          <a:prstGeom prst="rect">
            <a:avLst/>
          </a:prstGeom>
          <a:solidFill>
            <a:srgbClr val="C00000"/>
          </a:solidFill>
        </p:spPr>
        <p:txBody>
          <a:bodyPr wrap="square" rtlCol="0">
            <a:spAutoFit/>
          </a:bodyPr>
          <a:lstStyle/>
          <a:p>
            <a:pPr algn="ctr"/>
            <a:r>
              <a:rPr lang="fr-FR" sz="2800" spc="200" dirty="0" smtClean="0">
                <a:solidFill>
                  <a:schemeClr val="bg1"/>
                </a:solidFill>
                <a:latin typeface="Arial"/>
                <a:cs typeface="Arial"/>
              </a:rPr>
              <a:t>Partenariats interrégionaux d’innovation</a:t>
            </a:r>
            <a:endParaRPr lang="fr-FR" sz="2800" spc="200" dirty="0">
              <a:solidFill>
                <a:schemeClr val="bg1"/>
              </a:solidFill>
              <a:latin typeface="Arial"/>
              <a:cs typeface="Arial"/>
            </a:endParaRPr>
          </a:p>
        </p:txBody>
      </p:sp>
    </p:spTree>
    <p:extLst>
      <p:ext uri="{BB962C8B-B14F-4D97-AF65-F5344CB8AC3E}">
        <p14:creationId xmlns:p14="http://schemas.microsoft.com/office/powerpoint/2010/main" val="17310780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3409" y="1205611"/>
            <a:ext cx="8328536" cy="6940361"/>
          </a:xfrm>
          <a:prstGeom prst="rect">
            <a:avLst/>
          </a:prstGeom>
        </p:spPr>
        <p:txBody>
          <a:bodyPr wrap="square">
            <a:spAutoFit/>
          </a:bodyPr>
          <a:lstStyle/>
          <a:p>
            <a:pPr marL="285750" indent="-285750">
              <a:buFont typeface="Arial" panose="020B0604020202020204" pitchFamily="34" charset="0"/>
              <a:buChar char="•"/>
            </a:pPr>
            <a:r>
              <a:rPr lang="fr-FR" sz="1600" b="1" dirty="0" smtClean="0"/>
              <a:t>Le partenariat sur l’hydrogène et les piles à combustible (EHVP – European </a:t>
            </a:r>
            <a:r>
              <a:rPr lang="fr-FR" sz="1600" b="1" dirty="0" err="1" smtClean="0"/>
              <a:t>Hydrogen</a:t>
            </a:r>
            <a:r>
              <a:rPr lang="fr-FR" sz="1600" b="1" dirty="0" smtClean="0"/>
              <a:t> </a:t>
            </a:r>
            <a:r>
              <a:rPr lang="fr-FR" sz="1600" b="1" dirty="0" err="1" smtClean="0"/>
              <a:t>Valleys</a:t>
            </a:r>
            <a:r>
              <a:rPr lang="fr-FR" sz="1600" b="1" dirty="0" smtClean="0"/>
              <a:t> </a:t>
            </a:r>
            <a:r>
              <a:rPr lang="fr-FR" sz="1600" b="1" dirty="0" err="1" smtClean="0"/>
              <a:t>Partnership</a:t>
            </a:r>
            <a:r>
              <a:rPr lang="fr-FR" sz="1600" b="1" dirty="0" smtClean="0"/>
              <a:t>)</a:t>
            </a:r>
          </a:p>
          <a:p>
            <a:r>
              <a:rPr lang="fr-FR" sz="1500" u="sng" dirty="0" smtClean="0"/>
              <a:t>Coordination</a:t>
            </a:r>
            <a:r>
              <a:rPr lang="fr-FR" sz="1500" dirty="0" smtClean="0"/>
              <a:t>: Normandie; Auvergne-Rhône-Alpes; </a:t>
            </a:r>
            <a:r>
              <a:rPr lang="fr-FR" sz="1500" dirty="0" err="1" smtClean="0"/>
              <a:t>Northern</a:t>
            </a:r>
            <a:r>
              <a:rPr lang="fr-FR" sz="1500" dirty="0" smtClean="0"/>
              <a:t> </a:t>
            </a:r>
            <a:r>
              <a:rPr lang="fr-FR" sz="1500" dirty="0" err="1" smtClean="0"/>
              <a:t>Netherlands</a:t>
            </a:r>
            <a:r>
              <a:rPr lang="fr-FR" sz="1500" dirty="0" smtClean="0"/>
              <a:t>; Aragon</a:t>
            </a:r>
          </a:p>
          <a:p>
            <a:r>
              <a:rPr lang="fr-FR" sz="1500" u="sng" dirty="0" smtClean="0"/>
              <a:t>Interlocuteurs normands</a:t>
            </a:r>
            <a:r>
              <a:rPr lang="fr-FR" sz="1500" dirty="0" smtClean="0"/>
              <a:t>: Antenne de </a:t>
            </a:r>
            <a:r>
              <a:rPr lang="fr-FR" sz="1500" dirty="0" err="1" smtClean="0"/>
              <a:t>Brxl</a:t>
            </a:r>
            <a:r>
              <a:rPr lang="fr-FR" sz="1500" dirty="0"/>
              <a:t> </a:t>
            </a:r>
            <a:r>
              <a:rPr lang="fr-FR" sz="1500" dirty="0" smtClean="0"/>
              <a:t>+ DEEDD + </a:t>
            </a:r>
            <a:r>
              <a:rPr lang="fr-FR" sz="1500" dirty="0" err="1" smtClean="0"/>
              <a:t>Mov’éo</a:t>
            </a:r>
            <a:r>
              <a:rPr lang="fr-FR" sz="1500" dirty="0" smtClean="0"/>
              <a:t> + Normandie Energies</a:t>
            </a:r>
          </a:p>
          <a:p>
            <a:r>
              <a:rPr lang="fr-FR" sz="1500" u="sng" dirty="0" smtClean="0"/>
              <a:t>4 domaines prioritaires</a:t>
            </a:r>
            <a:r>
              <a:rPr lang="fr-FR" sz="1500" dirty="0" smtClean="0"/>
              <a:t>:</a:t>
            </a:r>
          </a:p>
          <a:p>
            <a:pPr marL="342900" indent="-342900">
              <a:buAutoNum type="arabicParenR"/>
            </a:pPr>
            <a:r>
              <a:rPr lang="fr-FR" sz="1500" dirty="0" smtClean="0"/>
              <a:t>Stockage/Intégration des énergies renouvelables dans le réseau/Production d’H2 « vert »</a:t>
            </a:r>
          </a:p>
          <a:p>
            <a:pPr marL="342900" indent="-342900">
              <a:buAutoNum type="arabicParenR"/>
            </a:pPr>
            <a:r>
              <a:rPr lang="fr-FR" sz="1500" dirty="0" smtClean="0"/>
              <a:t>Mobilité propre</a:t>
            </a:r>
          </a:p>
          <a:p>
            <a:pPr marL="342900" indent="-342900">
              <a:buAutoNum type="arabicParenR"/>
            </a:pPr>
            <a:r>
              <a:rPr lang="fr-FR" sz="1500" dirty="0" smtClean="0"/>
              <a:t>H2 pour le chauffage et la climatisation des logements</a:t>
            </a:r>
          </a:p>
          <a:p>
            <a:pPr marL="342900" indent="-342900">
              <a:buAutoNum type="arabicParenR"/>
            </a:pPr>
            <a:r>
              <a:rPr lang="fr-FR" sz="1500" dirty="0" smtClean="0"/>
              <a:t>Utilisation industrielle de l’H2</a:t>
            </a:r>
          </a:p>
          <a:p>
            <a:endParaRPr lang="fr-FR" sz="800" dirty="0" smtClean="0"/>
          </a:p>
          <a:p>
            <a:r>
              <a:rPr lang="fr-FR" sz="1600" dirty="0"/>
              <a:t>Candidature déposée le 29 mars 2019/Lancement prévu le 22 mai 2019 à Lyon (</a:t>
            </a:r>
            <a:r>
              <a:rPr lang="fr-FR" sz="1600" dirty="0">
                <a:hlinkClick r:id="rId3"/>
              </a:rPr>
              <a:t>EVS 32</a:t>
            </a:r>
            <a:r>
              <a:rPr lang="fr-FR" sz="1600" dirty="0" smtClean="0"/>
              <a:t>)</a:t>
            </a:r>
          </a:p>
          <a:p>
            <a:pPr marL="285750" indent="-285750">
              <a:buFont typeface="Symbol" panose="05050102010706020507" pitchFamily="18" charset="2"/>
              <a:buChar char="Þ"/>
            </a:pPr>
            <a:r>
              <a:rPr lang="fr-FR" sz="1600" dirty="0" smtClean="0"/>
              <a:t>1</a:t>
            </a:r>
            <a:r>
              <a:rPr lang="fr-FR" sz="1600" baseline="30000" dirty="0" smtClean="0"/>
              <a:t>e</a:t>
            </a:r>
            <a:r>
              <a:rPr lang="fr-FR" sz="1600" dirty="0" smtClean="0"/>
              <a:t> réunion technique/lancement officiel du </a:t>
            </a:r>
            <a:r>
              <a:rPr lang="fr-FR" sz="1600" dirty="0" err="1" smtClean="0"/>
              <a:t>mapping</a:t>
            </a:r>
            <a:r>
              <a:rPr lang="fr-FR" sz="1600" dirty="0" smtClean="0"/>
              <a:t>: juin 2019 à Bruxelles</a:t>
            </a:r>
          </a:p>
          <a:p>
            <a:endParaRPr lang="fr-FR" sz="1600" dirty="0"/>
          </a:p>
          <a:p>
            <a:r>
              <a:rPr lang="fr-FR" sz="1600" dirty="0" smtClean="0"/>
              <a:t>Opportunité pour l’avenir:</a:t>
            </a:r>
          </a:p>
          <a:p>
            <a:pPr marL="285750" indent="-285750">
              <a:buFontTx/>
              <a:buChar char="-"/>
            </a:pPr>
            <a:r>
              <a:rPr lang="fr-FR" sz="1600" dirty="0" smtClean="0"/>
              <a:t>Composante 5 d’</a:t>
            </a:r>
            <a:r>
              <a:rPr lang="fr-FR" sz="1600" dirty="0" err="1" smtClean="0"/>
              <a:t>Interreg</a:t>
            </a:r>
            <a:r>
              <a:rPr lang="fr-FR" sz="1600" dirty="0" smtClean="0"/>
              <a:t> 2021-2027</a:t>
            </a:r>
          </a:p>
          <a:p>
            <a:pPr marL="285750" indent="-285750">
              <a:buFontTx/>
              <a:buChar char="-"/>
            </a:pPr>
            <a:r>
              <a:rPr lang="fr-FR" sz="1600" dirty="0" smtClean="0"/>
              <a:t>Elaboration des futures S3 et des futurs PO FEDER régionaux</a:t>
            </a:r>
          </a:p>
          <a:p>
            <a:pPr marL="285750" indent="-285750">
              <a:buFontTx/>
              <a:buChar char="-"/>
            </a:pPr>
            <a:r>
              <a:rPr lang="fr-FR" sz="1600" dirty="0" smtClean="0"/>
              <a:t>Volet « Soutien aux écosystèmes d’innovation » d’Horizon Europe</a:t>
            </a:r>
          </a:p>
          <a:p>
            <a:pPr marL="285750" indent="-285750">
              <a:buFontTx/>
              <a:buChar char="-"/>
            </a:pPr>
            <a:r>
              <a:rPr lang="fr-FR" sz="1600" dirty="0" smtClean="0"/>
              <a:t>Visibilité + peser dans la préparation des futurs AAP d’Horizon Europe</a:t>
            </a:r>
          </a:p>
          <a:p>
            <a:endParaRPr lang="fr-FR" sz="800" dirty="0"/>
          </a:p>
          <a:p>
            <a:pPr lvl="3"/>
            <a:r>
              <a:rPr lang="fr-FR" sz="2000" b="1" dirty="0">
                <a:solidFill>
                  <a:schemeClr val="bg1">
                    <a:lumMod val="50000"/>
                  </a:schemeClr>
                </a:solidFill>
                <a:latin typeface="Arial" panose="020B0604020202020204" pitchFamily="34" charset="0"/>
                <a:cs typeface="Arial" panose="020B0604020202020204" pitchFamily="34" charset="0"/>
              </a:rPr>
              <a:t>	</a:t>
            </a:r>
          </a:p>
          <a:p>
            <a:pPr algn="just">
              <a:lnSpc>
                <a:spcPct val="120000"/>
              </a:lnSpc>
            </a:pPr>
            <a:endParaRPr lang="fr-FR" sz="2000" dirty="0" smtClean="0">
              <a:solidFill>
                <a:srgbClr val="7F7F7F"/>
              </a:solidFill>
              <a:latin typeface="Arial"/>
              <a:cs typeface="Arial"/>
            </a:endParaRPr>
          </a:p>
          <a:p>
            <a:pPr algn="just">
              <a:lnSpc>
                <a:spcPct val="120000"/>
              </a:lnSpc>
            </a:pPr>
            <a:endParaRPr lang="fr-FR" sz="2000" dirty="0" smtClean="0">
              <a:solidFill>
                <a:srgbClr val="7F7F7F"/>
              </a:solidFill>
              <a:latin typeface="Arial"/>
              <a:cs typeface="Arial"/>
            </a:endParaRPr>
          </a:p>
          <a:p>
            <a:pPr algn="just">
              <a:lnSpc>
                <a:spcPct val="120000"/>
              </a:lnSpc>
            </a:pPr>
            <a:endParaRPr lang="fr-FR" sz="2000" dirty="0">
              <a:solidFill>
                <a:srgbClr val="7F7F7F"/>
              </a:solidFill>
              <a:latin typeface="Arial"/>
              <a:cs typeface="Arial"/>
            </a:endParaRPr>
          </a:p>
          <a:p>
            <a:pPr marL="800100" lvl="1" indent="-342900" algn="just">
              <a:lnSpc>
                <a:spcPct val="120000"/>
              </a:lnSpc>
              <a:buFont typeface="Arial" pitchFamily="34" charset="0"/>
              <a:buChar char="•"/>
            </a:pPr>
            <a:endParaRPr lang="fr-FR" sz="2000" dirty="0" smtClean="0">
              <a:solidFill>
                <a:srgbClr val="7F7F7F"/>
              </a:solidFill>
              <a:latin typeface="Arial"/>
              <a:cs typeface="Arial"/>
            </a:endParaRPr>
          </a:p>
          <a:p>
            <a:pPr marL="800100" lvl="1" indent="-342900" algn="just">
              <a:lnSpc>
                <a:spcPct val="120000"/>
              </a:lnSpc>
              <a:buFont typeface="Arial" pitchFamily="34" charset="0"/>
              <a:buChar char="•"/>
            </a:pPr>
            <a:endParaRPr lang="fr-FR" sz="2000" dirty="0">
              <a:solidFill>
                <a:srgbClr val="7F7F7F"/>
              </a:solidFill>
              <a:latin typeface="Arial"/>
              <a:cs typeface="Arial"/>
            </a:endParaRPr>
          </a:p>
          <a:p>
            <a:pPr marL="800100" lvl="1" indent="-342900" algn="just">
              <a:lnSpc>
                <a:spcPct val="120000"/>
              </a:lnSpc>
              <a:buFont typeface="Arial" pitchFamily="34" charset="0"/>
              <a:buChar char="•"/>
            </a:pPr>
            <a:endParaRPr lang="fr-FR" sz="2000" dirty="0" smtClean="0">
              <a:solidFill>
                <a:srgbClr val="7F7F7F"/>
              </a:solidFill>
              <a:latin typeface="Arial"/>
              <a:cs typeface="Arial"/>
            </a:endParaRPr>
          </a:p>
        </p:txBody>
      </p:sp>
      <p:sp>
        <p:nvSpPr>
          <p:cNvPr id="7" name="ZoneTexte 6"/>
          <p:cNvSpPr txBox="1"/>
          <p:nvPr/>
        </p:nvSpPr>
        <p:spPr>
          <a:xfrm>
            <a:off x="393532" y="617911"/>
            <a:ext cx="8362528" cy="523220"/>
          </a:xfrm>
          <a:prstGeom prst="rect">
            <a:avLst/>
          </a:prstGeom>
          <a:solidFill>
            <a:srgbClr val="C00000"/>
          </a:solidFill>
        </p:spPr>
        <p:txBody>
          <a:bodyPr wrap="square" rtlCol="0">
            <a:spAutoFit/>
          </a:bodyPr>
          <a:lstStyle/>
          <a:p>
            <a:pPr algn="ctr"/>
            <a:r>
              <a:rPr lang="fr-FR" sz="2800" spc="200" dirty="0" smtClean="0">
                <a:solidFill>
                  <a:schemeClr val="bg1"/>
                </a:solidFill>
                <a:latin typeface="Arial"/>
                <a:cs typeface="Arial"/>
              </a:rPr>
              <a:t>Partenariats interrégionaux d’innovation</a:t>
            </a:r>
            <a:endParaRPr lang="fr-FR" sz="2800" spc="200" dirty="0">
              <a:solidFill>
                <a:schemeClr val="bg1"/>
              </a:solidFill>
              <a:latin typeface="Arial"/>
              <a:cs typeface="Arial"/>
            </a:endParaRPr>
          </a:p>
        </p:txBody>
      </p:sp>
    </p:spTree>
    <p:extLst>
      <p:ext uri="{BB962C8B-B14F-4D97-AF65-F5344CB8AC3E}">
        <p14:creationId xmlns:p14="http://schemas.microsoft.com/office/powerpoint/2010/main" val="32118532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93532" y="2733696"/>
            <a:ext cx="8362528" cy="646331"/>
          </a:xfrm>
          <a:prstGeom prst="rect">
            <a:avLst/>
          </a:prstGeom>
          <a:solidFill>
            <a:srgbClr val="C00000"/>
          </a:solidFill>
        </p:spPr>
        <p:txBody>
          <a:bodyPr wrap="square" rtlCol="0">
            <a:spAutoFit/>
          </a:bodyPr>
          <a:lstStyle/>
          <a:p>
            <a:pPr lvl="0" algn="ctr"/>
            <a:r>
              <a:rPr lang="fr-FR" sz="3600" dirty="0" smtClean="0">
                <a:solidFill>
                  <a:schemeClr val="bg1"/>
                </a:solidFill>
              </a:rPr>
              <a:t>DIGINOR</a:t>
            </a:r>
          </a:p>
        </p:txBody>
      </p:sp>
    </p:spTree>
    <p:extLst>
      <p:ext uri="{BB962C8B-B14F-4D97-AF65-F5344CB8AC3E}">
        <p14:creationId xmlns:p14="http://schemas.microsoft.com/office/powerpoint/2010/main" val="2573242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38149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1B0FB6A-C632-9840-940A-5A82D0AC7351}"/>
              </a:ext>
            </a:extLst>
          </p:cNvPr>
          <p:cNvSpPr/>
          <p:nvPr/>
        </p:nvSpPr>
        <p:spPr>
          <a:xfrm>
            <a:off x="256259" y="3094276"/>
            <a:ext cx="8954414" cy="2435204"/>
          </a:xfrm>
          <a:prstGeom prst="rect">
            <a:avLst/>
          </a:prstGeom>
          <a:solidFill>
            <a:srgbClr val="EDF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36" name="Espace réservé du texte 4">
            <a:extLst>
              <a:ext uri="{FF2B5EF4-FFF2-40B4-BE49-F238E27FC236}">
                <a16:creationId xmlns:a16="http://schemas.microsoft.com/office/drawing/2014/main" xmlns="" id="{20CC2506-954D-45D4-AF3C-9A9FFF106CEA}"/>
              </a:ext>
            </a:extLst>
          </p:cNvPr>
          <p:cNvSpPr txBox="1">
            <a:spLocks/>
          </p:cNvSpPr>
          <p:nvPr/>
        </p:nvSpPr>
        <p:spPr>
          <a:xfrm>
            <a:off x="167836" y="5644171"/>
            <a:ext cx="2561908" cy="188797"/>
          </a:xfrm>
          <a:prstGeom prst="rect">
            <a:avLst/>
          </a:prstGeom>
        </p:spPr>
        <p:txBody>
          <a:bodyPr>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1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825" dirty="0"/>
              <a:t>Réunion TENOR – 5 avril 2019</a:t>
            </a:r>
          </a:p>
        </p:txBody>
      </p:sp>
      <p:sp>
        <p:nvSpPr>
          <p:cNvPr id="5" name="ZoneTexte 4">
            <a:extLst>
              <a:ext uri="{FF2B5EF4-FFF2-40B4-BE49-F238E27FC236}">
                <a16:creationId xmlns:a16="http://schemas.microsoft.com/office/drawing/2014/main" xmlns="" id="{75F2B528-FBB3-49B8-B419-95829B5217BD}"/>
              </a:ext>
            </a:extLst>
          </p:cNvPr>
          <p:cNvSpPr txBox="1"/>
          <p:nvPr/>
        </p:nvSpPr>
        <p:spPr>
          <a:xfrm>
            <a:off x="2460812" y="3467728"/>
            <a:ext cx="6069617" cy="1754326"/>
          </a:xfrm>
          <a:prstGeom prst="rect">
            <a:avLst/>
          </a:prstGeom>
          <a:noFill/>
        </p:spPr>
        <p:txBody>
          <a:bodyPr wrap="square" rtlCol="0">
            <a:spAutoFit/>
          </a:bodyPr>
          <a:lstStyle/>
          <a:p>
            <a:pPr marL="257175" indent="-257175">
              <a:lnSpc>
                <a:spcPct val="150000"/>
              </a:lnSpc>
              <a:buFont typeface=".Lucida Grande UI Regular"/>
              <a:buChar char="►"/>
            </a:pPr>
            <a:r>
              <a:rPr lang="fr-FR" dirty="0">
                <a:solidFill>
                  <a:srgbClr val="B5135C"/>
                </a:solidFill>
              </a:rPr>
              <a:t>Contexte</a:t>
            </a:r>
          </a:p>
          <a:p>
            <a:pPr marL="342900" indent="-342900">
              <a:lnSpc>
                <a:spcPct val="150000"/>
              </a:lnSpc>
              <a:buFont typeface="+mj-lt"/>
              <a:buAutoNum type="arabicPeriod" startAt="2"/>
            </a:pPr>
            <a:r>
              <a:rPr lang="fr-FR" dirty="0"/>
              <a:t>Les Digital Innovation Hubs</a:t>
            </a:r>
          </a:p>
          <a:p>
            <a:pPr marL="342900" indent="-342900">
              <a:lnSpc>
                <a:spcPct val="150000"/>
              </a:lnSpc>
              <a:buFont typeface="+mj-lt"/>
              <a:buAutoNum type="arabicPeriod" startAt="2"/>
            </a:pPr>
            <a:r>
              <a:rPr lang="fr-FR" dirty="0"/>
              <a:t>Constitution d’un DIH Normand : DIGINOR</a:t>
            </a:r>
          </a:p>
          <a:p>
            <a:pPr marL="342900" indent="-342900">
              <a:lnSpc>
                <a:spcPct val="150000"/>
              </a:lnSpc>
              <a:buFont typeface="+mj-lt"/>
              <a:buAutoNum type="arabicPeriod" startAt="2"/>
            </a:pPr>
            <a:r>
              <a:rPr lang="fr-FR" dirty="0"/>
              <a:t>Participation au programme DIHELP</a:t>
            </a:r>
          </a:p>
        </p:txBody>
      </p:sp>
      <p:sp>
        <p:nvSpPr>
          <p:cNvPr id="4" name="Titre 1">
            <a:extLst>
              <a:ext uri="{FF2B5EF4-FFF2-40B4-BE49-F238E27FC236}">
                <a16:creationId xmlns:a16="http://schemas.microsoft.com/office/drawing/2014/main" xmlns="" id="{C2F4B9B4-3ACB-F640-8EFD-9314A373B4C8}"/>
              </a:ext>
            </a:extLst>
          </p:cNvPr>
          <p:cNvSpPr>
            <a:spLocks noGrp="1"/>
          </p:cNvSpPr>
          <p:nvPr>
            <p:ph type="ctrTitle"/>
          </p:nvPr>
        </p:nvSpPr>
        <p:spPr>
          <a:xfrm>
            <a:off x="1143000" y="2375636"/>
            <a:ext cx="6858000" cy="454105"/>
          </a:xfrm>
        </p:spPr>
        <p:txBody>
          <a:bodyPr>
            <a:normAutofit fontScale="90000"/>
          </a:bodyPr>
          <a:lstStyle/>
          <a:p>
            <a:r>
              <a:rPr lang="fr-FR" b="0" dirty="0"/>
              <a:t>Au </a:t>
            </a:r>
            <a:r>
              <a:rPr lang="fr-FR" dirty="0"/>
              <a:t>programme</a:t>
            </a:r>
          </a:p>
        </p:txBody>
      </p:sp>
      <p:sp>
        <p:nvSpPr>
          <p:cNvPr id="6" name="Espace réservé du texte 3">
            <a:extLst>
              <a:ext uri="{FF2B5EF4-FFF2-40B4-BE49-F238E27FC236}">
                <a16:creationId xmlns:a16="http://schemas.microsoft.com/office/drawing/2014/main" xmlns="" id="{C826F94E-03A4-B844-A908-DB32FE3FEC69}"/>
              </a:ext>
            </a:extLst>
          </p:cNvPr>
          <p:cNvSpPr>
            <a:spLocks noGrp="1"/>
          </p:cNvSpPr>
          <p:nvPr>
            <p:ph type="body" sz="quarter" idx="11"/>
          </p:nvPr>
        </p:nvSpPr>
        <p:spPr>
          <a:xfrm>
            <a:off x="1143000" y="2184446"/>
            <a:ext cx="6858000" cy="191191"/>
          </a:xfrm>
        </p:spPr>
        <p:txBody>
          <a:bodyPr>
            <a:normAutofit fontScale="92500" lnSpcReduction="20000"/>
          </a:bodyPr>
          <a:lstStyle/>
          <a:p>
            <a:r>
              <a:rPr lang="fr-FR" dirty="0"/>
              <a:t>DIGINOR : LE DIH NORMAND</a:t>
            </a:r>
          </a:p>
        </p:txBody>
      </p:sp>
      <p:sp>
        <p:nvSpPr>
          <p:cNvPr id="19" name="Ellipse 18">
            <a:extLst>
              <a:ext uri="{FF2B5EF4-FFF2-40B4-BE49-F238E27FC236}">
                <a16:creationId xmlns:a16="http://schemas.microsoft.com/office/drawing/2014/main" xmlns="" id="{87D55B62-C5FD-0445-B05D-62888F125934}"/>
              </a:ext>
            </a:extLst>
          </p:cNvPr>
          <p:cNvSpPr>
            <a:spLocks noChangeAspect="1"/>
          </p:cNvSpPr>
          <p:nvPr/>
        </p:nvSpPr>
        <p:spPr>
          <a:xfrm>
            <a:off x="94260" y="3676938"/>
            <a:ext cx="324000" cy="324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17" name="Ellipse 16">
            <a:extLst>
              <a:ext uri="{FF2B5EF4-FFF2-40B4-BE49-F238E27FC236}">
                <a16:creationId xmlns:a16="http://schemas.microsoft.com/office/drawing/2014/main" xmlns="" id="{349F4421-79C8-E64D-8A11-6DD9D28BE71C}"/>
              </a:ext>
            </a:extLst>
          </p:cNvPr>
          <p:cNvSpPr>
            <a:spLocks noChangeAspect="1"/>
          </p:cNvSpPr>
          <p:nvPr/>
        </p:nvSpPr>
        <p:spPr>
          <a:xfrm>
            <a:off x="94260" y="4259603"/>
            <a:ext cx="324000" cy="324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cxnSp>
        <p:nvCxnSpPr>
          <p:cNvPr id="12" name="Connecteur droit 11">
            <a:extLst>
              <a:ext uri="{FF2B5EF4-FFF2-40B4-BE49-F238E27FC236}">
                <a16:creationId xmlns:a16="http://schemas.microsoft.com/office/drawing/2014/main" xmlns="" id="{5BFDBBB5-CAB4-0544-B703-6AEAAACA1370}"/>
              </a:ext>
            </a:extLst>
          </p:cNvPr>
          <p:cNvCxnSpPr>
            <a:stCxn id="15" idx="4"/>
            <a:endCxn id="19" idx="0"/>
          </p:cNvCxnSpPr>
          <p:nvPr/>
        </p:nvCxnSpPr>
        <p:spPr>
          <a:xfrm>
            <a:off x="256260" y="3418273"/>
            <a:ext cx="0" cy="25866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xmlns="" id="{D274E4A4-7881-0B4C-B5B4-73D6818007B9}"/>
              </a:ext>
            </a:extLst>
          </p:cNvPr>
          <p:cNvCxnSpPr>
            <a:stCxn id="19" idx="4"/>
            <a:endCxn id="17" idx="0"/>
          </p:cNvCxnSpPr>
          <p:nvPr/>
        </p:nvCxnSpPr>
        <p:spPr>
          <a:xfrm>
            <a:off x="256260" y="4000939"/>
            <a:ext cx="0" cy="25866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a16="http://schemas.microsoft.com/office/drawing/2014/main" xmlns="" id="{0F3FDA5A-31EC-DB4D-BE0D-E17DBDC80012}"/>
              </a:ext>
            </a:extLst>
          </p:cNvPr>
          <p:cNvSpPr>
            <a:spLocks noChangeAspect="1"/>
          </p:cNvSpPr>
          <p:nvPr/>
        </p:nvSpPr>
        <p:spPr>
          <a:xfrm>
            <a:off x="94260" y="3094273"/>
            <a:ext cx="324000" cy="324000"/>
          </a:xfrm>
          <a:prstGeom prst="ellipse">
            <a:avLst/>
          </a:prstGeom>
          <a:solidFill>
            <a:srgbClr val="B5135C"/>
          </a:solidFill>
          <a:ln w="19050">
            <a:solidFill>
              <a:srgbClr val="B51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 name="ZoneTexte 1">
            <a:extLst>
              <a:ext uri="{FF2B5EF4-FFF2-40B4-BE49-F238E27FC236}">
                <a16:creationId xmlns:a16="http://schemas.microsoft.com/office/drawing/2014/main" xmlns="" id="{99DEB779-44E1-FA4D-ABBF-68E84405FB50}"/>
              </a:ext>
            </a:extLst>
          </p:cNvPr>
          <p:cNvSpPr txBox="1"/>
          <p:nvPr/>
        </p:nvSpPr>
        <p:spPr>
          <a:xfrm>
            <a:off x="94259" y="3070374"/>
            <a:ext cx="323996" cy="369332"/>
          </a:xfrm>
          <a:prstGeom prst="rect">
            <a:avLst/>
          </a:prstGeom>
          <a:noFill/>
        </p:spPr>
        <p:txBody>
          <a:bodyPr wrap="square" rtlCol="0" anchor="ctr">
            <a:spAutoFit/>
          </a:bodyPr>
          <a:lstStyle/>
          <a:p>
            <a:pPr algn="ctr"/>
            <a:r>
              <a:rPr lang="fr-FR" dirty="0">
                <a:solidFill>
                  <a:schemeClr val="bg1"/>
                </a:solidFill>
              </a:rPr>
              <a:t>1</a:t>
            </a:r>
          </a:p>
        </p:txBody>
      </p:sp>
      <p:sp>
        <p:nvSpPr>
          <p:cNvPr id="21" name="ZoneTexte 20">
            <a:extLst>
              <a:ext uri="{FF2B5EF4-FFF2-40B4-BE49-F238E27FC236}">
                <a16:creationId xmlns:a16="http://schemas.microsoft.com/office/drawing/2014/main" xmlns="" id="{58746473-C27B-3043-95A5-170B5C1BF5A7}"/>
              </a:ext>
            </a:extLst>
          </p:cNvPr>
          <p:cNvSpPr txBox="1"/>
          <p:nvPr/>
        </p:nvSpPr>
        <p:spPr>
          <a:xfrm>
            <a:off x="94259" y="3649533"/>
            <a:ext cx="323996" cy="369332"/>
          </a:xfrm>
          <a:prstGeom prst="rect">
            <a:avLst/>
          </a:prstGeom>
          <a:noFill/>
        </p:spPr>
        <p:txBody>
          <a:bodyPr wrap="square" rtlCol="0" anchor="ctr">
            <a:spAutoFit/>
          </a:bodyPr>
          <a:lstStyle/>
          <a:p>
            <a:pPr algn="ctr"/>
            <a:r>
              <a:rPr lang="fr-FR" dirty="0"/>
              <a:t>2</a:t>
            </a:r>
          </a:p>
        </p:txBody>
      </p:sp>
      <p:sp>
        <p:nvSpPr>
          <p:cNvPr id="22" name="ZoneTexte 21">
            <a:extLst>
              <a:ext uri="{FF2B5EF4-FFF2-40B4-BE49-F238E27FC236}">
                <a16:creationId xmlns:a16="http://schemas.microsoft.com/office/drawing/2014/main" xmlns="" id="{81421A4F-9462-9248-829A-FEBB0C7FB865}"/>
              </a:ext>
            </a:extLst>
          </p:cNvPr>
          <p:cNvSpPr txBox="1"/>
          <p:nvPr/>
        </p:nvSpPr>
        <p:spPr>
          <a:xfrm>
            <a:off x="94259" y="4241286"/>
            <a:ext cx="323996" cy="369332"/>
          </a:xfrm>
          <a:prstGeom prst="rect">
            <a:avLst/>
          </a:prstGeom>
          <a:noFill/>
        </p:spPr>
        <p:txBody>
          <a:bodyPr wrap="square" rtlCol="0" anchor="ctr">
            <a:spAutoFit/>
          </a:bodyPr>
          <a:lstStyle/>
          <a:p>
            <a:pPr algn="ctr"/>
            <a:r>
              <a:rPr lang="fr-FR" dirty="0"/>
              <a:t>3</a:t>
            </a:r>
          </a:p>
        </p:txBody>
      </p:sp>
      <p:sp>
        <p:nvSpPr>
          <p:cNvPr id="23" name="Ellipse 22">
            <a:extLst>
              <a:ext uri="{FF2B5EF4-FFF2-40B4-BE49-F238E27FC236}">
                <a16:creationId xmlns:a16="http://schemas.microsoft.com/office/drawing/2014/main" xmlns="" id="{89D2A905-E9E4-D54A-B8CC-74174E35A9E9}"/>
              </a:ext>
            </a:extLst>
          </p:cNvPr>
          <p:cNvSpPr>
            <a:spLocks noChangeAspect="1"/>
          </p:cNvSpPr>
          <p:nvPr/>
        </p:nvSpPr>
        <p:spPr>
          <a:xfrm>
            <a:off x="94260" y="4835884"/>
            <a:ext cx="324000" cy="324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cxnSp>
        <p:nvCxnSpPr>
          <p:cNvPr id="24" name="Connecteur droit 23">
            <a:extLst>
              <a:ext uri="{FF2B5EF4-FFF2-40B4-BE49-F238E27FC236}">
                <a16:creationId xmlns:a16="http://schemas.microsoft.com/office/drawing/2014/main" xmlns="" id="{3259B0F4-E059-234C-A9DF-2DDEC0ECF154}"/>
              </a:ext>
            </a:extLst>
          </p:cNvPr>
          <p:cNvCxnSpPr>
            <a:endCxn id="23" idx="0"/>
          </p:cNvCxnSpPr>
          <p:nvPr/>
        </p:nvCxnSpPr>
        <p:spPr>
          <a:xfrm>
            <a:off x="256260" y="4577219"/>
            <a:ext cx="0" cy="25866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5" name="ZoneTexte 24">
            <a:extLst>
              <a:ext uri="{FF2B5EF4-FFF2-40B4-BE49-F238E27FC236}">
                <a16:creationId xmlns:a16="http://schemas.microsoft.com/office/drawing/2014/main" xmlns="" id="{5AB92257-6570-CA4B-853D-8AE7EFF55CC6}"/>
              </a:ext>
            </a:extLst>
          </p:cNvPr>
          <p:cNvSpPr txBox="1"/>
          <p:nvPr/>
        </p:nvSpPr>
        <p:spPr>
          <a:xfrm>
            <a:off x="94259" y="4817566"/>
            <a:ext cx="323996" cy="369332"/>
          </a:xfrm>
          <a:prstGeom prst="rect">
            <a:avLst/>
          </a:prstGeom>
          <a:noFill/>
        </p:spPr>
        <p:txBody>
          <a:bodyPr wrap="square" rtlCol="0" anchor="ctr">
            <a:spAutoFit/>
          </a:bodyPr>
          <a:lstStyle/>
          <a:p>
            <a:pPr algn="ctr"/>
            <a:r>
              <a:rPr lang="fr-FR" dirty="0"/>
              <a:t>4</a:t>
            </a:r>
          </a:p>
        </p:txBody>
      </p:sp>
    </p:spTree>
    <p:extLst>
      <p:ext uri="{BB962C8B-B14F-4D97-AF65-F5344CB8AC3E}">
        <p14:creationId xmlns:p14="http://schemas.microsoft.com/office/powerpoint/2010/main" val="37499130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xmlns="" id="{6DAF9599-86D9-6A4E-8B21-482D56316153}"/>
              </a:ext>
            </a:extLst>
          </p:cNvPr>
          <p:cNvGrpSpPr/>
          <p:nvPr/>
        </p:nvGrpSpPr>
        <p:grpSpPr>
          <a:xfrm>
            <a:off x="8543775" y="1406987"/>
            <a:ext cx="324001" cy="2116524"/>
            <a:chOff x="125679" y="2950832"/>
            <a:chExt cx="432001" cy="2822032"/>
          </a:xfrm>
        </p:grpSpPr>
        <p:sp>
          <p:nvSpPr>
            <p:cNvPr id="7" name="Ellipse 6">
              <a:extLst>
                <a:ext uri="{FF2B5EF4-FFF2-40B4-BE49-F238E27FC236}">
                  <a16:creationId xmlns:a16="http://schemas.microsoft.com/office/drawing/2014/main" xmlns="" id="{341EA5DB-1444-8440-A9AE-CC7BD574B0F4}"/>
                </a:ext>
              </a:extLst>
            </p:cNvPr>
            <p:cNvSpPr>
              <a:spLocks noChangeAspect="1"/>
            </p:cNvSpPr>
            <p:nvPr/>
          </p:nvSpPr>
          <p:spPr>
            <a:xfrm>
              <a:off x="125680" y="3759584"/>
              <a:ext cx="432000" cy="432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9" name="Ellipse 8">
              <a:extLst>
                <a:ext uri="{FF2B5EF4-FFF2-40B4-BE49-F238E27FC236}">
                  <a16:creationId xmlns:a16="http://schemas.microsoft.com/office/drawing/2014/main" xmlns="" id="{F8C1CC8D-F806-FA45-8EA8-718F7980E3C7}"/>
                </a:ext>
              </a:extLst>
            </p:cNvPr>
            <p:cNvSpPr>
              <a:spLocks noChangeAspect="1"/>
            </p:cNvSpPr>
            <p:nvPr/>
          </p:nvSpPr>
          <p:spPr>
            <a:xfrm>
              <a:off x="125680" y="4536471"/>
              <a:ext cx="432000" cy="432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cxnSp>
          <p:nvCxnSpPr>
            <p:cNvPr id="10" name="Connecteur droit 9">
              <a:extLst>
                <a:ext uri="{FF2B5EF4-FFF2-40B4-BE49-F238E27FC236}">
                  <a16:creationId xmlns:a16="http://schemas.microsoft.com/office/drawing/2014/main" xmlns="" id="{85BFBEAF-8C5C-B640-88F7-2BEA9923F788}"/>
                </a:ext>
              </a:extLst>
            </p:cNvPr>
            <p:cNvCxnSpPr>
              <a:stCxn id="12" idx="4"/>
              <a:endCxn id="7" idx="0"/>
            </p:cNvCxnSpPr>
            <p:nvPr/>
          </p:nvCxnSpPr>
          <p:spPr>
            <a:xfrm>
              <a:off x="341680" y="3414697"/>
              <a:ext cx="0" cy="34488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xmlns="" id="{9680BC02-B583-C341-A254-FEB1B2F2CC8D}"/>
                </a:ext>
              </a:extLst>
            </p:cNvPr>
            <p:cNvCxnSpPr>
              <a:stCxn id="7" idx="4"/>
              <a:endCxn id="9" idx="0"/>
            </p:cNvCxnSpPr>
            <p:nvPr/>
          </p:nvCxnSpPr>
          <p:spPr>
            <a:xfrm>
              <a:off x="341680" y="4191584"/>
              <a:ext cx="0" cy="34488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 name="Ellipse 11">
              <a:extLst>
                <a:ext uri="{FF2B5EF4-FFF2-40B4-BE49-F238E27FC236}">
                  <a16:creationId xmlns:a16="http://schemas.microsoft.com/office/drawing/2014/main" xmlns="" id="{81B87FBC-6978-174C-BCAB-7C6BAA223B5F}"/>
                </a:ext>
              </a:extLst>
            </p:cNvPr>
            <p:cNvSpPr>
              <a:spLocks noChangeAspect="1"/>
            </p:cNvSpPr>
            <p:nvPr/>
          </p:nvSpPr>
          <p:spPr>
            <a:xfrm>
              <a:off x="125680" y="2982697"/>
              <a:ext cx="432000" cy="432000"/>
            </a:xfrm>
            <a:prstGeom prst="ellipse">
              <a:avLst/>
            </a:prstGeom>
            <a:solidFill>
              <a:srgbClr val="B5135C"/>
            </a:solidFill>
            <a:ln w="19050">
              <a:solidFill>
                <a:srgbClr val="B51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3" name="ZoneTexte 12">
              <a:extLst>
                <a:ext uri="{FF2B5EF4-FFF2-40B4-BE49-F238E27FC236}">
                  <a16:creationId xmlns:a16="http://schemas.microsoft.com/office/drawing/2014/main" xmlns="" id="{594DF036-4C19-B240-A61A-1584613AA8B8}"/>
                </a:ext>
              </a:extLst>
            </p:cNvPr>
            <p:cNvSpPr txBox="1"/>
            <p:nvPr/>
          </p:nvSpPr>
          <p:spPr>
            <a:xfrm>
              <a:off x="125679" y="2950832"/>
              <a:ext cx="431994" cy="492443"/>
            </a:xfrm>
            <a:prstGeom prst="rect">
              <a:avLst/>
            </a:prstGeom>
            <a:noFill/>
          </p:spPr>
          <p:txBody>
            <a:bodyPr wrap="square" rtlCol="0" anchor="ctr">
              <a:spAutoFit/>
            </a:bodyPr>
            <a:lstStyle/>
            <a:p>
              <a:pPr algn="ctr"/>
              <a:r>
                <a:rPr lang="fr-FR" dirty="0">
                  <a:solidFill>
                    <a:schemeClr val="bg1"/>
                  </a:solidFill>
                </a:rPr>
                <a:t>1</a:t>
              </a:r>
            </a:p>
          </p:txBody>
        </p:sp>
        <p:sp>
          <p:nvSpPr>
            <p:cNvPr id="14" name="ZoneTexte 13">
              <a:extLst>
                <a:ext uri="{FF2B5EF4-FFF2-40B4-BE49-F238E27FC236}">
                  <a16:creationId xmlns:a16="http://schemas.microsoft.com/office/drawing/2014/main" xmlns="" id="{4D1162C6-81A5-7346-939B-59B1AE1B318C}"/>
                </a:ext>
              </a:extLst>
            </p:cNvPr>
            <p:cNvSpPr txBox="1"/>
            <p:nvPr/>
          </p:nvSpPr>
          <p:spPr>
            <a:xfrm>
              <a:off x="125679" y="3723044"/>
              <a:ext cx="431994" cy="492443"/>
            </a:xfrm>
            <a:prstGeom prst="rect">
              <a:avLst/>
            </a:prstGeom>
            <a:noFill/>
          </p:spPr>
          <p:txBody>
            <a:bodyPr wrap="square" rtlCol="0" anchor="ctr">
              <a:spAutoFit/>
            </a:bodyPr>
            <a:lstStyle/>
            <a:p>
              <a:pPr algn="ctr"/>
              <a:r>
                <a:rPr lang="fr-FR" dirty="0"/>
                <a:t>2</a:t>
              </a:r>
            </a:p>
          </p:txBody>
        </p:sp>
        <p:sp>
          <p:nvSpPr>
            <p:cNvPr id="15" name="ZoneTexte 14">
              <a:extLst>
                <a:ext uri="{FF2B5EF4-FFF2-40B4-BE49-F238E27FC236}">
                  <a16:creationId xmlns:a16="http://schemas.microsoft.com/office/drawing/2014/main" xmlns="" id="{83ADBE82-78EF-3C48-91BA-35F7F9285EB0}"/>
                </a:ext>
              </a:extLst>
            </p:cNvPr>
            <p:cNvSpPr txBox="1"/>
            <p:nvPr/>
          </p:nvSpPr>
          <p:spPr>
            <a:xfrm>
              <a:off x="125679" y="4512048"/>
              <a:ext cx="431994" cy="492443"/>
            </a:xfrm>
            <a:prstGeom prst="rect">
              <a:avLst/>
            </a:prstGeom>
            <a:noFill/>
          </p:spPr>
          <p:txBody>
            <a:bodyPr wrap="square" rtlCol="0" anchor="ctr">
              <a:spAutoFit/>
            </a:bodyPr>
            <a:lstStyle/>
            <a:p>
              <a:pPr algn="ctr"/>
              <a:r>
                <a:rPr lang="fr-FR" dirty="0"/>
                <a:t>3</a:t>
              </a:r>
            </a:p>
          </p:txBody>
        </p:sp>
        <p:sp>
          <p:nvSpPr>
            <p:cNvPr id="16" name="Ellipse 15">
              <a:extLst>
                <a:ext uri="{FF2B5EF4-FFF2-40B4-BE49-F238E27FC236}">
                  <a16:creationId xmlns:a16="http://schemas.microsoft.com/office/drawing/2014/main" xmlns="" id="{D3F39820-3A51-ED40-81D1-B0A0CD2E75A8}"/>
                </a:ext>
              </a:extLst>
            </p:cNvPr>
            <p:cNvSpPr>
              <a:spLocks noChangeAspect="1"/>
            </p:cNvSpPr>
            <p:nvPr/>
          </p:nvSpPr>
          <p:spPr>
            <a:xfrm>
              <a:off x="125680" y="5304845"/>
              <a:ext cx="432000" cy="432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cxnSp>
          <p:nvCxnSpPr>
            <p:cNvPr id="17" name="Connecteur droit 16">
              <a:extLst>
                <a:ext uri="{FF2B5EF4-FFF2-40B4-BE49-F238E27FC236}">
                  <a16:creationId xmlns:a16="http://schemas.microsoft.com/office/drawing/2014/main" xmlns="" id="{4A6C676A-2BB2-C246-92A6-EF0B04739CBC}"/>
                </a:ext>
              </a:extLst>
            </p:cNvPr>
            <p:cNvCxnSpPr>
              <a:endCxn id="16" idx="0"/>
            </p:cNvCxnSpPr>
            <p:nvPr/>
          </p:nvCxnSpPr>
          <p:spPr>
            <a:xfrm>
              <a:off x="341680" y="4959958"/>
              <a:ext cx="0" cy="34488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xmlns="" id="{7D997097-711A-7B48-86F7-8730023316F1}"/>
                </a:ext>
              </a:extLst>
            </p:cNvPr>
            <p:cNvSpPr txBox="1"/>
            <p:nvPr/>
          </p:nvSpPr>
          <p:spPr>
            <a:xfrm>
              <a:off x="125679" y="5280421"/>
              <a:ext cx="431994" cy="492443"/>
            </a:xfrm>
            <a:prstGeom prst="rect">
              <a:avLst/>
            </a:prstGeom>
            <a:noFill/>
          </p:spPr>
          <p:txBody>
            <a:bodyPr wrap="square" rtlCol="0" anchor="ctr">
              <a:spAutoFit/>
            </a:bodyPr>
            <a:lstStyle/>
            <a:p>
              <a:pPr algn="ctr"/>
              <a:r>
                <a:rPr lang="fr-FR" dirty="0"/>
                <a:t>4</a:t>
              </a:r>
            </a:p>
          </p:txBody>
        </p:sp>
      </p:grpSp>
      <p:sp>
        <p:nvSpPr>
          <p:cNvPr id="36" name="Espace réservé du texte 4">
            <a:extLst>
              <a:ext uri="{FF2B5EF4-FFF2-40B4-BE49-F238E27FC236}">
                <a16:creationId xmlns:a16="http://schemas.microsoft.com/office/drawing/2014/main" xmlns="" id="{20CC2506-954D-45D4-AF3C-9A9FFF106CEA}"/>
              </a:ext>
            </a:extLst>
          </p:cNvPr>
          <p:cNvSpPr txBox="1">
            <a:spLocks/>
          </p:cNvSpPr>
          <p:nvPr/>
        </p:nvSpPr>
        <p:spPr>
          <a:xfrm>
            <a:off x="167836" y="5644171"/>
            <a:ext cx="2561908" cy="188797"/>
          </a:xfrm>
          <a:prstGeom prst="rect">
            <a:avLst/>
          </a:prstGeom>
        </p:spPr>
        <p:txBody>
          <a:bodyPr>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1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825" dirty="0"/>
              <a:t>Réunion TENOR – 5 avril 2019</a:t>
            </a:r>
          </a:p>
        </p:txBody>
      </p:sp>
      <p:sp>
        <p:nvSpPr>
          <p:cNvPr id="19" name="Titre 1">
            <a:extLst>
              <a:ext uri="{FF2B5EF4-FFF2-40B4-BE49-F238E27FC236}">
                <a16:creationId xmlns:a16="http://schemas.microsoft.com/office/drawing/2014/main" xmlns="" id="{673C38A3-2496-6B47-A56E-66C2285CC285}"/>
              </a:ext>
            </a:extLst>
          </p:cNvPr>
          <p:cNvSpPr>
            <a:spLocks noGrp="1"/>
          </p:cNvSpPr>
          <p:nvPr>
            <p:ph type="ctrTitle"/>
          </p:nvPr>
        </p:nvSpPr>
        <p:spPr>
          <a:xfrm>
            <a:off x="5294781" y="1120283"/>
            <a:ext cx="3649195" cy="324000"/>
          </a:xfrm>
        </p:spPr>
        <p:txBody>
          <a:bodyPr anchor="t">
            <a:normAutofit/>
          </a:bodyPr>
          <a:lstStyle/>
          <a:p>
            <a:pPr algn="r"/>
            <a:r>
              <a:rPr lang="fr-FR" sz="1200" b="0" dirty="0">
                <a:solidFill>
                  <a:srgbClr val="B5135C"/>
                </a:solidFill>
              </a:rPr>
              <a:t>1. LE </a:t>
            </a:r>
            <a:r>
              <a:rPr lang="fr-FR" sz="1200" dirty="0">
                <a:solidFill>
                  <a:srgbClr val="B5135C"/>
                </a:solidFill>
              </a:rPr>
              <a:t>CONTEXTE</a:t>
            </a:r>
          </a:p>
        </p:txBody>
      </p:sp>
      <p:sp>
        <p:nvSpPr>
          <p:cNvPr id="22" name="ZoneTexte 21">
            <a:extLst>
              <a:ext uri="{FF2B5EF4-FFF2-40B4-BE49-F238E27FC236}">
                <a16:creationId xmlns:a16="http://schemas.microsoft.com/office/drawing/2014/main" xmlns="" id="{CCBC084C-74AD-414F-AE8E-B61410C8FB3F}"/>
              </a:ext>
            </a:extLst>
          </p:cNvPr>
          <p:cNvSpPr txBox="1"/>
          <p:nvPr/>
        </p:nvSpPr>
        <p:spPr>
          <a:xfrm>
            <a:off x="631610" y="2282116"/>
            <a:ext cx="7896687" cy="577081"/>
          </a:xfrm>
          <a:prstGeom prst="rect">
            <a:avLst/>
          </a:prstGeom>
          <a:noFill/>
        </p:spPr>
        <p:txBody>
          <a:bodyPr wrap="square" rtlCol="0">
            <a:spAutoFit/>
          </a:bodyPr>
          <a:lstStyle/>
          <a:p>
            <a:pPr algn="ctr"/>
            <a:r>
              <a:rPr lang="fr-FR" b="1" dirty="0"/>
              <a:t>CONSTAT</a:t>
            </a:r>
          </a:p>
          <a:p>
            <a:pPr algn="ctr"/>
            <a:r>
              <a:rPr lang="fr-FR" sz="1350" dirty="0"/>
              <a:t>Les entreprises européennes ne sont pas en mesure de tirer profit de opportunités offertes par le numérique.</a:t>
            </a:r>
          </a:p>
        </p:txBody>
      </p:sp>
      <p:pic>
        <p:nvPicPr>
          <p:cNvPr id="23" name="Image 22">
            <a:extLst>
              <a:ext uri="{FF2B5EF4-FFF2-40B4-BE49-F238E27FC236}">
                <a16:creationId xmlns:a16="http://schemas.microsoft.com/office/drawing/2014/main" xmlns="" id="{E49161BF-EDE0-EC45-88F0-C73AD7E2031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74010" y="3171545"/>
            <a:ext cx="6474585" cy="2452129"/>
          </a:xfrm>
          <a:prstGeom prst="rect">
            <a:avLst/>
          </a:prstGeom>
        </p:spPr>
      </p:pic>
      <p:sp>
        <p:nvSpPr>
          <p:cNvPr id="21" name="Rectangle 20">
            <a:extLst>
              <a:ext uri="{FF2B5EF4-FFF2-40B4-BE49-F238E27FC236}">
                <a16:creationId xmlns:a16="http://schemas.microsoft.com/office/drawing/2014/main" xmlns="" id="{01C92192-C297-8C46-82CC-981FBABA0F79}"/>
              </a:ext>
            </a:extLst>
          </p:cNvPr>
          <p:cNvSpPr/>
          <p:nvPr/>
        </p:nvSpPr>
        <p:spPr>
          <a:xfrm>
            <a:off x="345164" y="3172497"/>
            <a:ext cx="1724025" cy="715581"/>
          </a:xfrm>
          <a:prstGeom prst="rect">
            <a:avLst/>
          </a:prstGeom>
        </p:spPr>
        <p:txBody>
          <a:bodyPr wrap="square">
            <a:spAutoFit/>
          </a:bodyPr>
          <a:lstStyle/>
          <a:p>
            <a:r>
              <a:rPr lang="fr-FR" sz="1350" b="1" dirty="0">
                <a:solidFill>
                  <a:srgbClr val="174279"/>
                </a:solidFill>
              </a:rPr>
              <a:t>LES ENTREPRISES « NUMÉRISÉES » </a:t>
            </a:r>
          </a:p>
          <a:p>
            <a:r>
              <a:rPr lang="fr-FR" sz="1350" b="1" dirty="0">
                <a:solidFill>
                  <a:srgbClr val="174279"/>
                </a:solidFill>
              </a:rPr>
              <a:t>EN EUROPE</a:t>
            </a:r>
          </a:p>
        </p:txBody>
      </p:sp>
    </p:spTree>
    <p:extLst>
      <p:ext uri="{BB962C8B-B14F-4D97-AF65-F5344CB8AC3E}">
        <p14:creationId xmlns:p14="http://schemas.microsoft.com/office/powerpoint/2010/main" val="72600341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Espace réservé du texte 4">
            <a:extLst>
              <a:ext uri="{FF2B5EF4-FFF2-40B4-BE49-F238E27FC236}">
                <a16:creationId xmlns:a16="http://schemas.microsoft.com/office/drawing/2014/main" xmlns="" id="{20CC2506-954D-45D4-AF3C-9A9FFF106CEA}"/>
              </a:ext>
            </a:extLst>
          </p:cNvPr>
          <p:cNvSpPr txBox="1">
            <a:spLocks/>
          </p:cNvSpPr>
          <p:nvPr/>
        </p:nvSpPr>
        <p:spPr>
          <a:xfrm>
            <a:off x="167836" y="5644171"/>
            <a:ext cx="2561908" cy="188797"/>
          </a:xfrm>
          <a:prstGeom prst="rect">
            <a:avLst/>
          </a:prstGeom>
        </p:spPr>
        <p:txBody>
          <a:bodyPr>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1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825" dirty="0"/>
              <a:t>Réunion TENOR – 5 avril 2019</a:t>
            </a:r>
          </a:p>
        </p:txBody>
      </p:sp>
      <p:grpSp>
        <p:nvGrpSpPr>
          <p:cNvPr id="19" name="Groupe 18">
            <a:extLst>
              <a:ext uri="{FF2B5EF4-FFF2-40B4-BE49-F238E27FC236}">
                <a16:creationId xmlns:a16="http://schemas.microsoft.com/office/drawing/2014/main" xmlns="" id="{AC0CBB71-45CE-CA45-ABC8-1CF4AAFAD2F8}"/>
              </a:ext>
            </a:extLst>
          </p:cNvPr>
          <p:cNvGrpSpPr/>
          <p:nvPr/>
        </p:nvGrpSpPr>
        <p:grpSpPr>
          <a:xfrm>
            <a:off x="8543775" y="1406987"/>
            <a:ext cx="324001" cy="2116524"/>
            <a:chOff x="125679" y="2950832"/>
            <a:chExt cx="432001" cy="2822032"/>
          </a:xfrm>
        </p:grpSpPr>
        <p:sp>
          <p:nvSpPr>
            <p:cNvPr id="20" name="Ellipse 19">
              <a:extLst>
                <a:ext uri="{FF2B5EF4-FFF2-40B4-BE49-F238E27FC236}">
                  <a16:creationId xmlns:a16="http://schemas.microsoft.com/office/drawing/2014/main" xmlns="" id="{CE4990FE-1E29-FB4F-A009-668590A7B9B7}"/>
                </a:ext>
              </a:extLst>
            </p:cNvPr>
            <p:cNvSpPr>
              <a:spLocks noChangeAspect="1"/>
            </p:cNvSpPr>
            <p:nvPr/>
          </p:nvSpPr>
          <p:spPr>
            <a:xfrm>
              <a:off x="125680" y="3759584"/>
              <a:ext cx="432000" cy="432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21" name="Ellipse 20">
              <a:extLst>
                <a:ext uri="{FF2B5EF4-FFF2-40B4-BE49-F238E27FC236}">
                  <a16:creationId xmlns:a16="http://schemas.microsoft.com/office/drawing/2014/main" xmlns="" id="{47FAEADD-27BB-D94B-92A0-F38F47819161}"/>
                </a:ext>
              </a:extLst>
            </p:cNvPr>
            <p:cNvSpPr>
              <a:spLocks noChangeAspect="1"/>
            </p:cNvSpPr>
            <p:nvPr/>
          </p:nvSpPr>
          <p:spPr>
            <a:xfrm>
              <a:off x="125680" y="4536471"/>
              <a:ext cx="432000" cy="432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cxnSp>
          <p:nvCxnSpPr>
            <p:cNvPr id="22" name="Connecteur droit 21">
              <a:extLst>
                <a:ext uri="{FF2B5EF4-FFF2-40B4-BE49-F238E27FC236}">
                  <a16:creationId xmlns:a16="http://schemas.microsoft.com/office/drawing/2014/main" xmlns="" id="{74749D23-C8CD-494F-8F31-B3DE70592ADE}"/>
                </a:ext>
              </a:extLst>
            </p:cNvPr>
            <p:cNvCxnSpPr>
              <a:stCxn id="24" idx="4"/>
              <a:endCxn id="20" idx="0"/>
            </p:cNvCxnSpPr>
            <p:nvPr/>
          </p:nvCxnSpPr>
          <p:spPr>
            <a:xfrm>
              <a:off x="341680" y="3414697"/>
              <a:ext cx="0" cy="34488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xmlns="" id="{BFE746FA-15F8-9145-A2ED-65A4A4F026CD}"/>
                </a:ext>
              </a:extLst>
            </p:cNvPr>
            <p:cNvCxnSpPr>
              <a:stCxn id="20" idx="4"/>
              <a:endCxn id="21" idx="0"/>
            </p:cNvCxnSpPr>
            <p:nvPr/>
          </p:nvCxnSpPr>
          <p:spPr>
            <a:xfrm>
              <a:off x="341680" y="4191584"/>
              <a:ext cx="0" cy="34488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4" name="Ellipse 23">
              <a:extLst>
                <a:ext uri="{FF2B5EF4-FFF2-40B4-BE49-F238E27FC236}">
                  <a16:creationId xmlns:a16="http://schemas.microsoft.com/office/drawing/2014/main" xmlns="" id="{A6BA2BB2-4DDE-8545-BA4A-E27BC2EB39E6}"/>
                </a:ext>
              </a:extLst>
            </p:cNvPr>
            <p:cNvSpPr>
              <a:spLocks noChangeAspect="1"/>
            </p:cNvSpPr>
            <p:nvPr/>
          </p:nvSpPr>
          <p:spPr>
            <a:xfrm>
              <a:off x="125680" y="2982697"/>
              <a:ext cx="432000" cy="432000"/>
            </a:xfrm>
            <a:prstGeom prst="ellipse">
              <a:avLst/>
            </a:prstGeom>
            <a:solidFill>
              <a:srgbClr val="B5135C"/>
            </a:solidFill>
            <a:ln w="19050">
              <a:solidFill>
                <a:srgbClr val="B51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5" name="ZoneTexte 24">
              <a:extLst>
                <a:ext uri="{FF2B5EF4-FFF2-40B4-BE49-F238E27FC236}">
                  <a16:creationId xmlns:a16="http://schemas.microsoft.com/office/drawing/2014/main" xmlns="" id="{12DCB776-BC6C-0542-A51C-8E02BBDDCFCC}"/>
                </a:ext>
              </a:extLst>
            </p:cNvPr>
            <p:cNvSpPr txBox="1"/>
            <p:nvPr/>
          </p:nvSpPr>
          <p:spPr>
            <a:xfrm>
              <a:off x="125679" y="2950832"/>
              <a:ext cx="431994" cy="492443"/>
            </a:xfrm>
            <a:prstGeom prst="rect">
              <a:avLst/>
            </a:prstGeom>
            <a:noFill/>
          </p:spPr>
          <p:txBody>
            <a:bodyPr wrap="square" rtlCol="0" anchor="ctr">
              <a:spAutoFit/>
            </a:bodyPr>
            <a:lstStyle/>
            <a:p>
              <a:pPr algn="ctr"/>
              <a:r>
                <a:rPr lang="fr-FR" dirty="0">
                  <a:solidFill>
                    <a:schemeClr val="bg1"/>
                  </a:solidFill>
                </a:rPr>
                <a:t>1</a:t>
              </a:r>
            </a:p>
          </p:txBody>
        </p:sp>
        <p:sp>
          <p:nvSpPr>
            <p:cNvPr id="26" name="ZoneTexte 25">
              <a:extLst>
                <a:ext uri="{FF2B5EF4-FFF2-40B4-BE49-F238E27FC236}">
                  <a16:creationId xmlns:a16="http://schemas.microsoft.com/office/drawing/2014/main" xmlns="" id="{A2B81CD9-34AB-6247-AC3F-E21E7DF0ACE7}"/>
                </a:ext>
              </a:extLst>
            </p:cNvPr>
            <p:cNvSpPr txBox="1"/>
            <p:nvPr/>
          </p:nvSpPr>
          <p:spPr>
            <a:xfrm>
              <a:off x="125679" y="3723044"/>
              <a:ext cx="431994" cy="492443"/>
            </a:xfrm>
            <a:prstGeom prst="rect">
              <a:avLst/>
            </a:prstGeom>
            <a:noFill/>
          </p:spPr>
          <p:txBody>
            <a:bodyPr wrap="square" rtlCol="0" anchor="ctr">
              <a:spAutoFit/>
            </a:bodyPr>
            <a:lstStyle/>
            <a:p>
              <a:pPr algn="ctr"/>
              <a:r>
                <a:rPr lang="fr-FR" dirty="0"/>
                <a:t>2</a:t>
              </a:r>
            </a:p>
          </p:txBody>
        </p:sp>
        <p:sp>
          <p:nvSpPr>
            <p:cNvPr id="27" name="ZoneTexte 26">
              <a:extLst>
                <a:ext uri="{FF2B5EF4-FFF2-40B4-BE49-F238E27FC236}">
                  <a16:creationId xmlns:a16="http://schemas.microsoft.com/office/drawing/2014/main" xmlns="" id="{920AE4FC-DD32-7E46-A692-BCBCF1987F05}"/>
                </a:ext>
              </a:extLst>
            </p:cNvPr>
            <p:cNvSpPr txBox="1"/>
            <p:nvPr/>
          </p:nvSpPr>
          <p:spPr>
            <a:xfrm>
              <a:off x="125679" y="4512048"/>
              <a:ext cx="431994" cy="492443"/>
            </a:xfrm>
            <a:prstGeom prst="rect">
              <a:avLst/>
            </a:prstGeom>
            <a:noFill/>
          </p:spPr>
          <p:txBody>
            <a:bodyPr wrap="square" rtlCol="0" anchor="ctr">
              <a:spAutoFit/>
            </a:bodyPr>
            <a:lstStyle/>
            <a:p>
              <a:pPr algn="ctr"/>
              <a:r>
                <a:rPr lang="fr-FR" dirty="0"/>
                <a:t>3</a:t>
              </a:r>
            </a:p>
          </p:txBody>
        </p:sp>
        <p:sp>
          <p:nvSpPr>
            <p:cNvPr id="28" name="Ellipse 27">
              <a:extLst>
                <a:ext uri="{FF2B5EF4-FFF2-40B4-BE49-F238E27FC236}">
                  <a16:creationId xmlns:a16="http://schemas.microsoft.com/office/drawing/2014/main" xmlns="" id="{829954F5-772A-814D-8DE2-7ABCFD9FF92C}"/>
                </a:ext>
              </a:extLst>
            </p:cNvPr>
            <p:cNvSpPr>
              <a:spLocks noChangeAspect="1"/>
            </p:cNvSpPr>
            <p:nvPr/>
          </p:nvSpPr>
          <p:spPr>
            <a:xfrm>
              <a:off x="125680" y="5304845"/>
              <a:ext cx="432000" cy="432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cxnSp>
          <p:nvCxnSpPr>
            <p:cNvPr id="29" name="Connecteur droit 28">
              <a:extLst>
                <a:ext uri="{FF2B5EF4-FFF2-40B4-BE49-F238E27FC236}">
                  <a16:creationId xmlns:a16="http://schemas.microsoft.com/office/drawing/2014/main" xmlns="" id="{22DDDBD2-6562-0946-AB99-7C0BEB8DE4F6}"/>
                </a:ext>
              </a:extLst>
            </p:cNvPr>
            <p:cNvCxnSpPr>
              <a:endCxn id="28" idx="0"/>
            </p:cNvCxnSpPr>
            <p:nvPr/>
          </p:nvCxnSpPr>
          <p:spPr>
            <a:xfrm>
              <a:off x="341680" y="4959958"/>
              <a:ext cx="0" cy="34488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0" name="ZoneTexte 29">
              <a:extLst>
                <a:ext uri="{FF2B5EF4-FFF2-40B4-BE49-F238E27FC236}">
                  <a16:creationId xmlns:a16="http://schemas.microsoft.com/office/drawing/2014/main" xmlns="" id="{8E8743D1-188F-1248-8082-1ACB05E49DBB}"/>
                </a:ext>
              </a:extLst>
            </p:cNvPr>
            <p:cNvSpPr txBox="1"/>
            <p:nvPr/>
          </p:nvSpPr>
          <p:spPr>
            <a:xfrm>
              <a:off x="125679" y="5280421"/>
              <a:ext cx="431994" cy="492443"/>
            </a:xfrm>
            <a:prstGeom prst="rect">
              <a:avLst/>
            </a:prstGeom>
            <a:noFill/>
          </p:spPr>
          <p:txBody>
            <a:bodyPr wrap="square" rtlCol="0" anchor="ctr">
              <a:spAutoFit/>
            </a:bodyPr>
            <a:lstStyle/>
            <a:p>
              <a:pPr algn="ctr"/>
              <a:r>
                <a:rPr lang="fr-FR" dirty="0"/>
                <a:t>4</a:t>
              </a:r>
            </a:p>
          </p:txBody>
        </p:sp>
      </p:grpSp>
      <p:sp>
        <p:nvSpPr>
          <p:cNvPr id="31" name="Titre 1">
            <a:extLst>
              <a:ext uri="{FF2B5EF4-FFF2-40B4-BE49-F238E27FC236}">
                <a16:creationId xmlns:a16="http://schemas.microsoft.com/office/drawing/2014/main" xmlns="" id="{0EFADA1C-828C-5A4F-BFC7-1AF9EB94F113}"/>
              </a:ext>
            </a:extLst>
          </p:cNvPr>
          <p:cNvSpPr>
            <a:spLocks noGrp="1"/>
          </p:cNvSpPr>
          <p:nvPr>
            <p:ph type="ctrTitle"/>
          </p:nvPr>
        </p:nvSpPr>
        <p:spPr>
          <a:xfrm>
            <a:off x="5744823" y="1120283"/>
            <a:ext cx="3199152" cy="553403"/>
          </a:xfrm>
        </p:spPr>
        <p:txBody>
          <a:bodyPr anchor="t">
            <a:normAutofit/>
          </a:bodyPr>
          <a:lstStyle/>
          <a:p>
            <a:pPr algn="r"/>
            <a:r>
              <a:rPr lang="fr-FR" sz="1200" b="0" dirty="0">
                <a:solidFill>
                  <a:srgbClr val="B5135C"/>
                </a:solidFill>
              </a:rPr>
              <a:t>1. LE </a:t>
            </a:r>
            <a:r>
              <a:rPr lang="fr-FR" sz="1200" dirty="0">
                <a:solidFill>
                  <a:srgbClr val="B5135C"/>
                </a:solidFill>
              </a:rPr>
              <a:t>CONTEXTE</a:t>
            </a:r>
          </a:p>
        </p:txBody>
      </p:sp>
      <p:sp>
        <p:nvSpPr>
          <p:cNvPr id="32" name="ZoneTexte 31">
            <a:extLst>
              <a:ext uri="{FF2B5EF4-FFF2-40B4-BE49-F238E27FC236}">
                <a16:creationId xmlns:a16="http://schemas.microsoft.com/office/drawing/2014/main" xmlns="" id="{51CDF226-076E-CB4D-B7A9-C683902399BD}"/>
              </a:ext>
            </a:extLst>
          </p:cNvPr>
          <p:cNvSpPr txBox="1"/>
          <p:nvPr/>
        </p:nvSpPr>
        <p:spPr>
          <a:xfrm>
            <a:off x="631610" y="2282116"/>
            <a:ext cx="7896687" cy="992579"/>
          </a:xfrm>
          <a:prstGeom prst="rect">
            <a:avLst/>
          </a:prstGeom>
          <a:noFill/>
        </p:spPr>
        <p:txBody>
          <a:bodyPr wrap="square" rtlCol="0">
            <a:spAutoFit/>
          </a:bodyPr>
          <a:lstStyle/>
          <a:p>
            <a:pPr algn="ctr"/>
            <a:r>
              <a:rPr lang="fr-FR" b="1" dirty="0"/>
              <a:t>TRANSFORMATION NUMÉRIQUE DE L’INDUSTRIE</a:t>
            </a:r>
          </a:p>
          <a:p>
            <a:pPr algn="ctr"/>
            <a:r>
              <a:rPr lang="fr-FR" sz="1350" dirty="0"/>
              <a:t>Lancement de la Stratégie pour la numérisation de l’industrie européenne.</a:t>
            </a:r>
          </a:p>
          <a:p>
            <a:pPr algn="ctr"/>
            <a:endParaRPr lang="fr-FR" sz="1350" dirty="0"/>
          </a:p>
          <a:p>
            <a:pPr algn="ctr"/>
            <a:r>
              <a:rPr lang="fr-FR" sz="1350" b="1" dirty="0">
                <a:solidFill>
                  <a:srgbClr val="B5135C"/>
                </a:solidFill>
              </a:rPr>
              <a:t>5 PILIERS</a:t>
            </a:r>
          </a:p>
        </p:txBody>
      </p:sp>
      <p:sp>
        <p:nvSpPr>
          <p:cNvPr id="39" name="ZoneTexte 38">
            <a:extLst>
              <a:ext uri="{FF2B5EF4-FFF2-40B4-BE49-F238E27FC236}">
                <a16:creationId xmlns:a16="http://schemas.microsoft.com/office/drawing/2014/main" xmlns="" id="{86A62FFF-3D6C-0741-A16A-B4828051DCEB}"/>
              </a:ext>
            </a:extLst>
          </p:cNvPr>
          <p:cNvSpPr txBox="1"/>
          <p:nvPr/>
        </p:nvSpPr>
        <p:spPr>
          <a:xfrm>
            <a:off x="733425" y="3459809"/>
            <a:ext cx="2702474" cy="669414"/>
          </a:xfrm>
          <a:prstGeom prst="rect">
            <a:avLst/>
          </a:prstGeom>
          <a:noFill/>
        </p:spPr>
        <p:txBody>
          <a:bodyPr wrap="square" rtlCol="0">
            <a:spAutoFit/>
          </a:bodyPr>
          <a:lstStyle/>
          <a:p>
            <a:pPr algn="ctr"/>
            <a:r>
              <a:rPr lang="fr-FR" sz="1350" b="1" dirty="0"/>
              <a:t>1. </a:t>
            </a:r>
          </a:p>
          <a:p>
            <a:pPr algn="ctr"/>
            <a:r>
              <a:rPr lang="fr-FR" sz="1200" dirty="0"/>
              <a:t>Co-investir dans l’innovation numérique pour tous via la mise en place des DIH</a:t>
            </a:r>
          </a:p>
        </p:txBody>
      </p:sp>
      <p:sp>
        <p:nvSpPr>
          <p:cNvPr id="40" name="Rectangle 39">
            <a:extLst>
              <a:ext uri="{FF2B5EF4-FFF2-40B4-BE49-F238E27FC236}">
                <a16:creationId xmlns:a16="http://schemas.microsoft.com/office/drawing/2014/main" xmlns="" id="{6CD9434F-D191-364A-9B2F-6BFF3DC1548F}"/>
              </a:ext>
            </a:extLst>
          </p:cNvPr>
          <p:cNvSpPr/>
          <p:nvPr/>
        </p:nvSpPr>
        <p:spPr>
          <a:xfrm>
            <a:off x="3235724" y="3459809"/>
            <a:ext cx="2673937" cy="669414"/>
          </a:xfrm>
          <a:prstGeom prst="rect">
            <a:avLst/>
          </a:prstGeom>
        </p:spPr>
        <p:txBody>
          <a:bodyPr wrap="square">
            <a:spAutoFit/>
          </a:bodyPr>
          <a:lstStyle/>
          <a:p>
            <a:pPr algn="ctr"/>
            <a:r>
              <a:rPr lang="fr-FR" sz="1350" b="1" dirty="0"/>
              <a:t>2. </a:t>
            </a:r>
          </a:p>
          <a:p>
            <a:pPr algn="ctr"/>
            <a:r>
              <a:rPr lang="fr-FR" sz="1200" dirty="0"/>
              <a:t>Développer un cadre</a:t>
            </a:r>
            <a:br>
              <a:rPr lang="fr-FR" sz="1200" dirty="0"/>
            </a:br>
            <a:r>
              <a:rPr lang="fr-FR" sz="1200" dirty="0"/>
              <a:t>législatif ADAPT</a:t>
            </a:r>
          </a:p>
        </p:txBody>
      </p:sp>
      <p:sp>
        <p:nvSpPr>
          <p:cNvPr id="41" name="Rectangle 40">
            <a:extLst>
              <a:ext uri="{FF2B5EF4-FFF2-40B4-BE49-F238E27FC236}">
                <a16:creationId xmlns:a16="http://schemas.microsoft.com/office/drawing/2014/main" xmlns="" id="{86466D81-EEB6-A249-AC76-B001C47376CF}"/>
              </a:ext>
            </a:extLst>
          </p:cNvPr>
          <p:cNvSpPr/>
          <p:nvPr/>
        </p:nvSpPr>
        <p:spPr>
          <a:xfrm>
            <a:off x="5744823" y="3461826"/>
            <a:ext cx="2081965" cy="646331"/>
          </a:xfrm>
          <a:prstGeom prst="rect">
            <a:avLst/>
          </a:prstGeom>
        </p:spPr>
        <p:txBody>
          <a:bodyPr wrap="square">
            <a:spAutoFit/>
          </a:bodyPr>
          <a:lstStyle/>
          <a:p>
            <a:pPr algn="ctr"/>
            <a:r>
              <a:rPr lang="fr-FR" sz="1200" b="1" dirty="0"/>
              <a:t>3. </a:t>
            </a:r>
          </a:p>
          <a:p>
            <a:pPr algn="ctr"/>
            <a:r>
              <a:rPr lang="fr-FR" sz="1200" dirty="0"/>
              <a:t>Développer une stratégie sur les compétences numériques</a:t>
            </a:r>
          </a:p>
        </p:txBody>
      </p:sp>
      <p:sp>
        <p:nvSpPr>
          <p:cNvPr id="42" name="Rectangle 41">
            <a:extLst>
              <a:ext uri="{FF2B5EF4-FFF2-40B4-BE49-F238E27FC236}">
                <a16:creationId xmlns:a16="http://schemas.microsoft.com/office/drawing/2014/main" xmlns="" id="{7CD34E63-EABC-3645-95E6-913C2840D7C5}"/>
              </a:ext>
            </a:extLst>
          </p:cNvPr>
          <p:cNvSpPr/>
          <p:nvPr/>
        </p:nvSpPr>
        <p:spPr>
          <a:xfrm>
            <a:off x="733424" y="4333577"/>
            <a:ext cx="3838575" cy="1223412"/>
          </a:xfrm>
          <a:prstGeom prst="rect">
            <a:avLst/>
          </a:prstGeom>
        </p:spPr>
        <p:txBody>
          <a:bodyPr wrap="square">
            <a:spAutoFit/>
          </a:bodyPr>
          <a:lstStyle/>
          <a:p>
            <a:pPr algn="ctr"/>
            <a:r>
              <a:rPr lang="fr-FR" sz="1350" b="1" dirty="0"/>
              <a:t>4.</a:t>
            </a:r>
          </a:p>
          <a:p>
            <a:pPr algn="ctr"/>
            <a:r>
              <a:rPr lang="fr-FR" sz="1200" dirty="0"/>
              <a:t>Mobiliser les investissements via Horizon 2020</a:t>
            </a:r>
            <a:br>
              <a:rPr lang="fr-FR" sz="1200" dirty="0"/>
            </a:br>
            <a:r>
              <a:rPr lang="fr-FR" sz="1200" dirty="0"/>
              <a:t>et les partenariats publics-privés européens (ex: </a:t>
            </a:r>
            <a:r>
              <a:rPr lang="fr-FR" sz="1200" dirty="0">
                <a:solidFill>
                  <a:srgbClr val="B5135C"/>
                </a:solidFill>
                <a:hlinkClick r:id="rId2">
                  <a:extLst>
                    <a:ext uri="{A12FA001-AC4F-418D-AE19-62706E023703}">
                      <ahyp:hlinkClr xmlns:ahyp="http://schemas.microsoft.com/office/drawing/2018/hyperlinkcolor" xmlns="" val="tx"/>
                    </a:ext>
                  </a:extLst>
                </a:hlinkClick>
              </a:rPr>
              <a:t>ECSEL</a:t>
            </a:r>
            <a:r>
              <a:rPr lang="fr-FR" sz="1200" dirty="0">
                <a:solidFill>
                  <a:srgbClr val="B5135C"/>
                </a:solidFill>
              </a:rPr>
              <a:t/>
            </a:r>
            <a:br>
              <a:rPr lang="fr-FR" sz="1200" dirty="0">
                <a:solidFill>
                  <a:srgbClr val="B5135C"/>
                </a:solidFill>
              </a:rPr>
            </a:br>
            <a:r>
              <a:rPr lang="fr-FR" sz="1200" dirty="0"/>
              <a:t>ou </a:t>
            </a:r>
            <a:r>
              <a:rPr lang="fr-FR" sz="1200" dirty="0">
                <a:solidFill>
                  <a:srgbClr val="B5135C"/>
                </a:solidFill>
                <a:hlinkClick r:id="rId3">
                  <a:extLst>
                    <a:ext uri="{A12FA001-AC4F-418D-AE19-62706E023703}">
                      <ahyp:hlinkClr xmlns:ahyp="http://schemas.microsoft.com/office/drawing/2018/hyperlinkcolor" xmlns="" val="tx"/>
                    </a:ext>
                  </a:extLst>
                </a:hlinkClick>
              </a:rPr>
              <a:t>Factories of the Future</a:t>
            </a:r>
            <a:r>
              <a:rPr lang="fr-FR" sz="1200" dirty="0"/>
              <a:t>), les Fonds structurels, les fonds nationaux pour renforcer le leadership européen </a:t>
            </a:r>
            <a:br>
              <a:rPr lang="fr-FR" sz="1200" dirty="0"/>
            </a:br>
            <a:r>
              <a:rPr lang="fr-FR" sz="1200" dirty="0"/>
              <a:t>dans les technologies numériques</a:t>
            </a:r>
          </a:p>
        </p:txBody>
      </p:sp>
      <p:sp>
        <p:nvSpPr>
          <p:cNvPr id="43" name="Rectangle 42">
            <a:extLst>
              <a:ext uri="{FF2B5EF4-FFF2-40B4-BE49-F238E27FC236}">
                <a16:creationId xmlns:a16="http://schemas.microsoft.com/office/drawing/2014/main" xmlns="" id="{DFD78A0D-3815-DD43-B0B5-BB8C241E9318}"/>
              </a:ext>
            </a:extLst>
          </p:cNvPr>
          <p:cNvSpPr/>
          <p:nvPr/>
        </p:nvSpPr>
        <p:spPr>
          <a:xfrm>
            <a:off x="4581525" y="4333577"/>
            <a:ext cx="3676650" cy="669414"/>
          </a:xfrm>
          <a:prstGeom prst="rect">
            <a:avLst/>
          </a:prstGeom>
        </p:spPr>
        <p:txBody>
          <a:bodyPr wrap="square">
            <a:spAutoFit/>
          </a:bodyPr>
          <a:lstStyle/>
          <a:p>
            <a:pPr algn="ctr"/>
            <a:r>
              <a:rPr lang="fr-FR" sz="1350" b="1" dirty="0"/>
              <a:t>5.</a:t>
            </a:r>
          </a:p>
          <a:p>
            <a:pPr algn="ctr"/>
            <a:r>
              <a:rPr lang="fr-FR" sz="1200" dirty="0"/>
              <a:t>Mieux coordonner les initiatives nationales et régionales relatives à la numérisation des entreprises</a:t>
            </a:r>
            <a:endParaRPr lang="fr-FR" sz="1350" dirty="0"/>
          </a:p>
        </p:txBody>
      </p:sp>
    </p:spTree>
    <p:extLst>
      <p:ext uri="{BB962C8B-B14F-4D97-AF65-F5344CB8AC3E}">
        <p14:creationId xmlns:p14="http://schemas.microsoft.com/office/powerpoint/2010/main" val="32733041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Espace réservé du texte 4">
            <a:extLst>
              <a:ext uri="{FF2B5EF4-FFF2-40B4-BE49-F238E27FC236}">
                <a16:creationId xmlns:a16="http://schemas.microsoft.com/office/drawing/2014/main" xmlns="" id="{20CC2506-954D-45D4-AF3C-9A9FFF106CEA}"/>
              </a:ext>
            </a:extLst>
          </p:cNvPr>
          <p:cNvSpPr txBox="1">
            <a:spLocks/>
          </p:cNvSpPr>
          <p:nvPr/>
        </p:nvSpPr>
        <p:spPr>
          <a:xfrm>
            <a:off x="167836" y="5644171"/>
            <a:ext cx="2561908" cy="188797"/>
          </a:xfrm>
          <a:prstGeom prst="rect">
            <a:avLst/>
          </a:prstGeom>
        </p:spPr>
        <p:txBody>
          <a:bodyPr>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1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825" dirty="0"/>
              <a:t>Réunion TENOR – 5 avril 2019</a:t>
            </a:r>
          </a:p>
        </p:txBody>
      </p:sp>
      <p:grpSp>
        <p:nvGrpSpPr>
          <p:cNvPr id="19" name="Groupe 18">
            <a:extLst>
              <a:ext uri="{FF2B5EF4-FFF2-40B4-BE49-F238E27FC236}">
                <a16:creationId xmlns:a16="http://schemas.microsoft.com/office/drawing/2014/main" xmlns="" id="{AC0CBB71-45CE-CA45-ABC8-1CF4AAFAD2F8}"/>
              </a:ext>
            </a:extLst>
          </p:cNvPr>
          <p:cNvGrpSpPr/>
          <p:nvPr/>
        </p:nvGrpSpPr>
        <p:grpSpPr>
          <a:xfrm>
            <a:off x="8543775" y="1406987"/>
            <a:ext cx="324001" cy="2116524"/>
            <a:chOff x="125679" y="2950832"/>
            <a:chExt cx="432001" cy="2822032"/>
          </a:xfrm>
        </p:grpSpPr>
        <p:sp>
          <p:nvSpPr>
            <p:cNvPr id="20" name="Ellipse 19">
              <a:extLst>
                <a:ext uri="{FF2B5EF4-FFF2-40B4-BE49-F238E27FC236}">
                  <a16:creationId xmlns:a16="http://schemas.microsoft.com/office/drawing/2014/main" xmlns="" id="{CE4990FE-1E29-FB4F-A009-668590A7B9B7}"/>
                </a:ext>
              </a:extLst>
            </p:cNvPr>
            <p:cNvSpPr>
              <a:spLocks noChangeAspect="1"/>
            </p:cNvSpPr>
            <p:nvPr/>
          </p:nvSpPr>
          <p:spPr>
            <a:xfrm>
              <a:off x="125680" y="3759584"/>
              <a:ext cx="432000" cy="432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21" name="Ellipse 20">
              <a:extLst>
                <a:ext uri="{FF2B5EF4-FFF2-40B4-BE49-F238E27FC236}">
                  <a16:creationId xmlns:a16="http://schemas.microsoft.com/office/drawing/2014/main" xmlns="" id="{47FAEADD-27BB-D94B-92A0-F38F47819161}"/>
                </a:ext>
              </a:extLst>
            </p:cNvPr>
            <p:cNvSpPr>
              <a:spLocks noChangeAspect="1"/>
            </p:cNvSpPr>
            <p:nvPr/>
          </p:nvSpPr>
          <p:spPr>
            <a:xfrm>
              <a:off x="125680" y="4536471"/>
              <a:ext cx="432000" cy="432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cxnSp>
          <p:nvCxnSpPr>
            <p:cNvPr id="22" name="Connecteur droit 21">
              <a:extLst>
                <a:ext uri="{FF2B5EF4-FFF2-40B4-BE49-F238E27FC236}">
                  <a16:creationId xmlns:a16="http://schemas.microsoft.com/office/drawing/2014/main" xmlns="" id="{74749D23-C8CD-494F-8F31-B3DE70592ADE}"/>
                </a:ext>
              </a:extLst>
            </p:cNvPr>
            <p:cNvCxnSpPr>
              <a:stCxn id="24" idx="4"/>
              <a:endCxn id="20" idx="0"/>
            </p:cNvCxnSpPr>
            <p:nvPr/>
          </p:nvCxnSpPr>
          <p:spPr>
            <a:xfrm>
              <a:off x="341680" y="3414697"/>
              <a:ext cx="0" cy="34488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xmlns="" id="{BFE746FA-15F8-9145-A2ED-65A4A4F026CD}"/>
                </a:ext>
              </a:extLst>
            </p:cNvPr>
            <p:cNvCxnSpPr>
              <a:stCxn id="20" idx="4"/>
              <a:endCxn id="21" idx="0"/>
            </p:cNvCxnSpPr>
            <p:nvPr/>
          </p:nvCxnSpPr>
          <p:spPr>
            <a:xfrm>
              <a:off x="341680" y="4191584"/>
              <a:ext cx="0" cy="34488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4" name="Ellipse 23">
              <a:extLst>
                <a:ext uri="{FF2B5EF4-FFF2-40B4-BE49-F238E27FC236}">
                  <a16:creationId xmlns:a16="http://schemas.microsoft.com/office/drawing/2014/main" xmlns="" id="{A6BA2BB2-4DDE-8545-BA4A-E27BC2EB39E6}"/>
                </a:ext>
              </a:extLst>
            </p:cNvPr>
            <p:cNvSpPr>
              <a:spLocks noChangeAspect="1"/>
            </p:cNvSpPr>
            <p:nvPr/>
          </p:nvSpPr>
          <p:spPr>
            <a:xfrm>
              <a:off x="125680" y="2982697"/>
              <a:ext cx="432000" cy="432000"/>
            </a:xfrm>
            <a:prstGeom prst="ellipse">
              <a:avLst/>
            </a:prstGeom>
            <a:solidFill>
              <a:srgbClr val="B5135C"/>
            </a:solidFill>
            <a:ln w="19050">
              <a:solidFill>
                <a:srgbClr val="B51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5" name="ZoneTexte 24">
              <a:extLst>
                <a:ext uri="{FF2B5EF4-FFF2-40B4-BE49-F238E27FC236}">
                  <a16:creationId xmlns:a16="http://schemas.microsoft.com/office/drawing/2014/main" xmlns="" id="{12DCB776-BC6C-0542-A51C-8E02BBDDCFCC}"/>
                </a:ext>
              </a:extLst>
            </p:cNvPr>
            <p:cNvSpPr txBox="1"/>
            <p:nvPr/>
          </p:nvSpPr>
          <p:spPr>
            <a:xfrm>
              <a:off x="125679" y="2950832"/>
              <a:ext cx="431994" cy="492443"/>
            </a:xfrm>
            <a:prstGeom prst="rect">
              <a:avLst/>
            </a:prstGeom>
            <a:noFill/>
          </p:spPr>
          <p:txBody>
            <a:bodyPr wrap="square" rtlCol="0" anchor="ctr">
              <a:spAutoFit/>
            </a:bodyPr>
            <a:lstStyle/>
            <a:p>
              <a:pPr algn="ctr"/>
              <a:r>
                <a:rPr lang="fr-FR" dirty="0">
                  <a:solidFill>
                    <a:schemeClr val="bg1"/>
                  </a:solidFill>
                </a:rPr>
                <a:t>1</a:t>
              </a:r>
            </a:p>
          </p:txBody>
        </p:sp>
        <p:sp>
          <p:nvSpPr>
            <p:cNvPr id="26" name="ZoneTexte 25">
              <a:extLst>
                <a:ext uri="{FF2B5EF4-FFF2-40B4-BE49-F238E27FC236}">
                  <a16:creationId xmlns:a16="http://schemas.microsoft.com/office/drawing/2014/main" xmlns="" id="{A2B81CD9-34AB-6247-AC3F-E21E7DF0ACE7}"/>
                </a:ext>
              </a:extLst>
            </p:cNvPr>
            <p:cNvSpPr txBox="1"/>
            <p:nvPr/>
          </p:nvSpPr>
          <p:spPr>
            <a:xfrm>
              <a:off x="125679" y="3723044"/>
              <a:ext cx="431994" cy="492443"/>
            </a:xfrm>
            <a:prstGeom prst="rect">
              <a:avLst/>
            </a:prstGeom>
            <a:noFill/>
          </p:spPr>
          <p:txBody>
            <a:bodyPr wrap="square" rtlCol="0" anchor="ctr">
              <a:spAutoFit/>
            </a:bodyPr>
            <a:lstStyle/>
            <a:p>
              <a:pPr algn="ctr"/>
              <a:r>
                <a:rPr lang="fr-FR" dirty="0"/>
                <a:t>2</a:t>
              </a:r>
            </a:p>
          </p:txBody>
        </p:sp>
        <p:sp>
          <p:nvSpPr>
            <p:cNvPr id="27" name="ZoneTexte 26">
              <a:extLst>
                <a:ext uri="{FF2B5EF4-FFF2-40B4-BE49-F238E27FC236}">
                  <a16:creationId xmlns:a16="http://schemas.microsoft.com/office/drawing/2014/main" xmlns="" id="{920AE4FC-DD32-7E46-A692-BCBCF1987F05}"/>
                </a:ext>
              </a:extLst>
            </p:cNvPr>
            <p:cNvSpPr txBox="1"/>
            <p:nvPr/>
          </p:nvSpPr>
          <p:spPr>
            <a:xfrm>
              <a:off x="125679" y="4512048"/>
              <a:ext cx="431994" cy="492443"/>
            </a:xfrm>
            <a:prstGeom prst="rect">
              <a:avLst/>
            </a:prstGeom>
            <a:noFill/>
          </p:spPr>
          <p:txBody>
            <a:bodyPr wrap="square" rtlCol="0" anchor="ctr">
              <a:spAutoFit/>
            </a:bodyPr>
            <a:lstStyle/>
            <a:p>
              <a:pPr algn="ctr"/>
              <a:r>
                <a:rPr lang="fr-FR" dirty="0"/>
                <a:t>3</a:t>
              </a:r>
            </a:p>
          </p:txBody>
        </p:sp>
        <p:sp>
          <p:nvSpPr>
            <p:cNvPr id="28" name="Ellipse 27">
              <a:extLst>
                <a:ext uri="{FF2B5EF4-FFF2-40B4-BE49-F238E27FC236}">
                  <a16:creationId xmlns:a16="http://schemas.microsoft.com/office/drawing/2014/main" xmlns="" id="{829954F5-772A-814D-8DE2-7ABCFD9FF92C}"/>
                </a:ext>
              </a:extLst>
            </p:cNvPr>
            <p:cNvSpPr>
              <a:spLocks noChangeAspect="1"/>
            </p:cNvSpPr>
            <p:nvPr/>
          </p:nvSpPr>
          <p:spPr>
            <a:xfrm>
              <a:off x="125680" y="5304845"/>
              <a:ext cx="432000" cy="432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cxnSp>
          <p:nvCxnSpPr>
            <p:cNvPr id="29" name="Connecteur droit 28">
              <a:extLst>
                <a:ext uri="{FF2B5EF4-FFF2-40B4-BE49-F238E27FC236}">
                  <a16:creationId xmlns:a16="http://schemas.microsoft.com/office/drawing/2014/main" xmlns="" id="{22DDDBD2-6562-0946-AB99-7C0BEB8DE4F6}"/>
                </a:ext>
              </a:extLst>
            </p:cNvPr>
            <p:cNvCxnSpPr>
              <a:endCxn id="28" idx="0"/>
            </p:cNvCxnSpPr>
            <p:nvPr/>
          </p:nvCxnSpPr>
          <p:spPr>
            <a:xfrm>
              <a:off x="341680" y="4959958"/>
              <a:ext cx="0" cy="34488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0" name="ZoneTexte 29">
              <a:extLst>
                <a:ext uri="{FF2B5EF4-FFF2-40B4-BE49-F238E27FC236}">
                  <a16:creationId xmlns:a16="http://schemas.microsoft.com/office/drawing/2014/main" xmlns="" id="{8E8743D1-188F-1248-8082-1ACB05E49DBB}"/>
                </a:ext>
              </a:extLst>
            </p:cNvPr>
            <p:cNvSpPr txBox="1"/>
            <p:nvPr/>
          </p:nvSpPr>
          <p:spPr>
            <a:xfrm>
              <a:off x="125679" y="5280421"/>
              <a:ext cx="431994" cy="492443"/>
            </a:xfrm>
            <a:prstGeom prst="rect">
              <a:avLst/>
            </a:prstGeom>
            <a:noFill/>
          </p:spPr>
          <p:txBody>
            <a:bodyPr wrap="square" rtlCol="0" anchor="ctr">
              <a:spAutoFit/>
            </a:bodyPr>
            <a:lstStyle/>
            <a:p>
              <a:pPr algn="ctr"/>
              <a:r>
                <a:rPr lang="fr-FR" dirty="0"/>
                <a:t>4</a:t>
              </a:r>
            </a:p>
          </p:txBody>
        </p:sp>
      </p:grpSp>
      <p:sp>
        <p:nvSpPr>
          <p:cNvPr id="31" name="Titre 1">
            <a:extLst>
              <a:ext uri="{FF2B5EF4-FFF2-40B4-BE49-F238E27FC236}">
                <a16:creationId xmlns:a16="http://schemas.microsoft.com/office/drawing/2014/main" xmlns="" id="{0EFADA1C-828C-5A4F-BFC7-1AF9EB94F113}"/>
              </a:ext>
            </a:extLst>
          </p:cNvPr>
          <p:cNvSpPr>
            <a:spLocks noGrp="1"/>
          </p:cNvSpPr>
          <p:nvPr>
            <p:ph type="ctrTitle"/>
          </p:nvPr>
        </p:nvSpPr>
        <p:spPr>
          <a:xfrm>
            <a:off x="5688108" y="1120283"/>
            <a:ext cx="3255868" cy="504751"/>
          </a:xfrm>
        </p:spPr>
        <p:txBody>
          <a:bodyPr anchor="t">
            <a:normAutofit/>
          </a:bodyPr>
          <a:lstStyle/>
          <a:p>
            <a:pPr algn="r"/>
            <a:r>
              <a:rPr lang="fr-FR" sz="1200" b="0" dirty="0">
                <a:solidFill>
                  <a:srgbClr val="B5135C"/>
                </a:solidFill>
              </a:rPr>
              <a:t>1. LE </a:t>
            </a:r>
            <a:r>
              <a:rPr lang="fr-FR" sz="1200" dirty="0">
                <a:solidFill>
                  <a:srgbClr val="B5135C"/>
                </a:solidFill>
              </a:rPr>
              <a:t>CONTEXTE</a:t>
            </a:r>
          </a:p>
        </p:txBody>
      </p:sp>
      <p:sp>
        <p:nvSpPr>
          <p:cNvPr id="32" name="ZoneTexte 31">
            <a:extLst>
              <a:ext uri="{FF2B5EF4-FFF2-40B4-BE49-F238E27FC236}">
                <a16:creationId xmlns:a16="http://schemas.microsoft.com/office/drawing/2014/main" xmlns="" id="{51CDF226-076E-CB4D-B7A9-C683902399BD}"/>
              </a:ext>
            </a:extLst>
          </p:cNvPr>
          <p:cNvSpPr txBox="1"/>
          <p:nvPr/>
        </p:nvSpPr>
        <p:spPr>
          <a:xfrm>
            <a:off x="631610" y="2282116"/>
            <a:ext cx="7896687" cy="369332"/>
          </a:xfrm>
          <a:prstGeom prst="rect">
            <a:avLst/>
          </a:prstGeom>
          <a:noFill/>
        </p:spPr>
        <p:txBody>
          <a:bodyPr wrap="square" rtlCol="0">
            <a:spAutoFit/>
          </a:bodyPr>
          <a:lstStyle/>
          <a:p>
            <a:pPr algn="ctr"/>
            <a:r>
              <a:rPr lang="fr-FR" b="1" dirty="0"/>
              <a:t>CATALOGUE DES DIH</a:t>
            </a:r>
          </a:p>
        </p:txBody>
      </p:sp>
      <p:pic>
        <p:nvPicPr>
          <p:cNvPr id="33" name="Image 32">
            <a:extLst>
              <a:ext uri="{FF2B5EF4-FFF2-40B4-BE49-F238E27FC236}">
                <a16:creationId xmlns:a16="http://schemas.microsoft.com/office/drawing/2014/main" xmlns="" id="{2D860601-81E9-6246-80D9-262A25E391CF}"/>
              </a:ext>
            </a:extLst>
          </p:cNvPr>
          <p:cNvPicPr>
            <a:picLocks noChangeAspect="1"/>
          </p:cNvPicPr>
          <p:nvPr/>
        </p:nvPicPr>
        <p:blipFill rotWithShape="1">
          <a:blip r:embed="rId2"/>
          <a:srcRect r="5022" b="6123"/>
          <a:stretch/>
        </p:blipFill>
        <p:spPr>
          <a:xfrm>
            <a:off x="167836" y="2695040"/>
            <a:ext cx="2982389" cy="1727501"/>
          </a:xfrm>
          <a:prstGeom prst="rect">
            <a:avLst/>
          </a:prstGeom>
        </p:spPr>
      </p:pic>
      <p:sp>
        <p:nvSpPr>
          <p:cNvPr id="34" name="ZoneTexte 33">
            <a:extLst>
              <a:ext uri="{FF2B5EF4-FFF2-40B4-BE49-F238E27FC236}">
                <a16:creationId xmlns:a16="http://schemas.microsoft.com/office/drawing/2014/main" xmlns="" id="{EDADC083-B286-A244-BEB0-D4F4B56F2932}"/>
              </a:ext>
            </a:extLst>
          </p:cNvPr>
          <p:cNvSpPr txBox="1"/>
          <p:nvPr/>
        </p:nvSpPr>
        <p:spPr>
          <a:xfrm>
            <a:off x="3533776" y="2758216"/>
            <a:ext cx="4994516" cy="1754326"/>
          </a:xfrm>
          <a:prstGeom prst="rect">
            <a:avLst/>
          </a:prstGeom>
          <a:noFill/>
        </p:spPr>
        <p:txBody>
          <a:bodyPr wrap="square" rtlCol="0">
            <a:spAutoFit/>
          </a:bodyPr>
          <a:lstStyle/>
          <a:p>
            <a:pPr marL="214313" indent="-214313">
              <a:buFont typeface="Wingdings" pitchFamily="2" charset="2"/>
              <a:buChar char="§"/>
            </a:pPr>
            <a:r>
              <a:rPr lang="fr-FR" sz="1350" dirty="0"/>
              <a:t>Organisme capable d’accompagner les PME et les collectivités publiques dans leur processus de transformation numérique</a:t>
            </a:r>
          </a:p>
          <a:p>
            <a:pPr marL="214313" indent="-214313">
              <a:buFont typeface="Wingdings" pitchFamily="2" charset="2"/>
              <a:buChar char="§"/>
            </a:pPr>
            <a:r>
              <a:rPr lang="fr-FR" sz="1350" dirty="0"/>
              <a:t>Base déclarative (validation CE)</a:t>
            </a:r>
          </a:p>
          <a:p>
            <a:pPr marL="214313" indent="-214313">
              <a:buFont typeface="Wingdings" pitchFamily="2" charset="2"/>
              <a:buChar char="§"/>
            </a:pPr>
            <a:r>
              <a:rPr lang="fr-FR" sz="1350" dirty="0"/>
              <a:t>Annuaire des DIH</a:t>
            </a:r>
          </a:p>
          <a:p>
            <a:pPr marL="214313" indent="-214313">
              <a:buFont typeface="Wingdings" pitchFamily="2" charset="2"/>
              <a:buChar char="§"/>
            </a:pPr>
            <a:r>
              <a:rPr lang="fr-FR" sz="1350" dirty="0"/>
              <a:t>Page dédiée avec profil, contact, exemples d’actions locales, nationales et européennes</a:t>
            </a:r>
          </a:p>
          <a:p>
            <a:pPr marL="214313" indent="-214313">
              <a:buFont typeface="Wingdings" pitchFamily="2" charset="2"/>
              <a:buChar char="§"/>
            </a:pPr>
            <a:r>
              <a:rPr lang="fr-FR" sz="1350" dirty="0"/>
              <a:t>Outil de recherche sur une carte de l’Europe par compétences, secteur marché, services</a:t>
            </a:r>
          </a:p>
        </p:txBody>
      </p:sp>
      <p:sp>
        <p:nvSpPr>
          <p:cNvPr id="35" name="ZoneTexte 34">
            <a:extLst>
              <a:ext uri="{FF2B5EF4-FFF2-40B4-BE49-F238E27FC236}">
                <a16:creationId xmlns:a16="http://schemas.microsoft.com/office/drawing/2014/main" xmlns="" id="{ACD2740F-4170-7A40-A999-4B6CA06A3CCA}"/>
              </a:ext>
            </a:extLst>
          </p:cNvPr>
          <p:cNvSpPr txBox="1"/>
          <p:nvPr/>
        </p:nvSpPr>
        <p:spPr>
          <a:xfrm>
            <a:off x="222034" y="4606825"/>
            <a:ext cx="8699933" cy="1015663"/>
          </a:xfrm>
          <a:prstGeom prst="rect">
            <a:avLst/>
          </a:prstGeom>
          <a:noFill/>
        </p:spPr>
        <p:txBody>
          <a:bodyPr wrap="square" rtlCol="0">
            <a:spAutoFit/>
          </a:bodyPr>
          <a:lstStyle/>
          <a:p>
            <a:pPr marL="214313" indent="-214313">
              <a:buFont typeface="Wingdings" pitchFamily="2" charset="2"/>
              <a:buChar char="Ø"/>
            </a:pPr>
            <a:r>
              <a:rPr lang="fr-FR" sz="1200" dirty="0">
                <a:solidFill>
                  <a:srgbClr val="0070C0"/>
                </a:solidFill>
              </a:rPr>
              <a:t>Environ 250 DIH déclarés couvrant 120 régions NUTS 2 (sur les 281 régions de l’UE)</a:t>
            </a:r>
          </a:p>
          <a:p>
            <a:pPr marL="214313" indent="-214313">
              <a:buFont typeface="Wingdings" pitchFamily="2" charset="2"/>
              <a:buChar char="Ø"/>
            </a:pPr>
            <a:r>
              <a:rPr lang="fr-FR" sz="1200" dirty="0">
                <a:solidFill>
                  <a:srgbClr val="0070C0"/>
                </a:solidFill>
              </a:rPr>
              <a:t>Tailles, secteurs, technologies couvertes… très variées</a:t>
            </a:r>
          </a:p>
          <a:p>
            <a:pPr marL="214313" indent="-214313">
              <a:buFont typeface="Wingdings" pitchFamily="2" charset="2"/>
              <a:buChar char="Ø"/>
            </a:pPr>
            <a:r>
              <a:rPr lang="fr-FR" sz="1200" dirty="0">
                <a:solidFill>
                  <a:srgbClr val="0070C0"/>
                </a:solidFill>
              </a:rPr>
              <a:t>Financées par des fonds régionaux / nationaux et des programmes européens</a:t>
            </a:r>
          </a:p>
          <a:p>
            <a:pPr marL="214313" indent="-214313">
              <a:buFontTx/>
              <a:buChar char="-"/>
            </a:pPr>
            <a:endParaRPr lang="fr-FR" sz="1200" dirty="0">
              <a:solidFill>
                <a:srgbClr val="0070C0"/>
              </a:solidFill>
            </a:endParaRPr>
          </a:p>
          <a:p>
            <a:pPr marL="214313" indent="-214313">
              <a:buFont typeface=".Hiragino Kaku Gothic Interface W3"/>
              <a:buChar char="☞"/>
            </a:pPr>
            <a:r>
              <a:rPr lang="fr-FR" sz="1200" dirty="0">
                <a:solidFill>
                  <a:srgbClr val="0070C0"/>
                </a:solidFill>
                <a:hlinkClick r:id="rId3">
                  <a:extLst>
                    <a:ext uri="{A12FA001-AC4F-418D-AE19-62706E023703}">
                      <ahyp:hlinkClr xmlns:ahyp="http://schemas.microsoft.com/office/drawing/2018/hyperlinkcolor" xmlns="" val="tx"/>
                    </a:ext>
                  </a:extLst>
                </a:hlinkClick>
              </a:rPr>
              <a:t>Plateforme DIGITAL INNOVATION HUBS</a:t>
            </a:r>
            <a:endParaRPr lang="fr-FR" sz="1200" dirty="0">
              <a:solidFill>
                <a:srgbClr val="0070C0"/>
              </a:solidFill>
            </a:endParaRPr>
          </a:p>
        </p:txBody>
      </p:sp>
    </p:spTree>
    <p:extLst>
      <p:ext uri="{BB962C8B-B14F-4D97-AF65-F5344CB8AC3E}">
        <p14:creationId xmlns:p14="http://schemas.microsoft.com/office/powerpoint/2010/main" val="24494865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5040DA89-BB2E-5D46-A06E-CD103A942260}"/>
              </a:ext>
            </a:extLst>
          </p:cNvPr>
          <p:cNvSpPr/>
          <p:nvPr/>
        </p:nvSpPr>
        <p:spPr>
          <a:xfrm>
            <a:off x="256259" y="3094276"/>
            <a:ext cx="8954414" cy="2435204"/>
          </a:xfrm>
          <a:prstGeom prst="rect">
            <a:avLst/>
          </a:prstGeom>
          <a:solidFill>
            <a:srgbClr val="EDF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13" name="Ellipse 12">
            <a:extLst>
              <a:ext uri="{FF2B5EF4-FFF2-40B4-BE49-F238E27FC236}">
                <a16:creationId xmlns:a16="http://schemas.microsoft.com/office/drawing/2014/main" xmlns="" id="{2BEAE8BB-F1F9-3046-B6DE-D296F635D9EE}"/>
              </a:ext>
            </a:extLst>
          </p:cNvPr>
          <p:cNvSpPr>
            <a:spLocks noChangeAspect="1"/>
          </p:cNvSpPr>
          <p:nvPr/>
        </p:nvSpPr>
        <p:spPr>
          <a:xfrm>
            <a:off x="94260" y="3094273"/>
            <a:ext cx="324000" cy="324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6" name="Espace réservé du texte 4">
            <a:extLst>
              <a:ext uri="{FF2B5EF4-FFF2-40B4-BE49-F238E27FC236}">
                <a16:creationId xmlns:a16="http://schemas.microsoft.com/office/drawing/2014/main" xmlns="" id="{20CC2506-954D-45D4-AF3C-9A9FFF106CEA}"/>
              </a:ext>
            </a:extLst>
          </p:cNvPr>
          <p:cNvSpPr txBox="1">
            <a:spLocks/>
          </p:cNvSpPr>
          <p:nvPr/>
        </p:nvSpPr>
        <p:spPr>
          <a:xfrm>
            <a:off x="167836" y="5644171"/>
            <a:ext cx="2561908" cy="188797"/>
          </a:xfrm>
          <a:prstGeom prst="rect">
            <a:avLst/>
          </a:prstGeom>
        </p:spPr>
        <p:txBody>
          <a:bodyPr>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1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825" dirty="0"/>
              <a:t>Réunion TENOR – 5 avril 2019</a:t>
            </a:r>
          </a:p>
        </p:txBody>
      </p:sp>
      <p:sp>
        <p:nvSpPr>
          <p:cNvPr id="6" name="ZoneTexte 5">
            <a:extLst>
              <a:ext uri="{FF2B5EF4-FFF2-40B4-BE49-F238E27FC236}">
                <a16:creationId xmlns:a16="http://schemas.microsoft.com/office/drawing/2014/main" xmlns="" id="{0A61B6A9-348B-3146-8041-B4089E67658D}"/>
              </a:ext>
            </a:extLst>
          </p:cNvPr>
          <p:cNvSpPr txBox="1"/>
          <p:nvPr/>
        </p:nvSpPr>
        <p:spPr>
          <a:xfrm>
            <a:off x="2460812" y="3467728"/>
            <a:ext cx="6069617" cy="1754326"/>
          </a:xfrm>
          <a:prstGeom prst="rect">
            <a:avLst/>
          </a:prstGeom>
          <a:noFill/>
        </p:spPr>
        <p:txBody>
          <a:bodyPr wrap="square" rtlCol="0">
            <a:spAutoFit/>
          </a:bodyPr>
          <a:lstStyle/>
          <a:p>
            <a:pPr marL="342900" indent="-342900">
              <a:lnSpc>
                <a:spcPct val="150000"/>
              </a:lnSpc>
              <a:buFont typeface="+mj-lt"/>
              <a:buAutoNum type="arabicPeriod"/>
            </a:pPr>
            <a:r>
              <a:rPr lang="fr-FR" dirty="0"/>
              <a:t>Contexte</a:t>
            </a:r>
          </a:p>
          <a:p>
            <a:pPr marL="342900" indent="-342900">
              <a:lnSpc>
                <a:spcPct val="150000"/>
              </a:lnSpc>
              <a:buFont typeface=".Lucida Grande UI Regular"/>
              <a:buChar char="►"/>
            </a:pPr>
            <a:r>
              <a:rPr lang="fr-FR" dirty="0">
                <a:solidFill>
                  <a:srgbClr val="B5135C"/>
                </a:solidFill>
              </a:rPr>
              <a:t>Les Digital Innovation Hubs</a:t>
            </a:r>
          </a:p>
          <a:p>
            <a:pPr marL="342900" indent="-342900">
              <a:lnSpc>
                <a:spcPct val="150000"/>
              </a:lnSpc>
              <a:buFont typeface="+mj-lt"/>
              <a:buAutoNum type="arabicPeriod" startAt="2"/>
            </a:pPr>
            <a:r>
              <a:rPr lang="fr-FR" dirty="0"/>
              <a:t>Constitution d’un DIH Normand : DIGINOR</a:t>
            </a:r>
          </a:p>
          <a:p>
            <a:pPr marL="342900" indent="-342900">
              <a:lnSpc>
                <a:spcPct val="150000"/>
              </a:lnSpc>
              <a:buFont typeface="+mj-lt"/>
              <a:buAutoNum type="arabicPeriod" startAt="2"/>
            </a:pPr>
            <a:r>
              <a:rPr lang="fr-FR" dirty="0"/>
              <a:t>Participation au programme DIHELP</a:t>
            </a:r>
          </a:p>
        </p:txBody>
      </p:sp>
      <p:sp>
        <p:nvSpPr>
          <p:cNvPr id="7" name="Titre 1">
            <a:extLst>
              <a:ext uri="{FF2B5EF4-FFF2-40B4-BE49-F238E27FC236}">
                <a16:creationId xmlns:a16="http://schemas.microsoft.com/office/drawing/2014/main" xmlns="" id="{81223D01-70DA-E848-BC6E-8652FF0A19A4}"/>
              </a:ext>
            </a:extLst>
          </p:cNvPr>
          <p:cNvSpPr>
            <a:spLocks noGrp="1"/>
          </p:cNvSpPr>
          <p:nvPr>
            <p:ph type="ctrTitle"/>
          </p:nvPr>
        </p:nvSpPr>
        <p:spPr>
          <a:xfrm>
            <a:off x="1143000" y="2375636"/>
            <a:ext cx="6858000" cy="454105"/>
          </a:xfrm>
        </p:spPr>
        <p:txBody>
          <a:bodyPr>
            <a:normAutofit fontScale="90000"/>
          </a:bodyPr>
          <a:lstStyle/>
          <a:p>
            <a:r>
              <a:rPr lang="fr-FR" b="0" dirty="0"/>
              <a:t>Au </a:t>
            </a:r>
            <a:r>
              <a:rPr lang="fr-FR" dirty="0"/>
              <a:t>programme</a:t>
            </a:r>
          </a:p>
        </p:txBody>
      </p:sp>
      <p:sp>
        <p:nvSpPr>
          <p:cNvPr id="8" name="Espace réservé du texte 3">
            <a:extLst>
              <a:ext uri="{FF2B5EF4-FFF2-40B4-BE49-F238E27FC236}">
                <a16:creationId xmlns:a16="http://schemas.microsoft.com/office/drawing/2014/main" xmlns="" id="{CF92B72F-D0B1-A248-A9FC-97FBF2423BB4}"/>
              </a:ext>
            </a:extLst>
          </p:cNvPr>
          <p:cNvSpPr>
            <a:spLocks noGrp="1"/>
          </p:cNvSpPr>
          <p:nvPr>
            <p:ph type="body" sz="quarter" idx="11"/>
          </p:nvPr>
        </p:nvSpPr>
        <p:spPr>
          <a:xfrm>
            <a:off x="1143000" y="2184446"/>
            <a:ext cx="6858000" cy="191191"/>
          </a:xfrm>
        </p:spPr>
        <p:txBody>
          <a:bodyPr>
            <a:normAutofit fontScale="92500" lnSpcReduction="20000"/>
          </a:bodyPr>
          <a:lstStyle/>
          <a:p>
            <a:r>
              <a:rPr lang="fr-FR" dirty="0"/>
              <a:t>DIGINOR : LE DIH NORMAND</a:t>
            </a:r>
          </a:p>
        </p:txBody>
      </p:sp>
      <p:sp>
        <p:nvSpPr>
          <p:cNvPr id="9" name="Ellipse 8">
            <a:extLst>
              <a:ext uri="{FF2B5EF4-FFF2-40B4-BE49-F238E27FC236}">
                <a16:creationId xmlns:a16="http://schemas.microsoft.com/office/drawing/2014/main" xmlns="" id="{2E3B5775-E49B-5C45-8D45-10C8FF49C300}"/>
              </a:ext>
            </a:extLst>
          </p:cNvPr>
          <p:cNvSpPr>
            <a:spLocks noChangeAspect="1"/>
          </p:cNvSpPr>
          <p:nvPr/>
        </p:nvSpPr>
        <p:spPr>
          <a:xfrm>
            <a:off x="94260" y="3676938"/>
            <a:ext cx="324000" cy="324000"/>
          </a:xfrm>
          <a:prstGeom prst="ellipse">
            <a:avLst/>
          </a:prstGeom>
          <a:solidFill>
            <a:srgbClr val="B5135C"/>
          </a:solidFill>
          <a:ln w="19050">
            <a:solidFill>
              <a:srgbClr val="B51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10" name="Ellipse 9">
            <a:extLst>
              <a:ext uri="{FF2B5EF4-FFF2-40B4-BE49-F238E27FC236}">
                <a16:creationId xmlns:a16="http://schemas.microsoft.com/office/drawing/2014/main" xmlns="" id="{52EDFB0C-1AF3-4442-889C-44FE774B72B2}"/>
              </a:ext>
            </a:extLst>
          </p:cNvPr>
          <p:cNvSpPr>
            <a:spLocks noChangeAspect="1"/>
          </p:cNvSpPr>
          <p:nvPr/>
        </p:nvSpPr>
        <p:spPr>
          <a:xfrm>
            <a:off x="94260" y="4259603"/>
            <a:ext cx="324000" cy="324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cxnSp>
        <p:nvCxnSpPr>
          <p:cNvPr id="11" name="Connecteur droit 10">
            <a:extLst>
              <a:ext uri="{FF2B5EF4-FFF2-40B4-BE49-F238E27FC236}">
                <a16:creationId xmlns:a16="http://schemas.microsoft.com/office/drawing/2014/main" xmlns="" id="{1E7A3F1F-9A85-DC41-B3C8-2CD45EC6771E}"/>
              </a:ext>
            </a:extLst>
          </p:cNvPr>
          <p:cNvCxnSpPr>
            <a:stCxn id="13" idx="4"/>
            <a:endCxn id="9" idx="0"/>
          </p:cNvCxnSpPr>
          <p:nvPr/>
        </p:nvCxnSpPr>
        <p:spPr>
          <a:xfrm>
            <a:off x="256260" y="3418273"/>
            <a:ext cx="0" cy="25866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xmlns="" id="{B9D4AA93-3B27-E247-94DE-066BDFF2F1D3}"/>
              </a:ext>
            </a:extLst>
          </p:cNvPr>
          <p:cNvCxnSpPr>
            <a:stCxn id="9" idx="4"/>
            <a:endCxn id="10" idx="0"/>
          </p:cNvCxnSpPr>
          <p:nvPr/>
        </p:nvCxnSpPr>
        <p:spPr>
          <a:xfrm>
            <a:off x="256260" y="4000939"/>
            <a:ext cx="0" cy="25866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xmlns="" id="{A69FDF04-E516-7244-84D9-83F0D696B9DA}"/>
              </a:ext>
            </a:extLst>
          </p:cNvPr>
          <p:cNvSpPr txBox="1"/>
          <p:nvPr/>
        </p:nvSpPr>
        <p:spPr>
          <a:xfrm>
            <a:off x="94259" y="3070374"/>
            <a:ext cx="323996" cy="369332"/>
          </a:xfrm>
          <a:prstGeom prst="rect">
            <a:avLst/>
          </a:prstGeom>
          <a:noFill/>
        </p:spPr>
        <p:txBody>
          <a:bodyPr wrap="square" rtlCol="0" anchor="ctr">
            <a:spAutoFit/>
          </a:bodyPr>
          <a:lstStyle/>
          <a:p>
            <a:pPr algn="ctr"/>
            <a:r>
              <a:rPr lang="fr-FR" dirty="0"/>
              <a:t>1</a:t>
            </a:r>
          </a:p>
        </p:txBody>
      </p:sp>
      <p:sp>
        <p:nvSpPr>
          <p:cNvPr id="15" name="ZoneTexte 14">
            <a:extLst>
              <a:ext uri="{FF2B5EF4-FFF2-40B4-BE49-F238E27FC236}">
                <a16:creationId xmlns:a16="http://schemas.microsoft.com/office/drawing/2014/main" xmlns="" id="{0828FABD-AD92-424A-B49B-4D64D14D29C8}"/>
              </a:ext>
            </a:extLst>
          </p:cNvPr>
          <p:cNvSpPr txBox="1"/>
          <p:nvPr/>
        </p:nvSpPr>
        <p:spPr>
          <a:xfrm>
            <a:off x="94259" y="3649533"/>
            <a:ext cx="323996" cy="369332"/>
          </a:xfrm>
          <a:prstGeom prst="rect">
            <a:avLst/>
          </a:prstGeom>
          <a:noFill/>
        </p:spPr>
        <p:txBody>
          <a:bodyPr wrap="square" rtlCol="0" anchor="ctr">
            <a:spAutoFit/>
          </a:bodyPr>
          <a:lstStyle/>
          <a:p>
            <a:pPr algn="ctr"/>
            <a:r>
              <a:rPr lang="fr-FR" dirty="0">
                <a:solidFill>
                  <a:schemeClr val="bg1"/>
                </a:solidFill>
              </a:rPr>
              <a:t>2</a:t>
            </a:r>
          </a:p>
        </p:txBody>
      </p:sp>
      <p:sp>
        <p:nvSpPr>
          <p:cNvPr id="16" name="ZoneTexte 15">
            <a:extLst>
              <a:ext uri="{FF2B5EF4-FFF2-40B4-BE49-F238E27FC236}">
                <a16:creationId xmlns:a16="http://schemas.microsoft.com/office/drawing/2014/main" xmlns="" id="{F348A0B6-FAD1-FE46-825B-5C13C5F5CD21}"/>
              </a:ext>
            </a:extLst>
          </p:cNvPr>
          <p:cNvSpPr txBox="1"/>
          <p:nvPr/>
        </p:nvSpPr>
        <p:spPr>
          <a:xfrm>
            <a:off x="94259" y="4241286"/>
            <a:ext cx="323996" cy="369332"/>
          </a:xfrm>
          <a:prstGeom prst="rect">
            <a:avLst/>
          </a:prstGeom>
          <a:noFill/>
        </p:spPr>
        <p:txBody>
          <a:bodyPr wrap="square" rtlCol="0" anchor="ctr">
            <a:spAutoFit/>
          </a:bodyPr>
          <a:lstStyle/>
          <a:p>
            <a:pPr algn="ctr"/>
            <a:r>
              <a:rPr lang="fr-FR" dirty="0"/>
              <a:t>3</a:t>
            </a:r>
          </a:p>
        </p:txBody>
      </p:sp>
      <p:sp>
        <p:nvSpPr>
          <p:cNvPr id="17" name="Ellipse 16">
            <a:extLst>
              <a:ext uri="{FF2B5EF4-FFF2-40B4-BE49-F238E27FC236}">
                <a16:creationId xmlns:a16="http://schemas.microsoft.com/office/drawing/2014/main" xmlns="" id="{A932D0F0-3B75-7641-880D-6E04CCC9E10D}"/>
              </a:ext>
            </a:extLst>
          </p:cNvPr>
          <p:cNvSpPr>
            <a:spLocks noChangeAspect="1"/>
          </p:cNvSpPr>
          <p:nvPr/>
        </p:nvSpPr>
        <p:spPr>
          <a:xfrm>
            <a:off x="94260" y="4835884"/>
            <a:ext cx="324000" cy="324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cxnSp>
        <p:nvCxnSpPr>
          <p:cNvPr id="18" name="Connecteur droit 17">
            <a:extLst>
              <a:ext uri="{FF2B5EF4-FFF2-40B4-BE49-F238E27FC236}">
                <a16:creationId xmlns:a16="http://schemas.microsoft.com/office/drawing/2014/main" xmlns="" id="{6E976150-203D-DD42-851A-BC2BAFFFCF9D}"/>
              </a:ext>
            </a:extLst>
          </p:cNvPr>
          <p:cNvCxnSpPr>
            <a:endCxn id="17" idx="0"/>
          </p:cNvCxnSpPr>
          <p:nvPr/>
        </p:nvCxnSpPr>
        <p:spPr>
          <a:xfrm>
            <a:off x="256260" y="4577219"/>
            <a:ext cx="0" cy="25866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xmlns="" id="{5DA0E3FD-49D1-1A41-A49B-273F4235DAC2}"/>
              </a:ext>
            </a:extLst>
          </p:cNvPr>
          <p:cNvSpPr txBox="1"/>
          <p:nvPr/>
        </p:nvSpPr>
        <p:spPr>
          <a:xfrm>
            <a:off x="94259" y="4817566"/>
            <a:ext cx="323996" cy="369332"/>
          </a:xfrm>
          <a:prstGeom prst="rect">
            <a:avLst/>
          </a:prstGeom>
          <a:noFill/>
        </p:spPr>
        <p:txBody>
          <a:bodyPr wrap="square" rtlCol="0" anchor="ctr">
            <a:spAutoFit/>
          </a:bodyPr>
          <a:lstStyle/>
          <a:p>
            <a:pPr algn="ctr"/>
            <a:r>
              <a:rPr lang="fr-FR" dirty="0"/>
              <a:t>4</a:t>
            </a:r>
          </a:p>
        </p:txBody>
      </p:sp>
    </p:spTree>
    <p:extLst>
      <p:ext uri="{BB962C8B-B14F-4D97-AF65-F5344CB8AC3E}">
        <p14:creationId xmlns:p14="http://schemas.microsoft.com/office/powerpoint/2010/main" val="37020545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Connecteur droit 14">
            <a:extLst>
              <a:ext uri="{FF2B5EF4-FFF2-40B4-BE49-F238E27FC236}">
                <a16:creationId xmlns:a16="http://schemas.microsoft.com/office/drawing/2014/main" xmlns="" id="{1D778D66-49A5-4F4A-B08A-A75CD878FD39}"/>
              </a:ext>
            </a:extLst>
          </p:cNvPr>
          <p:cNvCxnSpPr>
            <a:stCxn id="17" idx="4"/>
            <a:endCxn id="13" idx="0"/>
          </p:cNvCxnSpPr>
          <p:nvPr/>
        </p:nvCxnSpPr>
        <p:spPr>
          <a:xfrm>
            <a:off x="8705775" y="1754886"/>
            <a:ext cx="0" cy="25866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xmlns="" id="{A190621C-9B9B-CD49-822D-421A60292D9C}"/>
              </a:ext>
            </a:extLst>
          </p:cNvPr>
          <p:cNvCxnSpPr>
            <a:stCxn id="13" idx="4"/>
            <a:endCxn id="14" idx="0"/>
          </p:cNvCxnSpPr>
          <p:nvPr/>
        </p:nvCxnSpPr>
        <p:spPr>
          <a:xfrm>
            <a:off x="8705775" y="2337551"/>
            <a:ext cx="0" cy="25866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3" name="Ellipse 12">
            <a:extLst>
              <a:ext uri="{FF2B5EF4-FFF2-40B4-BE49-F238E27FC236}">
                <a16:creationId xmlns:a16="http://schemas.microsoft.com/office/drawing/2014/main" xmlns="" id="{BE880572-524B-714B-80D8-85D6F28ABB03}"/>
              </a:ext>
            </a:extLst>
          </p:cNvPr>
          <p:cNvSpPr>
            <a:spLocks noChangeAspect="1"/>
          </p:cNvSpPr>
          <p:nvPr/>
        </p:nvSpPr>
        <p:spPr>
          <a:xfrm>
            <a:off x="8543775" y="2013551"/>
            <a:ext cx="324000" cy="324000"/>
          </a:xfrm>
          <a:prstGeom prst="ellipse">
            <a:avLst/>
          </a:prstGeom>
          <a:solidFill>
            <a:srgbClr val="B5135C"/>
          </a:solidFill>
          <a:ln w="19050">
            <a:solidFill>
              <a:srgbClr val="B51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19" name="ZoneTexte 18">
            <a:extLst>
              <a:ext uri="{FF2B5EF4-FFF2-40B4-BE49-F238E27FC236}">
                <a16:creationId xmlns:a16="http://schemas.microsoft.com/office/drawing/2014/main" xmlns="" id="{054B034A-D843-0740-9E38-69407F85C4BF}"/>
              </a:ext>
            </a:extLst>
          </p:cNvPr>
          <p:cNvSpPr txBox="1"/>
          <p:nvPr/>
        </p:nvSpPr>
        <p:spPr>
          <a:xfrm>
            <a:off x="8543774" y="1986145"/>
            <a:ext cx="323996" cy="369332"/>
          </a:xfrm>
          <a:prstGeom prst="rect">
            <a:avLst/>
          </a:prstGeom>
          <a:noFill/>
        </p:spPr>
        <p:txBody>
          <a:bodyPr wrap="square" rtlCol="0" anchor="ctr">
            <a:spAutoFit/>
          </a:bodyPr>
          <a:lstStyle/>
          <a:p>
            <a:pPr algn="ctr"/>
            <a:r>
              <a:rPr lang="fr-FR" dirty="0">
                <a:solidFill>
                  <a:schemeClr val="bg1"/>
                </a:solidFill>
              </a:rPr>
              <a:t>2</a:t>
            </a:r>
          </a:p>
        </p:txBody>
      </p:sp>
      <p:sp>
        <p:nvSpPr>
          <p:cNvPr id="11" name="Espace réservé du texte 4">
            <a:extLst>
              <a:ext uri="{FF2B5EF4-FFF2-40B4-BE49-F238E27FC236}">
                <a16:creationId xmlns:a16="http://schemas.microsoft.com/office/drawing/2014/main" xmlns="" id="{9F7D1219-8595-4720-9308-950C3119DE94}"/>
              </a:ext>
            </a:extLst>
          </p:cNvPr>
          <p:cNvSpPr txBox="1">
            <a:spLocks/>
          </p:cNvSpPr>
          <p:nvPr/>
        </p:nvSpPr>
        <p:spPr>
          <a:xfrm>
            <a:off x="167836" y="5644171"/>
            <a:ext cx="2561908" cy="188797"/>
          </a:xfrm>
          <a:prstGeom prst="rect">
            <a:avLst/>
          </a:prstGeom>
        </p:spPr>
        <p:txBody>
          <a:bodyPr>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1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825" dirty="0"/>
              <a:t>Réunion TENOR – 5 avril 2019</a:t>
            </a:r>
          </a:p>
        </p:txBody>
      </p:sp>
      <p:sp>
        <p:nvSpPr>
          <p:cNvPr id="14" name="Ellipse 13">
            <a:extLst>
              <a:ext uri="{FF2B5EF4-FFF2-40B4-BE49-F238E27FC236}">
                <a16:creationId xmlns:a16="http://schemas.microsoft.com/office/drawing/2014/main" xmlns="" id="{7F724447-6839-9E44-81A7-06F2DCC83EB4}"/>
              </a:ext>
            </a:extLst>
          </p:cNvPr>
          <p:cNvSpPr>
            <a:spLocks noChangeAspect="1"/>
          </p:cNvSpPr>
          <p:nvPr/>
        </p:nvSpPr>
        <p:spPr>
          <a:xfrm>
            <a:off x="8543775" y="2596216"/>
            <a:ext cx="324000" cy="324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7" name="Ellipse 16">
            <a:extLst>
              <a:ext uri="{FF2B5EF4-FFF2-40B4-BE49-F238E27FC236}">
                <a16:creationId xmlns:a16="http://schemas.microsoft.com/office/drawing/2014/main" xmlns="" id="{17BBB9D3-6E48-7E42-895F-7831A3E03D01}"/>
              </a:ext>
            </a:extLst>
          </p:cNvPr>
          <p:cNvSpPr>
            <a:spLocks noChangeAspect="1"/>
          </p:cNvSpPr>
          <p:nvPr/>
        </p:nvSpPr>
        <p:spPr>
          <a:xfrm>
            <a:off x="8543775" y="1430885"/>
            <a:ext cx="324000" cy="324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0" name="ZoneTexte 19">
            <a:extLst>
              <a:ext uri="{FF2B5EF4-FFF2-40B4-BE49-F238E27FC236}">
                <a16:creationId xmlns:a16="http://schemas.microsoft.com/office/drawing/2014/main" xmlns="" id="{590E887C-916B-A54A-BCC8-D032470E0987}"/>
              </a:ext>
            </a:extLst>
          </p:cNvPr>
          <p:cNvSpPr txBox="1"/>
          <p:nvPr/>
        </p:nvSpPr>
        <p:spPr>
          <a:xfrm>
            <a:off x="8543774" y="2577898"/>
            <a:ext cx="323996" cy="369332"/>
          </a:xfrm>
          <a:prstGeom prst="rect">
            <a:avLst/>
          </a:prstGeom>
          <a:noFill/>
        </p:spPr>
        <p:txBody>
          <a:bodyPr wrap="square" rtlCol="0" anchor="ctr">
            <a:spAutoFit/>
          </a:bodyPr>
          <a:lstStyle/>
          <a:p>
            <a:pPr algn="ctr"/>
            <a:r>
              <a:rPr lang="fr-FR" dirty="0"/>
              <a:t>3</a:t>
            </a:r>
          </a:p>
        </p:txBody>
      </p:sp>
      <p:sp>
        <p:nvSpPr>
          <p:cNvPr id="21" name="Ellipse 20">
            <a:extLst>
              <a:ext uri="{FF2B5EF4-FFF2-40B4-BE49-F238E27FC236}">
                <a16:creationId xmlns:a16="http://schemas.microsoft.com/office/drawing/2014/main" xmlns="" id="{1F8D5419-BFD2-9F43-ACD7-64F2448B22C1}"/>
              </a:ext>
            </a:extLst>
          </p:cNvPr>
          <p:cNvSpPr>
            <a:spLocks noChangeAspect="1"/>
          </p:cNvSpPr>
          <p:nvPr/>
        </p:nvSpPr>
        <p:spPr>
          <a:xfrm>
            <a:off x="8543775" y="3172496"/>
            <a:ext cx="324000" cy="324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cxnSp>
        <p:nvCxnSpPr>
          <p:cNvPr id="22" name="Connecteur droit 21">
            <a:extLst>
              <a:ext uri="{FF2B5EF4-FFF2-40B4-BE49-F238E27FC236}">
                <a16:creationId xmlns:a16="http://schemas.microsoft.com/office/drawing/2014/main" xmlns="" id="{6003DA71-2376-794B-8911-0ADFF6AD7C6E}"/>
              </a:ext>
            </a:extLst>
          </p:cNvPr>
          <p:cNvCxnSpPr>
            <a:endCxn id="21" idx="0"/>
          </p:cNvCxnSpPr>
          <p:nvPr/>
        </p:nvCxnSpPr>
        <p:spPr>
          <a:xfrm>
            <a:off x="8705775" y="2913832"/>
            <a:ext cx="0" cy="25866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xmlns="" id="{801E4B26-D63E-CA47-8339-3C94B29D192F}"/>
              </a:ext>
            </a:extLst>
          </p:cNvPr>
          <p:cNvSpPr txBox="1"/>
          <p:nvPr/>
        </p:nvSpPr>
        <p:spPr>
          <a:xfrm>
            <a:off x="8543774" y="3154179"/>
            <a:ext cx="323996" cy="369332"/>
          </a:xfrm>
          <a:prstGeom prst="rect">
            <a:avLst/>
          </a:prstGeom>
          <a:noFill/>
        </p:spPr>
        <p:txBody>
          <a:bodyPr wrap="square" rtlCol="0" anchor="ctr">
            <a:spAutoFit/>
          </a:bodyPr>
          <a:lstStyle/>
          <a:p>
            <a:pPr algn="ctr"/>
            <a:r>
              <a:rPr lang="fr-FR" dirty="0"/>
              <a:t>4</a:t>
            </a:r>
          </a:p>
        </p:txBody>
      </p:sp>
      <p:sp>
        <p:nvSpPr>
          <p:cNvPr id="24" name="Titre 1">
            <a:extLst>
              <a:ext uri="{FF2B5EF4-FFF2-40B4-BE49-F238E27FC236}">
                <a16:creationId xmlns:a16="http://schemas.microsoft.com/office/drawing/2014/main" xmlns="" id="{A966884E-77D3-AD41-AEE5-4B1766EB3E39}"/>
              </a:ext>
            </a:extLst>
          </p:cNvPr>
          <p:cNvSpPr>
            <a:spLocks noGrp="1"/>
          </p:cNvSpPr>
          <p:nvPr>
            <p:ph type="ctrTitle"/>
          </p:nvPr>
        </p:nvSpPr>
        <p:spPr>
          <a:xfrm>
            <a:off x="5607428" y="1120283"/>
            <a:ext cx="3336548" cy="529920"/>
          </a:xfrm>
        </p:spPr>
        <p:txBody>
          <a:bodyPr anchor="t">
            <a:normAutofit/>
          </a:bodyPr>
          <a:lstStyle/>
          <a:p>
            <a:pPr algn="r"/>
            <a:r>
              <a:rPr lang="fr-FR" sz="1200" b="0" dirty="0">
                <a:solidFill>
                  <a:srgbClr val="B5135C"/>
                </a:solidFill>
              </a:rPr>
              <a:t>2. LES </a:t>
            </a:r>
            <a:r>
              <a:rPr lang="fr-FR" sz="1200" dirty="0">
                <a:solidFill>
                  <a:srgbClr val="B5135C"/>
                </a:solidFill>
              </a:rPr>
              <a:t>DIGITAL INNOVATION HUBS</a:t>
            </a:r>
            <a:br>
              <a:rPr lang="fr-FR" sz="1200" dirty="0">
                <a:solidFill>
                  <a:srgbClr val="B5135C"/>
                </a:solidFill>
              </a:rPr>
            </a:br>
            <a:endParaRPr lang="fr-FR" sz="1200" dirty="0">
              <a:solidFill>
                <a:srgbClr val="B5135C"/>
              </a:solidFill>
            </a:endParaRPr>
          </a:p>
        </p:txBody>
      </p:sp>
      <p:sp>
        <p:nvSpPr>
          <p:cNvPr id="18" name="ZoneTexte 17">
            <a:extLst>
              <a:ext uri="{FF2B5EF4-FFF2-40B4-BE49-F238E27FC236}">
                <a16:creationId xmlns:a16="http://schemas.microsoft.com/office/drawing/2014/main" xmlns="" id="{97091608-0928-E041-AE16-F33EF5C873F3}"/>
              </a:ext>
            </a:extLst>
          </p:cNvPr>
          <p:cNvSpPr txBox="1"/>
          <p:nvPr/>
        </p:nvSpPr>
        <p:spPr>
          <a:xfrm>
            <a:off x="8543774" y="1406986"/>
            <a:ext cx="323996" cy="369332"/>
          </a:xfrm>
          <a:prstGeom prst="rect">
            <a:avLst/>
          </a:prstGeom>
          <a:noFill/>
        </p:spPr>
        <p:txBody>
          <a:bodyPr wrap="square" rtlCol="0" anchor="ctr">
            <a:spAutoFit/>
          </a:bodyPr>
          <a:lstStyle/>
          <a:p>
            <a:pPr algn="ctr"/>
            <a:r>
              <a:rPr lang="fr-FR" dirty="0"/>
              <a:t>1</a:t>
            </a:r>
          </a:p>
        </p:txBody>
      </p:sp>
      <p:pic>
        <p:nvPicPr>
          <p:cNvPr id="25" name="Image 24">
            <a:extLst>
              <a:ext uri="{FF2B5EF4-FFF2-40B4-BE49-F238E27FC236}">
                <a16:creationId xmlns:a16="http://schemas.microsoft.com/office/drawing/2014/main" xmlns="" id="{48D6D037-FFF6-1842-8DD5-33BE7A586759}"/>
              </a:ext>
            </a:extLst>
          </p:cNvPr>
          <p:cNvPicPr>
            <a:picLocks noChangeAspect="1"/>
          </p:cNvPicPr>
          <p:nvPr/>
        </p:nvPicPr>
        <p:blipFill>
          <a:blip r:embed="rId2"/>
          <a:stretch>
            <a:fillRect/>
          </a:stretch>
        </p:blipFill>
        <p:spPr>
          <a:xfrm>
            <a:off x="167836" y="2140555"/>
            <a:ext cx="4404164" cy="2140091"/>
          </a:xfrm>
          <a:prstGeom prst="rect">
            <a:avLst/>
          </a:prstGeom>
        </p:spPr>
      </p:pic>
      <p:sp>
        <p:nvSpPr>
          <p:cNvPr id="26" name="ZoneTexte 25">
            <a:extLst>
              <a:ext uri="{FF2B5EF4-FFF2-40B4-BE49-F238E27FC236}">
                <a16:creationId xmlns:a16="http://schemas.microsoft.com/office/drawing/2014/main" xmlns="" id="{5E2CF651-65D5-864D-9620-D90F77842F92}"/>
              </a:ext>
            </a:extLst>
          </p:cNvPr>
          <p:cNvSpPr txBox="1"/>
          <p:nvPr/>
        </p:nvSpPr>
        <p:spPr>
          <a:xfrm>
            <a:off x="4719919" y="2295334"/>
            <a:ext cx="3590362" cy="1777410"/>
          </a:xfrm>
          <a:prstGeom prst="rect">
            <a:avLst/>
          </a:prstGeom>
          <a:noFill/>
        </p:spPr>
        <p:txBody>
          <a:bodyPr wrap="square" rtlCol="0">
            <a:spAutoFit/>
          </a:bodyPr>
          <a:lstStyle/>
          <a:p>
            <a:pPr algn="just" defTabSz="685800">
              <a:defRPr/>
            </a:pPr>
            <a:r>
              <a:rPr lang="fr-FR" sz="1500" b="1" dirty="0">
                <a:solidFill>
                  <a:prstClr val="black"/>
                </a:solidFill>
                <a:latin typeface="Calibri" panose="020F0502020204030204"/>
              </a:rPr>
              <a:t>DÉFINITION DE LA CE : </a:t>
            </a:r>
            <a:r>
              <a:rPr lang="fr-FR" sz="1350" dirty="0">
                <a:solidFill>
                  <a:prstClr val="black"/>
                </a:solidFill>
                <a:latin typeface="Calibri" panose="020F0502020204030204"/>
              </a:rPr>
              <a:t>La réunion d’un groupe d’organisations possédant une expertise complémentaire, à but non-lucratif, offrant une gamme de services aux entreprises – particulièrement les PME (dont les start-ups) et les </a:t>
            </a:r>
            <a:r>
              <a:rPr lang="fr-FR" sz="1350" dirty="0" err="1">
                <a:solidFill>
                  <a:prstClr val="black"/>
                </a:solidFill>
                <a:latin typeface="Calibri" panose="020F0502020204030204"/>
              </a:rPr>
              <a:t>mid</a:t>
            </a:r>
            <a:r>
              <a:rPr lang="fr-FR" sz="1350" dirty="0">
                <a:solidFill>
                  <a:prstClr val="black"/>
                </a:solidFill>
                <a:latin typeface="Calibri" panose="020F0502020204030204"/>
              </a:rPr>
              <a:t>-caps – pour les accompagner dans leur transformation digitale par le biais d’un guichet unique.</a:t>
            </a:r>
            <a:endParaRPr lang="fr-FR" sz="1500" dirty="0">
              <a:solidFill>
                <a:prstClr val="black"/>
              </a:solidFill>
              <a:latin typeface="Calibri" panose="020F0502020204030204"/>
            </a:endParaRPr>
          </a:p>
        </p:txBody>
      </p:sp>
      <p:sp>
        <p:nvSpPr>
          <p:cNvPr id="27" name="ZoneTexte 26">
            <a:extLst>
              <a:ext uri="{FF2B5EF4-FFF2-40B4-BE49-F238E27FC236}">
                <a16:creationId xmlns:a16="http://schemas.microsoft.com/office/drawing/2014/main" xmlns="" id="{9826A622-9155-B144-B641-A5407FECAB48}"/>
              </a:ext>
            </a:extLst>
          </p:cNvPr>
          <p:cNvSpPr txBox="1"/>
          <p:nvPr/>
        </p:nvSpPr>
        <p:spPr>
          <a:xfrm>
            <a:off x="167840" y="4408410"/>
            <a:ext cx="8142441" cy="1154162"/>
          </a:xfrm>
          <a:prstGeom prst="rect">
            <a:avLst/>
          </a:prstGeom>
          <a:noFill/>
        </p:spPr>
        <p:txBody>
          <a:bodyPr wrap="square" rtlCol="0">
            <a:spAutoFit/>
          </a:bodyPr>
          <a:lstStyle/>
          <a:p>
            <a:pPr algn="just" defTabSz="685800">
              <a:defRPr/>
            </a:pPr>
            <a:r>
              <a:rPr lang="fr-FR" sz="1500" b="1" dirty="0">
                <a:solidFill>
                  <a:prstClr val="black"/>
                </a:solidFill>
                <a:latin typeface="Calibri" panose="020F0502020204030204"/>
              </a:rPr>
              <a:t>DÉFINITION DE LA CE N°2 : </a:t>
            </a:r>
            <a:r>
              <a:rPr lang="fr-FR" sz="1350" dirty="0">
                <a:solidFill>
                  <a:prstClr val="black"/>
                </a:solidFill>
                <a:latin typeface="Calibri" panose="020F0502020204030204"/>
              </a:rPr>
              <a:t>Les DIH doivent s’assurer que chaque entreprise, petite ou grande, technologique ou pas, peut saisir les opportunités du numérique. Accompagnés par les universités et les organismes de recherche, les DIH jouent le rôle de guichet unique vers lequel les entreprises – particulièrement les PME, les start-ups et les </a:t>
            </a:r>
            <a:r>
              <a:rPr lang="fr-FR" sz="1350" dirty="0" err="1">
                <a:solidFill>
                  <a:prstClr val="black"/>
                </a:solidFill>
                <a:latin typeface="Calibri" panose="020F0502020204030204"/>
              </a:rPr>
              <a:t>mid</a:t>
            </a:r>
            <a:r>
              <a:rPr lang="fr-FR" sz="1350" dirty="0">
                <a:solidFill>
                  <a:prstClr val="black"/>
                </a:solidFill>
                <a:latin typeface="Calibri" panose="020F0502020204030204"/>
              </a:rPr>
              <a:t>-caps – se tournent pour avoir accès à des plateformes d’expérimentation, un accompagnement sur le financement, l’intelligence marché et les opportunités de réseautage.</a:t>
            </a:r>
          </a:p>
        </p:txBody>
      </p:sp>
    </p:spTree>
    <p:extLst>
      <p:ext uri="{BB962C8B-B14F-4D97-AF65-F5344CB8AC3E}">
        <p14:creationId xmlns:p14="http://schemas.microsoft.com/office/powerpoint/2010/main" val="36858131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93532" y="2733696"/>
            <a:ext cx="8362528" cy="1200329"/>
          </a:xfrm>
          <a:prstGeom prst="rect">
            <a:avLst/>
          </a:prstGeom>
          <a:solidFill>
            <a:srgbClr val="C00000"/>
          </a:solidFill>
        </p:spPr>
        <p:txBody>
          <a:bodyPr wrap="square" rtlCol="0">
            <a:spAutoFit/>
          </a:bodyPr>
          <a:lstStyle/>
          <a:p>
            <a:pPr lvl="0" algn="ctr"/>
            <a:r>
              <a:rPr lang="fr-FR" sz="3600" dirty="0" smtClean="0">
                <a:solidFill>
                  <a:schemeClr val="bg1"/>
                </a:solidFill>
              </a:rPr>
              <a:t>Retour sur le Channel </a:t>
            </a:r>
            <a:r>
              <a:rPr lang="fr-FR" sz="3600" dirty="0" err="1" smtClean="0">
                <a:solidFill>
                  <a:schemeClr val="bg1"/>
                </a:solidFill>
              </a:rPr>
              <a:t>Research</a:t>
            </a:r>
            <a:r>
              <a:rPr lang="fr-FR" sz="3600" dirty="0" smtClean="0">
                <a:solidFill>
                  <a:schemeClr val="bg1"/>
                </a:solidFill>
              </a:rPr>
              <a:t> Day </a:t>
            </a:r>
          </a:p>
          <a:p>
            <a:pPr lvl="0" algn="ctr"/>
            <a:r>
              <a:rPr lang="fr-FR" sz="3600" dirty="0" smtClean="0">
                <a:solidFill>
                  <a:schemeClr val="bg1"/>
                </a:solidFill>
              </a:rPr>
              <a:t>(Caen, 19/03/2019)</a:t>
            </a:r>
            <a:endParaRPr lang="fr-FR" sz="3600" dirty="0">
              <a:solidFill>
                <a:schemeClr val="bg1"/>
              </a:solidFill>
            </a:endParaRPr>
          </a:p>
        </p:txBody>
      </p:sp>
    </p:spTree>
    <p:extLst>
      <p:ext uri="{BB962C8B-B14F-4D97-AF65-F5344CB8AC3E}">
        <p14:creationId xmlns:p14="http://schemas.microsoft.com/office/powerpoint/2010/main" val="410979605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Connecteur droit 14">
            <a:extLst>
              <a:ext uri="{FF2B5EF4-FFF2-40B4-BE49-F238E27FC236}">
                <a16:creationId xmlns:a16="http://schemas.microsoft.com/office/drawing/2014/main" xmlns="" id="{1D778D66-49A5-4F4A-B08A-A75CD878FD39}"/>
              </a:ext>
            </a:extLst>
          </p:cNvPr>
          <p:cNvCxnSpPr>
            <a:stCxn id="17" idx="4"/>
            <a:endCxn id="13" idx="0"/>
          </p:cNvCxnSpPr>
          <p:nvPr/>
        </p:nvCxnSpPr>
        <p:spPr>
          <a:xfrm>
            <a:off x="8705775" y="1754886"/>
            <a:ext cx="0" cy="25866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xmlns="" id="{A190621C-9B9B-CD49-822D-421A60292D9C}"/>
              </a:ext>
            </a:extLst>
          </p:cNvPr>
          <p:cNvCxnSpPr>
            <a:stCxn id="13" idx="4"/>
            <a:endCxn id="14" idx="0"/>
          </p:cNvCxnSpPr>
          <p:nvPr/>
        </p:nvCxnSpPr>
        <p:spPr>
          <a:xfrm>
            <a:off x="8705775" y="2337551"/>
            <a:ext cx="0" cy="25866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3" name="Ellipse 12">
            <a:extLst>
              <a:ext uri="{FF2B5EF4-FFF2-40B4-BE49-F238E27FC236}">
                <a16:creationId xmlns:a16="http://schemas.microsoft.com/office/drawing/2014/main" xmlns="" id="{BE880572-524B-714B-80D8-85D6F28ABB03}"/>
              </a:ext>
            </a:extLst>
          </p:cNvPr>
          <p:cNvSpPr>
            <a:spLocks noChangeAspect="1"/>
          </p:cNvSpPr>
          <p:nvPr/>
        </p:nvSpPr>
        <p:spPr>
          <a:xfrm>
            <a:off x="8543775" y="2013551"/>
            <a:ext cx="324000" cy="324000"/>
          </a:xfrm>
          <a:prstGeom prst="ellipse">
            <a:avLst/>
          </a:prstGeom>
          <a:solidFill>
            <a:srgbClr val="B5135C"/>
          </a:solidFill>
          <a:ln w="19050">
            <a:solidFill>
              <a:srgbClr val="B51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19" name="ZoneTexte 18">
            <a:extLst>
              <a:ext uri="{FF2B5EF4-FFF2-40B4-BE49-F238E27FC236}">
                <a16:creationId xmlns:a16="http://schemas.microsoft.com/office/drawing/2014/main" xmlns="" id="{054B034A-D843-0740-9E38-69407F85C4BF}"/>
              </a:ext>
            </a:extLst>
          </p:cNvPr>
          <p:cNvSpPr txBox="1"/>
          <p:nvPr/>
        </p:nvSpPr>
        <p:spPr>
          <a:xfrm>
            <a:off x="8543774" y="1986145"/>
            <a:ext cx="323996" cy="369332"/>
          </a:xfrm>
          <a:prstGeom prst="rect">
            <a:avLst/>
          </a:prstGeom>
          <a:noFill/>
        </p:spPr>
        <p:txBody>
          <a:bodyPr wrap="square" rtlCol="0" anchor="ctr">
            <a:spAutoFit/>
          </a:bodyPr>
          <a:lstStyle/>
          <a:p>
            <a:pPr algn="ctr"/>
            <a:r>
              <a:rPr lang="fr-FR" dirty="0">
                <a:solidFill>
                  <a:schemeClr val="bg1"/>
                </a:solidFill>
              </a:rPr>
              <a:t>2</a:t>
            </a:r>
          </a:p>
        </p:txBody>
      </p:sp>
      <p:sp>
        <p:nvSpPr>
          <p:cNvPr id="11" name="Espace réservé du texte 4">
            <a:extLst>
              <a:ext uri="{FF2B5EF4-FFF2-40B4-BE49-F238E27FC236}">
                <a16:creationId xmlns:a16="http://schemas.microsoft.com/office/drawing/2014/main" xmlns="" id="{9F7D1219-8595-4720-9308-950C3119DE94}"/>
              </a:ext>
            </a:extLst>
          </p:cNvPr>
          <p:cNvSpPr txBox="1">
            <a:spLocks/>
          </p:cNvSpPr>
          <p:nvPr/>
        </p:nvSpPr>
        <p:spPr>
          <a:xfrm>
            <a:off x="167836" y="5644171"/>
            <a:ext cx="2561908" cy="188797"/>
          </a:xfrm>
          <a:prstGeom prst="rect">
            <a:avLst/>
          </a:prstGeom>
        </p:spPr>
        <p:txBody>
          <a:bodyPr>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1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825" dirty="0"/>
              <a:t>Réunion TENOR – 5 avril 2019</a:t>
            </a:r>
          </a:p>
        </p:txBody>
      </p:sp>
      <p:sp>
        <p:nvSpPr>
          <p:cNvPr id="14" name="Ellipse 13">
            <a:extLst>
              <a:ext uri="{FF2B5EF4-FFF2-40B4-BE49-F238E27FC236}">
                <a16:creationId xmlns:a16="http://schemas.microsoft.com/office/drawing/2014/main" xmlns="" id="{7F724447-6839-9E44-81A7-06F2DCC83EB4}"/>
              </a:ext>
            </a:extLst>
          </p:cNvPr>
          <p:cNvSpPr>
            <a:spLocks noChangeAspect="1"/>
          </p:cNvSpPr>
          <p:nvPr/>
        </p:nvSpPr>
        <p:spPr>
          <a:xfrm>
            <a:off x="8543775" y="2596216"/>
            <a:ext cx="324000" cy="324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7" name="Ellipse 16">
            <a:extLst>
              <a:ext uri="{FF2B5EF4-FFF2-40B4-BE49-F238E27FC236}">
                <a16:creationId xmlns:a16="http://schemas.microsoft.com/office/drawing/2014/main" xmlns="" id="{17BBB9D3-6E48-7E42-895F-7831A3E03D01}"/>
              </a:ext>
            </a:extLst>
          </p:cNvPr>
          <p:cNvSpPr>
            <a:spLocks noChangeAspect="1"/>
          </p:cNvSpPr>
          <p:nvPr/>
        </p:nvSpPr>
        <p:spPr>
          <a:xfrm>
            <a:off x="8543775" y="1430885"/>
            <a:ext cx="324000" cy="324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0" name="ZoneTexte 19">
            <a:extLst>
              <a:ext uri="{FF2B5EF4-FFF2-40B4-BE49-F238E27FC236}">
                <a16:creationId xmlns:a16="http://schemas.microsoft.com/office/drawing/2014/main" xmlns="" id="{590E887C-916B-A54A-BCC8-D032470E0987}"/>
              </a:ext>
            </a:extLst>
          </p:cNvPr>
          <p:cNvSpPr txBox="1"/>
          <p:nvPr/>
        </p:nvSpPr>
        <p:spPr>
          <a:xfrm>
            <a:off x="8543774" y="2577898"/>
            <a:ext cx="323996" cy="369332"/>
          </a:xfrm>
          <a:prstGeom prst="rect">
            <a:avLst/>
          </a:prstGeom>
          <a:noFill/>
        </p:spPr>
        <p:txBody>
          <a:bodyPr wrap="square" rtlCol="0" anchor="ctr">
            <a:spAutoFit/>
          </a:bodyPr>
          <a:lstStyle/>
          <a:p>
            <a:pPr algn="ctr"/>
            <a:r>
              <a:rPr lang="fr-FR" dirty="0"/>
              <a:t>3</a:t>
            </a:r>
          </a:p>
        </p:txBody>
      </p:sp>
      <p:sp>
        <p:nvSpPr>
          <p:cNvPr id="21" name="Ellipse 20">
            <a:extLst>
              <a:ext uri="{FF2B5EF4-FFF2-40B4-BE49-F238E27FC236}">
                <a16:creationId xmlns:a16="http://schemas.microsoft.com/office/drawing/2014/main" xmlns="" id="{1F8D5419-BFD2-9F43-ACD7-64F2448B22C1}"/>
              </a:ext>
            </a:extLst>
          </p:cNvPr>
          <p:cNvSpPr>
            <a:spLocks noChangeAspect="1"/>
          </p:cNvSpPr>
          <p:nvPr/>
        </p:nvSpPr>
        <p:spPr>
          <a:xfrm>
            <a:off x="8543775" y="3172496"/>
            <a:ext cx="324000" cy="324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cxnSp>
        <p:nvCxnSpPr>
          <p:cNvPr id="22" name="Connecteur droit 21">
            <a:extLst>
              <a:ext uri="{FF2B5EF4-FFF2-40B4-BE49-F238E27FC236}">
                <a16:creationId xmlns:a16="http://schemas.microsoft.com/office/drawing/2014/main" xmlns="" id="{6003DA71-2376-794B-8911-0ADFF6AD7C6E}"/>
              </a:ext>
            </a:extLst>
          </p:cNvPr>
          <p:cNvCxnSpPr>
            <a:endCxn id="21" idx="0"/>
          </p:cNvCxnSpPr>
          <p:nvPr/>
        </p:nvCxnSpPr>
        <p:spPr>
          <a:xfrm>
            <a:off x="8705775" y="2913832"/>
            <a:ext cx="0" cy="25866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xmlns="" id="{801E4B26-D63E-CA47-8339-3C94B29D192F}"/>
              </a:ext>
            </a:extLst>
          </p:cNvPr>
          <p:cNvSpPr txBox="1"/>
          <p:nvPr/>
        </p:nvSpPr>
        <p:spPr>
          <a:xfrm>
            <a:off x="8543774" y="3154179"/>
            <a:ext cx="323996" cy="369332"/>
          </a:xfrm>
          <a:prstGeom prst="rect">
            <a:avLst/>
          </a:prstGeom>
          <a:noFill/>
        </p:spPr>
        <p:txBody>
          <a:bodyPr wrap="square" rtlCol="0" anchor="ctr">
            <a:spAutoFit/>
          </a:bodyPr>
          <a:lstStyle/>
          <a:p>
            <a:pPr algn="ctr"/>
            <a:r>
              <a:rPr lang="fr-FR" dirty="0"/>
              <a:t>4</a:t>
            </a:r>
          </a:p>
        </p:txBody>
      </p:sp>
      <p:sp>
        <p:nvSpPr>
          <p:cNvPr id="24" name="Titre 1">
            <a:extLst>
              <a:ext uri="{FF2B5EF4-FFF2-40B4-BE49-F238E27FC236}">
                <a16:creationId xmlns:a16="http://schemas.microsoft.com/office/drawing/2014/main" xmlns="" id="{A966884E-77D3-AD41-AEE5-4B1766EB3E39}"/>
              </a:ext>
            </a:extLst>
          </p:cNvPr>
          <p:cNvSpPr>
            <a:spLocks noGrp="1"/>
          </p:cNvSpPr>
          <p:nvPr>
            <p:ph type="ctrTitle"/>
          </p:nvPr>
        </p:nvSpPr>
        <p:spPr>
          <a:xfrm>
            <a:off x="5657853" y="1120283"/>
            <a:ext cx="3286123" cy="401692"/>
          </a:xfrm>
        </p:spPr>
        <p:txBody>
          <a:bodyPr anchor="t">
            <a:normAutofit fontScale="90000"/>
          </a:bodyPr>
          <a:lstStyle/>
          <a:p>
            <a:pPr algn="r"/>
            <a:r>
              <a:rPr lang="fr-FR" sz="1200" b="0" dirty="0">
                <a:solidFill>
                  <a:srgbClr val="B5135C"/>
                </a:solidFill>
              </a:rPr>
              <a:t>2. LES </a:t>
            </a:r>
            <a:r>
              <a:rPr lang="fr-FR" sz="1200" dirty="0">
                <a:solidFill>
                  <a:srgbClr val="B5135C"/>
                </a:solidFill>
              </a:rPr>
              <a:t>DIGITAL INNOVATION HUBS</a:t>
            </a:r>
            <a:br>
              <a:rPr lang="fr-FR" sz="1200" dirty="0">
                <a:solidFill>
                  <a:srgbClr val="B5135C"/>
                </a:solidFill>
              </a:rPr>
            </a:br>
            <a:endParaRPr lang="fr-FR" sz="1200" dirty="0">
              <a:solidFill>
                <a:srgbClr val="B5135C"/>
              </a:solidFill>
            </a:endParaRPr>
          </a:p>
        </p:txBody>
      </p:sp>
      <p:sp>
        <p:nvSpPr>
          <p:cNvPr id="18" name="ZoneTexte 17">
            <a:extLst>
              <a:ext uri="{FF2B5EF4-FFF2-40B4-BE49-F238E27FC236}">
                <a16:creationId xmlns:a16="http://schemas.microsoft.com/office/drawing/2014/main" xmlns="" id="{97091608-0928-E041-AE16-F33EF5C873F3}"/>
              </a:ext>
            </a:extLst>
          </p:cNvPr>
          <p:cNvSpPr txBox="1"/>
          <p:nvPr/>
        </p:nvSpPr>
        <p:spPr>
          <a:xfrm>
            <a:off x="8543774" y="1406986"/>
            <a:ext cx="323996" cy="369332"/>
          </a:xfrm>
          <a:prstGeom prst="rect">
            <a:avLst/>
          </a:prstGeom>
          <a:noFill/>
        </p:spPr>
        <p:txBody>
          <a:bodyPr wrap="square" rtlCol="0" anchor="ctr">
            <a:spAutoFit/>
          </a:bodyPr>
          <a:lstStyle/>
          <a:p>
            <a:pPr algn="ctr"/>
            <a:r>
              <a:rPr lang="fr-FR" dirty="0"/>
              <a:t>1</a:t>
            </a:r>
          </a:p>
        </p:txBody>
      </p:sp>
      <p:sp>
        <p:nvSpPr>
          <p:cNvPr id="28" name="ZoneTexte 27">
            <a:extLst>
              <a:ext uri="{FF2B5EF4-FFF2-40B4-BE49-F238E27FC236}">
                <a16:creationId xmlns:a16="http://schemas.microsoft.com/office/drawing/2014/main" xmlns="" id="{176E2646-A6B7-B94D-9D36-174B7C54CF34}"/>
              </a:ext>
            </a:extLst>
          </p:cNvPr>
          <p:cNvSpPr txBox="1"/>
          <p:nvPr/>
        </p:nvSpPr>
        <p:spPr>
          <a:xfrm>
            <a:off x="631610" y="2282116"/>
            <a:ext cx="7896687" cy="369332"/>
          </a:xfrm>
          <a:prstGeom prst="rect">
            <a:avLst/>
          </a:prstGeom>
          <a:noFill/>
        </p:spPr>
        <p:txBody>
          <a:bodyPr wrap="square" rtlCol="0">
            <a:spAutoFit/>
          </a:bodyPr>
          <a:lstStyle/>
          <a:p>
            <a:pPr algn="ctr"/>
            <a:r>
              <a:rPr lang="fr-FR" b="1" dirty="0"/>
              <a:t>DIGITAL INNOVATION HUBS DANS LE PROGRAMME DIGITAL EUROPE</a:t>
            </a:r>
            <a:endParaRPr lang="fr-FR" sz="1350" dirty="0"/>
          </a:p>
        </p:txBody>
      </p:sp>
      <p:sp>
        <p:nvSpPr>
          <p:cNvPr id="29" name="ZoneTexte 28">
            <a:extLst>
              <a:ext uri="{FF2B5EF4-FFF2-40B4-BE49-F238E27FC236}">
                <a16:creationId xmlns:a16="http://schemas.microsoft.com/office/drawing/2014/main" xmlns="" id="{501BA578-97EE-B141-B24D-15BA1D8EF7B8}"/>
              </a:ext>
            </a:extLst>
          </p:cNvPr>
          <p:cNvSpPr txBox="1"/>
          <p:nvPr/>
        </p:nvSpPr>
        <p:spPr>
          <a:xfrm>
            <a:off x="2657664" y="2920216"/>
            <a:ext cx="5673686" cy="1338828"/>
          </a:xfrm>
          <a:prstGeom prst="rect">
            <a:avLst/>
          </a:prstGeom>
          <a:noFill/>
        </p:spPr>
        <p:txBody>
          <a:bodyPr wrap="square" rtlCol="0">
            <a:spAutoFit/>
          </a:bodyPr>
          <a:lstStyle/>
          <a:p>
            <a:pPr marL="214313" indent="-214313">
              <a:lnSpc>
                <a:spcPct val="150000"/>
              </a:lnSpc>
              <a:buFont typeface="Wingdings" pitchFamily="2" charset="2"/>
              <a:buChar char="§"/>
            </a:pPr>
            <a:r>
              <a:rPr lang="fr-FR" sz="1350" dirty="0"/>
              <a:t>Atteindre les PME au-delà des plus innovantes,</a:t>
            </a:r>
          </a:p>
          <a:p>
            <a:pPr marL="214313" indent="-214313">
              <a:lnSpc>
                <a:spcPct val="150000"/>
              </a:lnSpc>
              <a:buFont typeface="Wingdings" pitchFamily="2" charset="2"/>
              <a:buChar char="§"/>
            </a:pPr>
            <a:r>
              <a:rPr lang="fr-FR" sz="1350" dirty="0"/>
              <a:t>Une couverture équilibrée des DIH sur les régions européennes,</a:t>
            </a:r>
          </a:p>
          <a:p>
            <a:pPr marL="214313" indent="-214313">
              <a:lnSpc>
                <a:spcPct val="150000"/>
              </a:lnSpc>
              <a:buFont typeface="Wingdings" pitchFamily="2" charset="2"/>
              <a:buChar char="§"/>
            </a:pPr>
            <a:r>
              <a:rPr lang="fr-FR" sz="1350" dirty="0"/>
              <a:t>Aligner les investissements des régions, Etats et de l’UE et,</a:t>
            </a:r>
          </a:p>
          <a:p>
            <a:pPr marL="214313" indent="-214313">
              <a:lnSpc>
                <a:spcPct val="150000"/>
              </a:lnSpc>
              <a:buFont typeface="Wingdings" pitchFamily="2" charset="2"/>
              <a:buChar char="§"/>
            </a:pPr>
            <a:r>
              <a:rPr lang="fr-FR" sz="1350" dirty="0"/>
              <a:t>Développer des business </a:t>
            </a:r>
            <a:r>
              <a:rPr lang="fr-FR" sz="1350" dirty="0" err="1"/>
              <a:t>models</a:t>
            </a:r>
            <a:r>
              <a:rPr lang="fr-FR" sz="1350" dirty="0"/>
              <a:t> durables et évolutifs pour la collaboration.</a:t>
            </a:r>
          </a:p>
        </p:txBody>
      </p:sp>
      <p:pic>
        <p:nvPicPr>
          <p:cNvPr id="30" name="Image 29">
            <a:extLst>
              <a:ext uri="{FF2B5EF4-FFF2-40B4-BE49-F238E27FC236}">
                <a16:creationId xmlns:a16="http://schemas.microsoft.com/office/drawing/2014/main" xmlns="" id="{CD3C2ACD-CA7C-EB4F-BF0C-D18A93506315}"/>
              </a:ext>
            </a:extLst>
          </p:cNvPr>
          <p:cNvPicPr>
            <a:picLocks noChangeAspect="1"/>
          </p:cNvPicPr>
          <p:nvPr/>
        </p:nvPicPr>
        <p:blipFill>
          <a:blip r:embed="rId2"/>
          <a:stretch>
            <a:fillRect/>
          </a:stretch>
        </p:blipFill>
        <p:spPr>
          <a:xfrm>
            <a:off x="1358503" y="2920216"/>
            <a:ext cx="1299161" cy="1283525"/>
          </a:xfrm>
          <a:prstGeom prst="rect">
            <a:avLst/>
          </a:prstGeom>
        </p:spPr>
      </p:pic>
      <p:sp>
        <p:nvSpPr>
          <p:cNvPr id="31" name="ZoneTexte 30">
            <a:extLst>
              <a:ext uri="{FF2B5EF4-FFF2-40B4-BE49-F238E27FC236}">
                <a16:creationId xmlns:a16="http://schemas.microsoft.com/office/drawing/2014/main" xmlns="" id="{214B92E6-35A1-9A46-A3E0-673716B76D36}"/>
              </a:ext>
            </a:extLst>
          </p:cNvPr>
          <p:cNvSpPr txBox="1"/>
          <p:nvPr/>
        </p:nvSpPr>
        <p:spPr>
          <a:xfrm>
            <a:off x="296571" y="4689316"/>
            <a:ext cx="1478132" cy="71558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fr-FR" sz="1350" dirty="0"/>
              <a:t>EU support for one DIH per </a:t>
            </a:r>
            <a:r>
              <a:rPr lang="fr-FR" sz="1350" dirty="0" err="1"/>
              <a:t>region</a:t>
            </a:r>
            <a:endParaRPr lang="fr-FR" sz="1350" dirty="0"/>
          </a:p>
        </p:txBody>
      </p:sp>
      <p:sp>
        <p:nvSpPr>
          <p:cNvPr id="32" name="ZoneTexte 31">
            <a:extLst>
              <a:ext uri="{FF2B5EF4-FFF2-40B4-BE49-F238E27FC236}">
                <a16:creationId xmlns:a16="http://schemas.microsoft.com/office/drawing/2014/main" xmlns="" id="{2F624DEE-F55A-F54E-9FE7-4A755B52B647}"/>
              </a:ext>
            </a:extLst>
          </p:cNvPr>
          <p:cNvSpPr txBox="1"/>
          <p:nvPr/>
        </p:nvSpPr>
        <p:spPr>
          <a:xfrm>
            <a:off x="1876363" y="4689315"/>
            <a:ext cx="1596872" cy="50783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fr-FR" sz="1350" dirty="0"/>
              <a:t>Co-</a:t>
            </a:r>
            <a:r>
              <a:rPr lang="fr-FR" sz="1350" dirty="0" err="1"/>
              <a:t>investment</a:t>
            </a:r>
            <a:r>
              <a:rPr lang="fr-FR" sz="1350" dirty="0"/>
              <a:t> </a:t>
            </a:r>
            <a:r>
              <a:rPr lang="fr-FR" sz="1350" dirty="0" err="1"/>
              <a:t>with</a:t>
            </a:r>
            <a:r>
              <a:rPr lang="fr-FR" sz="1350" dirty="0"/>
              <a:t> </a:t>
            </a:r>
            <a:r>
              <a:rPr lang="fr-FR" sz="1350" dirty="0" err="1"/>
              <a:t>Member</a:t>
            </a:r>
            <a:r>
              <a:rPr lang="fr-FR" sz="1350" dirty="0"/>
              <a:t> States</a:t>
            </a:r>
          </a:p>
        </p:txBody>
      </p:sp>
      <p:sp>
        <p:nvSpPr>
          <p:cNvPr id="33" name="ZoneTexte 32">
            <a:extLst>
              <a:ext uri="{FF2B5EF4-FFF2-40B4-BE49-F238E27FC236}">
                <a16:creationId xmlns:a16="http://schemas.microsoft.com/office/drawing/2014/main" xmlns="" id="{FDB6C1EA-2B37-6E40-BA16-D4E4D227863F}"/>
              </a:ext>
            </a:extLst>
          </p:cNvPr>
          <p:cNvSpPr txBox="1"/>
          <p:nvPr/>
        </p:nvSpPr>
        <p:spPr>
          <a:xfrm>
            <a:off x="3574894" y="4689314"/>
            <a:ext cx="1596872" cy="50783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fr-FR" sz="1350" dirty="0"/>
              <a:t>Focus on </a:t>
            </a:r>
            <a:r>
              <a:rPr lang="fr-FR" sz="1350" dirty="0" err="1"/>
              <a:t>SMEs</a:t>
            </a:r>
            <a:r>
              <a:rPr lang="fr-FR" sz="1350" dirty="0"/>
              <a:t> and public services</a:t>
            </a:r>
          </a:p>
        </p:txBody>
      </p:sp>
      <p:sp>
        <p:nvSpPr>
          <p:cNvPr id="35" name="ZoneTexte 34">
            <a:extLst>
              <a:ext uri="{FF2B5EF4-FFF2-40B4-BE49-F238E27FC236}">
                <a16:creationId xmlns:a16="http://schemas.microsoft.com/office/drawing/2014/main" xmlns="" id="{42401D7D-F1B1-7541-91D1-B38056863CE3}"/>
              </a:ext>
            </a:extLst>
          </p:cNvPr>
          <p:cNvSpPr txBox="1"/>
          <p:nvPr/>
        </p:nvSpPr>
        <p:spPr>
          <a:xfrm>
            <a:off x="5273426" y="4689314"/>
            <a:ext cx="1478132" cy="71558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fr-FR" sz="1350" dirty="0"/>
              <a:t>Focus on HPC, AI, </a:t>
            </a:r>
            <a:r>
              <a:rPr lang="fr-FR" sz="1350" dirty="0" err="1"/>
              <a:t>Cybersecurity</a:t>
            </a:r>
            <a:r>
              <a:rPr lang="fr-FR" sz="1350" dirty="0"/>
              <a:t> and Digital </a:t>
            </a:r>
            <a:r>
              <a:rPr lang="fr-FR" sz="1350" dirty="0" err="1"/>
              <a:t>Skills</a:t>
            </a:r>
            <a:endParaRPr lang="fr-FR" sz="1350" dirty="0"/>
          </a:p>
        </p:txBody>
      </p:sp>
      <p:sp>
        <p:nvSpPr>
          <p:cNvPr id="36" name="ZoneTexte 35">
            <a:extLst>
              <a:ext uri="{FF2B5EF4-FFF2-40B4-BE49-F238E27FC236}">
                <a16:creationId xmlns:a16="http://schemas.microsoft.com/office/drawing/2014/main" xmlns="" id="{CBD2B655-384A-0F48-96AC-362FA54023FC}"/>
              </a:ext>
            </a:extLst>
          </p:cNvPr>
          <p:cNvSpPr txBox="1"/>
          <p:nvPr/>
        </p:nvSpPr>
        <p:spPr>
          <a:xfrm>
            <a:off x="6853218" y="4689314"/>
            <a:ext cx="1478132" cy="50783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fr-FR" sz="1350" dirty="0"/>
              <a:t>A </a:t>
            </a:r>
            <a:r>
              <a:rPr lang="fr-FR" sz="1350" dirty="0" err="1"/>
              <a:t>strong</a:t>
            </a:r>
            <a:r>
              <a:rPr lang="fr-FR" sz="1350" dirty="0"/>
              <a:t> </a:t>
            </a:r>
            <a:r>
              <a:rPr lang="fr-FR" sz="1350" dirty="0" err="1"/>
              <a:t>European</a:t>
            </a:r>
            <a:r>
              <a:rPr lang="fr-FR" sz="1350" dirty="0"/>
              <a:t> network of DIH</a:t>
            </a:r>
          </a:p>
        </p:txBody>
      </p:sp>
    </p:spTree>
    <p:extLst>
      <p:ext uri="{BB962C8B-B14F-4D97-AF65-F5344CB8AC3E}">
        <p14:creationId xmlns:p14="http://schemas.microsoft.com/office/powerpoint/2010/main" val="145245009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Connecteur droit 14">
            <a:extLst>
              <a:ext uri="{FF2B5EF4-FFF2-40B4-BE49-F238E27FC236}">
                <a16:creationId xmlns:a16="http://schemas.microsoft.com/office/drawing/2014/main" xmlns="" id="{1D778D66-49A5-4F4A-B08A-A75CD878FD39}"/>
              </a:ext>
            </a:extLst>
          </p:cNvPr>
          <p:cNvCxnSpPr>
            <a:stCxn id="17" idx="4"/>
            <a:endCxn id="13" idx="0"/>
          </p:cNvCxnSpPr>
          <p:nvPr/>
        </p:nvCxnSpPr>
        <p:spPr>
          <a:xfrm>
            <a:off x="8705775" y="1754886"/>
            <a:ext cx="0" cy="25866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xmlns="" id="{A190621C-9B9B-CD49-822D-421A60292D9C}"/>
              </a:ext>
            </a:extLst>
          </p:cNvPr>
          <p:cNvCxnSpPr>
            <a:stCxn id="13" idx="4"/>
            <a:endCxn id="14" idx="0"/>
          </p:cNvCxnSpPr>
          <p:nvPr/>
        </p:nvCxnSpPr>
        <p:spPr>
          <a:xfrm>
            <a:off x="8705775" y="2337551"/>
            <a:ext cx="0" cy="25866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3" name="Ellipse 12">
            <a:extLst>
              <a:ext uri="{FF2B5EF4-FFF2-40B4-BE49-F238E27FC236}">
                <a16:creationId xmlns:a16="http://schemas.microsoft.com/office/drawing/2014/main" xmlns="" id="{BE880572-524B-714B-80D8-85D6F28ABB03}"/>
              </a:ext>
            </a:extLst>
          </p:cNvPr>
          <p:cNvSpPr>
            <a:spLocks noChangeAspect="1"/>
          </p:cNvSpPr>
          <p:nvPr/>
        </p:nvSpPr>
        <p:spPr>
          <a:xfrm>
            <a:off x="8543775" y="2013551"/>
            <a:ext cx="324000" cy="324000"/>
          </a:xfrm>
          <a:prstGeom prst="ellipse">
            <a:avLst/>
          </a:prstGeom>
          <a:solidFill>
            <a:srgbClr val="B5135C"/>
          </a:solidFill>
          <a:ln w="19050">
            <a:solidFill>
              <a:srgbClr val="B51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19" name="ZoneTexte 18">
            <a:extLst>
              <a:ext uri="{FF2B5EF4-FFF2-40B4-BE49-F238E27FC236}">
                <a16:creationId xmlns:a16="http://schemas.microsoft.com/office/drawing/2014/main" xmlns="" id="{054B034A-D843-0740-9E38-69407F85C4BF}"/>
              </a:ext>
            </a:extLst>
          </p:cNvPr>
          <p:cNvSpPr txBox="1"/>
          <p:nvPr/>
        </p:nvSpPr>
        <p:spPr>
          <a:xfrm>
            <a:off x="8543774" y="1986145"/>
            <a:ext cx="323996" cy="369332"/>
          </a:xfrm>
          <a:prstGeom prst="rect">
            <a:avLst/>
          </a:prstGeom>
          <a:noFill/>
        </p:spPr>
        <p:txBody>
          <a:bodyPr wrap="square" rtlCol="0" anchor="ctr">
            <a:spAutoFit/>
          </a:bodyPr>
          <a:lstStyle/>
          <a:p>
            <a:pPr algn="ctr"/>
            <a:r>
              <a:rPr lang="fr-FR" dirty="0">
                <a:solidFill>
                  <a:schemeClr val="bg1"/>
                </a:solidFill>
              </a:rPr>
              <a:t>2</a:t>
            </a:r>
          </a:p>
        </p:txBody>
      </p:sp>
      <p:sp>
        <p:nvSpPr>
          <p:cNvPr id="11" name="Espace réservé du texte 4">
            <a:extLst>
              <a:ext uri="{FF2B5EF4-FFF2-40B4-BE49-F238E27FC236}">
                <a16:creationId xmlns:a16="http://schemas.microsoft.com/office/drawing/2014/main" xmlns="" id="{9F7D1219-8595-4720-9308-950C3119DE94}"/>
              </a:ext>
            </a:extLst>
          </p:cNvPr>
          <p:cNvSpPr txBox="1">
            <a:spLocks/>
          </p:cNvSpPr>
          <p:nvPr/>
        </p:nvSpPr>
        <p:spPr>
          <a:xfrm>
            <a:off x="167836" y="5644171"/>
            <a:ext cx="2561908" cy="188797"/>
          </a:xfrm>
          <a:prstGeom prst="rect">
            <a:avLst/>
          </a:prstGeom>
        </p:spPr>
        <p:txBody>
          <a:bodyPr>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1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825" dirty="0"/>
              <a:t>Réunion TENOR – 5 avril 2019</a:t>
            </a:r>
          </a:p>
        </p:txBody>
      </p:sp>
      <p:sp>
        <p:nvSpPr>
          <p:cNvPr id="14" name="Ellipse 13">
            <a:extLst>
              <a:ext uri="{FF2B5EF4-FFF2-40B4-BE49-F238E27FC236}">
                <a16:creationId xmlns:a16="http://schemas.microsoft.com/office/drawing/2014/main" xmlns="" id="{7F724447-6839-9E44-81A7-06F2DCC83EB4}"/>
              </a:ext>
            </a:extLst>
          </p:cNvPr>
          <p:cNvSpPr>
            <a:spLocks noChangeAspect="1"/>
          </p:cNvSpPr>
          <p:nvPr/>
        </p:nvSpPr>
        <p:spPr>
          <a:xfrm>
            <a:off x="8543775" y="2596216"/>
            <a:ext cx="324000" cy="324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7" name="Ellipse 16">
            <a:extLst>
              <a:ext uri="{FF2B5EF4-FFF2-40B4-BE49-F238E27FC236}">
                <a16:creationId xmlns:a16="http://schemas.microsoft.com/office/drawing/2014/main" xmlns="" id="{17BBB9D3-6E48-7E42-895F-7831A3E03D01}"/>
              </a:ext>
            </a:extLst>
          </p:cNvPr>
          <p:cNvSpPr>
            <a:spLocks noChangeAspect="1"/>
          </p:cNvSpPr>
          <p:nvPr/>
        </p:nvSpPr>
        <p:spPr>
          <a:xfrm>
            <a:off x="8543775" y="1430885"/>
            <a:ext cx="324000" cy="324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0" name="ZoneTexte 19">
            <a:extLst>
              <a:ext uri="{FF2B5EF4-FFF2-40B4-BE49-F238E27FC236}">
                <a16:creationId xmlns:a16="http://schemas.microsoft.com/office/drawing/2014/main" xmlns="" id="{590E887C-916B-A54A-BCC8-D032470E0987}"/>
              </a:ext>
            </a:extLst>
          </p:cNvPr>
          <p:cNvSpPr txBox="1"/>
          <p:nvPr/>
        </p:nvSpPr>
        <p:spPr>
          <a:xfrm>
            <a:off x="8543774" y="2577898"/>
            <a:ext cx="323996" cy="369332"/>
          </a:xfrm>
          <a:prstGeom prst="rect">
            <a:avLst/>
          </a:prstGeom>
          <a:noFill/>
        </p:spPr>
        <p:txBody>
          <a:bodyPr wrap="square" rtlCol="0" anchor="ctr">
            <a:spAutoFit/>
          </a:bodyPr>
          <a:lstStyle/>
          <a:p>
            <a:pPr algn="ctr"/>
            <a:r>
              <a:rPr lang="fr-FR" dirty="0"/>
              <a:t>3</a:t>
            </a:r>
          </a:p>
        </p:txBody>
      </p:sp>
      <p:sp>
        <p:nvSpPr>
          <p:cNvPr id="21" name="Ellipse 20">
            <a:extLst>
              <a:ext uri="{FF2B5EF4-FFF2-40B4-BE49-F238E27FC236}">
                <a16:creationId xmlns:a16="http://schemas.microsoft.com/office/drawing/2014/main" xmlns="" id="{1F8D5419-BFD2-9F43-ACD7-64F2448B22C1}"/>
              </a:ext>
            </a:extLst>
          </p:cNvPr>
          <p:cNvSpPr>
            <a:spLocks noChangeAspect="1"/>
          </p:cNvSpPr>
          <p:nvPr/>
        </p:nvSpPr>
        <p:spPr>
          <a:xfrm>
            <a:off x="8543775" y="3172496"/>
            <a:ext cx="324000" cy="324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cxnSp>
        <p:nvCxnSpPr>
          <p:cNvPr id="22" name="Connecteur droit 21">
            <a:extLst>
              <a:ext uri="{FF2B5EF4-FFF2-40B4-BE49-F238E27FC236}">
                <a16:creationId xmlns:a16="http://schemas.microsoft.com/office/drawing/2014/main" xmlns="" id="{6003DA71-2376-794B-8911-0ADFF6AD7C6E}"/>
              </a:ext>
            </a:extLst>
          </p:cNvPr>
          <p:cNvCxnSpPr>
            <a:endCxn id="21" idx="0"/>
          </p:cNvCxnSpPr>
          <p:nvPr/>
        </p:nvCxnSpPr>
        <p:spPr>
          <a:xfrm>
            <a:off x="8705775" y="2913832"/>
            <a:ext cx="0" cy="25866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xmlns="" id="{801E4B26-D63E-CA47-8339-3C94B29D192F}"/>
              </a:ext>
            </a:extLst>
          </p:cNvPr>
          <p:cNvSpPr txBox="1"/>
          <p:nvPr/>
        </p:nvSpPr>
        <p:spPr>
          <a:xfrm>
            <a:off x="8543774" y="3154179"/>
            <a:ext cx="323996" cy="369332"/>
          </a:xfrm>
          <a:prstGeom prst="rect">
            <a:avLst/>
          </a:prstGeom>
          <a:noFill/>
        </p:spPr>
        <p:txBody>
          <a:bodyPr wrap="square" rtlCol="0" anchor="ctr">
            <a:spAutoFit/>
          </a:bodyPr>
          <a:lstStyle/>
          <a:p>
            <a:pPr algn="ctr"/>
            <a:r>
              <a:rPr lang="fr-FR" dirty="0"/>
              <a:t>4</a:t>
            </a:r>
          </a:p>
        </p:txBody>
      </p:sp>
      <p:sp>
        <p:nvSpPr>
          <p:cNvPr id="24" name="Titre 1">
            <a:extLst>
              <a:ext uri="{FF2B5EF4-FFF2-40B4-BE49-F238E27FC236}">
                <a16:creationId xmlns:a16="http://schemas.microsoft.com/office/drawing/2014/main" xmlns="" id="{A966884E-77D3-AD41-AEE5-4B1766EB3E39}"/>
              </a:ext>
            </a:extLst>
          </p:cNvPr>
          <p:cNvSpPr>
            <a:spLocks noGrp="1"/>
          </p:cNvSpPr>
          <p:nvPr>
            <p:ph type="ctrTitle"/>
          </p:nvPr>
        </p:nvSpPr>
        <p:spPr>
          <a:xfrm>
            <a:off x="5758704" y="1120283"/>
            <a:ext cx="3185272" cy="407819"/>
          </a:xfrm>
        </p:spPr>
        <p:txBody>
          <a:bodyPr anchor="t">
            <a:normAutofit fontScale="90000"/>
          </a:bodyPr>
          <a:lstStyle/>
          <a:p>
            <a:pPr algn="r"/>
            <a:r>
              <a:rPr lang="fr-FR" sz="1200" b="0" dirty="0">
                <a:solidFill>
                  <a:srgbClr val="B5135C"/>
                </a:solidFill>
              </a:rPr>
              <a:t>2. LES </a:t>
            </a:r>
            <a:r>
              <a:rPr lang="fr-FR" sz="1200" dirty="0">
                <a:solidFill>
                  <a:srgbClr val="B5135C"/>
                </a:solidFill>
              </a:rPr>
              <a:t>DIGITAL INNOVATION HUBS</a:t>
            </a:r>
            <a:br>
              <a:rPr lang="fr-FR" sz="1200" dirty="0">
                <a:solidFill>
                  <a:srgbClr val="B5135C"/>
                </a:solidFill>
              </a:rPr>
            </a:br>
            <a:endParaRPr lang="fr-FR" sz="1200" dirty="0">
              <a:solidFill>
                <a:srgbClr val="B5135C"/>
              </a:solidFill>
            </a:endParaRPr>
          </a:p>
        </p:txBody>
      </p:sp>
      <p:sp>
        <p:nvSpPr>
          <p:cNvPr id="18" name="ZoneTexte 17">
            <a:extLst>
              <a:ext uri="{FF2B5EF4-FFF2-40B4-BE49-F238E27FC236}">
                <a16:creationId xmlns:a16="http://schemas.microsoft.com/office/drawing/2014/main" xmlns="" id="{97091608-0928-E041-AE16-F33EF5C873F3}"/>
              </a:ext>
            </a:extLst>
          </p:cNvPr>
          <p:cNvSpPr txBox="1"/>
          <p:nvPr/>
        </p:nvSpPr>
        <p:spPr>
          <a:xfrm>
            <a:off x="8543774" y="1406986"/>
            <a:ext cx="323996" cy="369332"/>
          </a:xfrm>
          <a:prstGeom prst="rect">
            <a:avLst/>
          </a:prstGeom>
          <a:noFill/>
        </p:spPr>
        <p:txBody>
          <a:bodyPr wrap="square" rtlCol="0" anchor="ctr">
            <a:spAutoFit/>
          </a:bodyPr>
          <a:lstStyle/>
          <a:p>
            <a:pPr algn="ctr"/>
            <a:r>
              <a:rPr lang="fr-FR" dirty="0"/>
              <a:t>1</a:t>
            </a:r>
          </a:p>
        </p:txBody>
      </p:sp>
      <p:sp>
        <p:nvSpPr>
          <p:cNvPr id="28" name="ZoneTexte 27">
            <a:extLst>
              <a:ext uri="{FF2B5EF4-FFF2-40B4-BE49-F238E27FC236}">
                <a16:creationId xmlns:a16="http://schemas.microsoft.com/office/drawing/2014/main" xmlns="" id="{176E2646-A6B7-B94D-9D36-174B7C54CF34}"/>
              </a:ext>
            </a:extLst>
          </p:cNvPr>
          <p:cNvSpPr txBox="1"/>
          <p:nvPr/>
        </p:nvSpPr>
        <p:spPr>
          <a:xfrm>
            <a:off x="631610" y="2282116"/>
            <a:ext cx="7896687" cy="369332"/>
          </a:xfrm>
          <a:prstGeom prst="rect">
            <a:avLst/>
          </a:prstGeom>
          <a:noFill/>
        </p:spPr>
        <p:txBody>
          <a:bodyPr wrap="square" rtlCol="0">
            <a:spAutoFit/>
          </a:bodyPr>
          <a:lstStyle/>
          <a:p>
            <a:pPr algn="ctr"/>
            <a:r>
              <a:rPr lang="fr-FR" b="1" dirty="0"/>
              <a:t>« TEST BEFORE INVEST » (CONNAISSANCE, TESTS, EXPÉRIMENTATION)</a:t>
            </a:r>
          </a:p>
        </p:txBody>
      </p:sp>
      <p:sp>
        <p:nvSpPr>
          <p:cNvPr id="25" name="ZoneTexte 24">
            <a:extLst>
              <a:ext uri="{FF2B5EF4-FFF2-40B4-BE49-F238E27FC236}">
                <a16:creationId xmlns:a16="http://schemas.microsoft.com/office/drawing/2014/main" xmlns="" id="{4AEE558A-2062-D54E-B8DE-78DDC4776539}"/>
              </a:ext>
            </a:extLst>
          </p:cNvPr>
          <p:cNvSpPr txBox="1"/>
          <p:nvPr/>
        </p:nvSpPr>
        <p:spPr>
          <a:xfrm>
            <a:off x="1358504" y="2855148"/>
            <a:ext cx="7138534" cy="2585323"/>
          </a:xfrm>
          <a:prstGeom prst="rect">
            <a:avLst/>
          </a:prstGeom>
          <a:noFill/>
        </p:spPr>
        <p:txBody>
          <a:bodyPr wrap="square" rtlCol="0">
            <a:spAutoFit/>
          </a:bodyPr>
          <a:lstStyle/>
          <a:p>
            <a:pPr marL="214313" indent="-214313">
              <a:buFont typeface="Wingdings" pitchFamily="2" charset="2"/>
              <a:buChar char="§"/>
            </a:pPr>
            <a:r>
              <a:rPr lang="fr-FR" sz="1350" dirty="0"/>
              <a:t>Rester à jour sur les avancées technologiques</a:t>
            </a:r>
          </a:p>
          <a:p>
            <a:pPr marL="214313" indent="-214313">
              <a:buFont typeface="Wingdings" pitchFamily="2" charset="2"/>
              <a:buChar char="§"/>
            </a:pPr>
            <a:endParaRPr lang="fr-FR" sz="1350" dirty="0"/>
          </a:p>
          <a:p>
            <a:pPr marL="214313" indent="-214313">
              <a:buFont typeface="Wingdings" pitchFamily="2" charset="2"/>
              <a:buChar char="§"/>
            </a:pPr>
            <a:r>
              <a:rPr lang="fr-FR" sz="1350" dirty="0"/>
              <a:t>Être en relation avec les centres de compétence régionaux et/ou nationaux</a:t>
            </a:r>
          </a:p>
          <a:p>
            <a:pPr marL="214313" indent="-214313">
              <a:buFont typeface="Wingdings" pitchFamily="2" charset="2"/>
              <a:buChar char="§"/>
            </a:pPr>
            <a:endParaRPr lang="fr-FR" sz="1350" dirty="0"/>
          </a:p>
          <a:p>
            <a:pPr marL="214313" indent="-214313">
              <a:buFont typeface="Wingdings" pitchFamily="2" charset="2"/>
              <a:buChar char="§"/>
            </a:pPr>
            <a:r>
              <a:rPr lang="fr-FR" sz="1350" dirty="0"/>
              <a:t>Travailler avec les RTO (</a:t>
            </a:r>
            <a:r>
              <a:rPr lang="fr-FR" sz="1350" dirty="0" err="1">
                <a:hlinkClick r:id="rId2">
                  <a:extLst>
                    <a:ext uri="{A12FA001-AC4F-418D-AE19-62706E023703}">
                      <ahyp:hlinkClr xmlns:ahyp="http://schemas.microsoft.com/office/drawing/2018/hyperlinkcolor" xmlns="" val="tx"/>
                    </a:ext>
                  </a:extLst>
                </a:hlinkClick>
              </a:rPr>
              <a:t>Research</a:t>
            </a:r>
            <a:r>
              <a:rPr lang="fr-FR" sz="1350" dirty="0">
                <a:hlinkClick r:id="rId2">
                  <a:extLst>
                    <a:ext uri="{A12FA001-AC4F-418D-AE19-62706E023703}">
                      <ahyp:hlinkClr xmlns:ahyp="http://schemas.microsoft.com/office/drawing/2018/hyperlinkcolor" xmlns="" val="tx"/>
                    </a:ext>
                  </a:extLst>
                </a:hlinkClick>
              </a:rPr>
              <a:t> and </a:t>
            </a:r>
            <a:r>
              <a:rPr lang="fr-FR" sz="1350" dirty="0" err="1">
                <a:hlinkClick r:id="rId2">
                  <a:extLst>
                    <a:ext uri="{A12FA001-AC4F-418D-AE19-62706E023703}">
                      <ahyp:hlinkClr xmlns:ahyp="http://schemas.microsoft.com/office/drawing/2018/hyperlinkcolor" xmlns="" val="tx"/>
                    </a:ext>
                  </a:extLst>
                </a:hlinkClick>
              </a:rPr>
              <a:t>Technology</a:t>
            </a:r>
            <a:r>
              <a:rPr lang="fr-FR" sz="1350" dirty="0">
                <a:hlinkClick r:id="rId2">
                  <a:extLst>
                    <a:ext uri="{A12FA001-AC4F-418D-AE19-62706E023703}">
                      <ahyp:hlinkClr xmlns:ahyp="http://schemas.microsoft.com/office/drawing/2018/hyperlinkcolor" xmlns="" val="tx"/>
                    </a:ext>
                  </a:extLst>
                </a:hlinkClick>
              </a:rPr>
              <a:t> Organisations</a:t>
            </a:r>
            <a:r>
              <a:rPr lang="fr-FR" sz="1350" dirty="0"/>
              <a:t>) et leurs infrastructures techno</a:t>
            </a:r>
          </a:p>
          <a:p>
            <a:pPr marL="214313" indent="-214313">
              <a:buFont typeface="Wingdings" pitchFamily="2" charset="2"/>
              <a:buChar char="§"/>
            </a:pPr>
            <a:endParaRPr lang="fr-FR" sz="1350" dirty="0"/>
          </a:p>
          <a:p>
            <a:pPr marL="214313" indent="-214313">
              <a:buFont typeface="Wingdings" pitchFamily="2" charset="2"/>
              <a:buChar char="§"/>
            </a:pPr>
            <a:r>
              <a:rPr lang="fr-FR" sz="1350" dirty="0"/>
              <a:t>Participer à des projets H2020</a:t>
            </a:r>
          </a:p>
          <a:p>
            <a:pPr marL="214313" indent="-214313">
              <a:buFont typeface="Wingdings" pitchFamily="2" charset="2"/>
              <a:buChar char="§"/>
            </a:pPr>
            <a:endParaRPr lang="fr-FR" sz="1350" dirty="0"/>
          </a:p>
          <a:p>
            <a:pPr marL="214313" indent="-214313">
              <a:buFont typeface="Wingdings" pitchFamily="2" charset="2"/>
              <a:buChar char="§"/>
            </a:pPr>
            <a:r>
              <a:rPr lang="fr-FR" sz="1350" dirty="0"/>
              <a:t>Être membre du réseau des DIH</a:t>
            </a:r>
          </a:p>
          <a:p>
            <a:pPr marL="214313" indent="-214313">
              <a:buFont typeface="Wingdings" pitchFamily="2" charset="2"/>
              <a:buChar char="§"/>
            </a:pPr>
            <a:endParaRPr lang="fr-FR" sz="1350" dirty="0"/>
          </a:p>
          <a:p>
            <a:pPr marL="214313" indent="-214313">
              <a:buFont typeface="Wingdings" pitchFamily="2" charset="2"/>
              <a:buChar char="§"/>
            </a:pPr>
            <a:r>
              <a:rPr lang="fr-FR" sz="1350" dirty="0"/>
              <a:t>Participer aux formations pour les DIH (« train the </a:t>
            </a:r>
            <a:r>
              <a:rPr lang="fr-FR" sz="1350" dirty="0" err="1"/>
              <a:t>trainers</a:t>
            </a:r>
            <a:r>
              <a:rPr lang="fr-FR" sz="1350" dirty="0"/>
              <a:t> »)</a:t>
            </a:r>
          </a:p>
          <a:p>
            <a:pPr marL="214313" indent="-214313">
              <a:buFont typeface="Arial" panose="020B0604020202020204" pitchFamily="34" charset="0"/>
              <a:buChar char="•"/>
            </a:pPr>
            <a:endParaRPr lang="fr-FR" sz="1350" dirty="0"/>
          </a:p>
        </p:txBody>
      </p:sp>
    </p:spTree>
    <p:extLst>
      <p:ext uri="{BB962C8B-B14F-4D97-AF65-F5344CB8AC3E}">
        <p14:creationId xmlns:p14="http://schemas.microsoft.com/office/powerpoint/2010/main" val="213219989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Connecteur droit 14">
            <a:extLst>
              <a:ext uri="{FF2B5EF4-FFF2-40B4-BE49-F238E27FC236}">
                <a16:creationId xmlns:a16="http://schemas.microsoft.com/office/drawing/2014/main" xmlns="" id="{1D778D66-49A5-4F4A-B08A-A75CD878FD39}"/>
              </a:ext>
            </a:extLst>
          </p:cNvPr>
          <p:cNvCxnSpPr>
            <a:stCxn id="17" idx="4"/>
            <a:endCxn id="13" idx="0"/>
          </p:cNvCxnSpPr>
          <p:nvPr/>
        </p:nvCxnSpPr>
        <p:spPr>
          <a:xfrm>
            <a:off x="8705775" y="1754886"/>
            <a:ext cx="0" cy="25866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xmlns="" id="{A190621C-9B9B-CD49-822D-421A60292D9C}"/>
              </a:ext>
            </a:extLst>
          </p:cNvPr>
          <p:cNvCxnSpPr>
            <a:stCxn id="13" idx="4"/>
            <a:endCxn id="14" idx="0"/>
          </p:cNvCxnSpPr>
          <p:nvPr/>
        </p:nvCxnSpPr>
        <p:spPr>
          <a:xfrm>
            <a:off x="8705775" y="2337551"/>
            <a:ext cx="0" cy="25866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3" name="Ellipse 12">
            <a:extLst>
              <a:ext uri="{FF2B5EF4-FFF2-40B4-BE49-F238E27FC236}">
                <a16:creationId xmlns:a16="http://schemas.microsoft.com/office/drawing/2014/main" xmlns="" id="{BE880572-524B-714B-80D8-85D6F28ABB03}"/>
              </a:ext>
            </a:extLst>
          </p:cNvPr>
          <p:cNvSpPr>
            <a:spLocks noChangeAspect="1"/>
          </p:cNvSpPr>
          <p:nvPr/>
        </p:nvSpPr>
        <p:spPr>
          <a:xfrm>
            <a:off x="8543775" y="2013551"/>
            <a:ext cx="324000" cy="324000"/>
          </a:xfrm>
          <a:prstGeom prst="ellipse">
            <a:avLst/>
          </a:prstGeom>
          <a:solidFill>
            <a:srgbClr val="B5135C"/>
          </a:solidFill>
          <a:ln w="19050">
            <a:solidFill>
              <a:srgbClr val="B51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19" name="ZoneTexte 18">
            <a:extLst>
              <a:ext uri="{FF2B5EF4-FFF2-40B4-BE49-F238E27FC236}">
                <a16:creationId xmlns:a16="http://schemas.microsoft.com/office/drawing/2014/main" xmlns="" id="{054B034A-D843-0740-9E38-69407F85C4BF}"/>
              </a:ext>
            </a:extLst>
          </p:cNvPr>
          <p:cNvSpPr txBox="1"/>
          <p:nvPr/>
        </p:nvSpPr>
        <p:spPr>
          <a:xfrm>
            <a:off x="8543774" y="1986145"/>
            <a:ext cx="323996" cy="369332"/>
          </a:xfrm>
          <a:prstGeom prst="rect">
            <a:avLst/>
          </a:prstGeom>
          <a:noFill/>
        </p:spPr>
        <p:txBody>
          <a:bodyPr wrap="square" rtlCol="0" anchor="ctr">
            <a:spAutoFit/>
          </a:bodyPr>
          <a:lstStyle/>
          <a:p>
            <a:pPr algn="ctr"/>
            <a:r>
              <a:rPr lang="fr-FR" dirty="0">
                <a:solidFill>
                  <a:schemeClr val="bg1"/>
                </a:solidFill>
              </a:rPr>
              <a:t>2</a:t>
            </a:r>
          </a:p>
        </p:txBody>
      </p:sp>
      <p:sp>
        <p:nvSpPr>
          <p:cNvPr id="11" name="Espace réservé du texte 4">
            <a:extLst>
              <a:ext uri="{FF2B5EF4-FFF2-40B4-BE49-F238E27FC236}">
                <a16:creationId xmlns:a16="http://schemas.microsoft.com/office/drawing/2014/main" xmlns="" id="{9F7D1219-8595-4720-9308-950C3119DE94}"/>
              </a:ext>
            </a:extLst>
          </p:cNvPr>
          <p:cNvSpPr txBox="1">
            <a:spLocks/>
          </p:cNvSpPr>
          <p:nvPr/>
        </p:nvSpPr>
        <p:spPr>
          <a:xfrm>
            <a:off x="167836" y="5644171"/>
            <a:ext cx="2561908" cy="188797"/>
          </a:xfrm>
          <a:prstGeom prst="rect">
            <a:avLst/>
          </a:prstGeom>
        </p:spPr>
        <p:txBody>
          <a:bodyPr>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1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825" dirty="0"/>
              <a:t>Réunion TENOR – 5 avril 2019</a:t>
            </a:r>
          </a:p>
        </p:txBody>
      </p:sp>
      <p:sp>
        <p:nvSpPr>
          <p:cNvPr id="14" name="Ellipse 13">
            <a:extLst>
              <a:ext uri="{FF2B5EF4-FFF2-40B4-BE49-F238E27FC236}">
                <a16:creationId xmlns:a16="http://schemas.microsoft.com/office/drawing/2014/main" xmlns="" id="{7F724447-6839-9E44-81A7-06F2DCC83EB4}"/>
              </a:ext>
            </a:extLst>
          </p:cNvPr>
          <p:cNvSpPr>
            <a:spLocks noChangeAspect="1"/>
          </p:cNvSpPr>
          <p:nvPr/>
        </p:nvSpPr>
        <p:spPr>
          <a:xfrm>
            <a:off x="8543775" y="2596216"/>
            <a:ext cx="324000" cy="324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7" name="Ellipse 16">
            <a:extLst>
              <a:ext uri="{FF2B5EF4-FFF2-40B4-BE49-F238E27FC236}">
                <a16:creationId xmlns:a16="http://schemas.microsoft.com/office/drawing/2014/main" xmlns="" id="{17BBB9D3-6E48-7E42-895F-7831A3E03D01}"/>
              </a:ext>
            </a:extLst>
          </p:cNvPr>
          <p:cNvSpPr>
            <a:spLocks noChangeAspect="1"/>
          </p:cNvSpPr>
          <p:nvPr/>
        </p:nvSpPr>
        <p:spPr>
          <a:xfrm>
            <a:off x="8543775" y="1430885"/>
            <a:ext cx="324000" cy="324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0" name="ZoneTexte 19">
            <a:extLst>
              <a:ext uri="{FF2B5EF4-FFF2-40B4-BE49-F238E27FC236}">
                <a16:creationId xmlns:a16="http://schemas.microsoft.com/office/drawing/2014/main" xmlns="" id="{590E887C-916B-A54A-BCC8-D032470E0987}"/>
              </a:ext>
            </a:extLst>
          </p:cNvPr>
          <p:cNvSpPr txBox="1"/>
          <p:nvPr/>
        </p:nvSpPr>
        <p:spPr>
          <a:xfrm>
            <a:off x="8543774" y="2577898"/>
            <a:ext cx="323996" cy="369332"/>
          </a:xfrm>
          <a:prstGeom prst="rect">
            <a:avLst/>
          </a:prstGeom>
          <a:noFill/>
        </p:spPr>
        <p:txBody>
          <a:bodyPr wrap="square" rtlCol="0" anchor="ctr">
            <a:spAutoFit/>
          </a:bodyPr>
          <a:lstStyle/>
          <a:p>
            <a:pPr algn="ctr"/>
            <a:r>
              <a:rPr lang="fr-FR" dirty="0"/>
              <a:t>3</a:t>
            </a:r>
          </a:p>
        </p:txBody>
      </p:sp>
      <p:sp>
        <p:nvSpPr>
          <p:cNvPr id="21" name="Ellipse 20">
            <a:extLst>
              <a:ext uri="{FF2B5EF4-FFF2-40B4-BE49-F238E27FC236}">
                <a16:creationId xmlns:a16="http://schemas.microsoft.com/office/drawing/2014/main" xmlns="" id="{1F8D5419-BFD2-9F43-ACD7-64F2448B22C1}"/>
              </a:ext>
            </a:extLst>
          </p:cNvPr>
          <p:cNvSpPr>
            <a:spLocks noChangeAspect="1"/>
          </p:cNvSpPr>
          <p:nvPr/>
        </p:nvSpPr>
        <p:spPr>
          <a:xfrm>
            <a:off x="8543775" y="3172496"/>
            <a:ext cx="324000" cy="324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cxnSp>
        <p:nvCxnSpPr>
          <p:cNvPr id="22" name="Connecteur droit 21">
            <a:extLst>
              <a:ext uri="{FF2B5EF4-FFF2-40B4-BE49-F238E27FC236}">
                <a16:creationId xmlns:a16="http://schemas.microsoft.com/office/drawing/2014/main" xmlns="" id="{6003DA71-2376-794B-8911-0ADFF6AD7C6E}"/>
              </a:ext>
            </a:extLst>
          </p:cNvPr>
          <p:cNvCxnSpPr>
            <a:endCxn id="21" idx="0"/>
          </p:cNvCxnSpPr>
          <p:nvPr/>
        </p:nvCxnSpPr>
        <p:spPr>
          <a:xfrm>
            <a:off x="8705775" y="2913832"/>
            <a:ext cx="0" cy="25866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xmlns="" id="{801E4B26-D63E-CA47-8339-3C94B29D192F}"/>
              </a:ext>
            </a:extLst>
          </p:cNvPr>
          <p:cNvSpPr txBox="1"/>
          <p:nvPr/>
        </p:nvSpPr>
        <p:spPr>
          <a:xfrm>
            <a:off x="8543774" y="3154179"/>
            <a:ext cx="323996" cy="369332"/>
          </a:xfrm>
          <a:prstGeom prst="rect">
            <a:avLst/>
          </a:prstGeom>
          <a:noFill/>
        </p:spPr>
        <p:txBody>
          <a:bodyPr wrap="square" rtlCol="0" anchor="ctr">
            <a:spAutoFit/>
          </a:bodyPr>
          <a:lstStyle/>
          <a:p>
            <a:pPr algn="ctr"/>
            <a:r>
              <a:rPr lang="fr-FR" dirty="0"/>
              <a:t>4</a:t>
            </a:r>
          </a:p>
        </p:txBody>
      </p:sp>
      <p:sp>
        <p:nvSpPr>
          <p:cNvPr id="24" name="Titre 1">
            <a:extLst>
              <a:ext uri="{FF2B5EF4-FFF2-40B4-BE49-F238E27FC236}">
                <a16:creationId xmlns:a16="http://schemas.microsoft.com/office/drawing/2014/main" xmlns="" id="{A966884E-77D3-AD41-AEE5-4B1766EB3E39}"/>
              </a:ext>
            </a:extLst>
          </p:cNvPr>
          <p:cNvSpPr>
            <a:spLocks noGrp="1"/>
          </p:cNvSpPr>
          <p:nvPr>
            <p:ph type="ctrTitle"/>
          </p:nvPr>
        </p:nvSpPr>
        <p:spPr>
          <a:xfrm>
            <a:off x="5587257" y="1120283"/>
            <a:ext cx="3356719" cy="389098"/>
          </a:xfrm>
        </p:spPr>
        <p:txBody>
          <a:bodyPr anchor="t">
            <a:normAutofit/>
          </a:bodyPr>
          <a:lstStyle/>
          <a:p>
            <a:pPr algn="r"/>
            <a:r>
              <a:rPr lang="fr-FR" sz="1200" b="0" dirty="0">
                <a:solidFill>
                  <a:srgbClr val="B5135C"/>
                </a:solidFill>
              </a:rPr>
              <a:t>2. LES </a:t>
            </a:r>
            <a:r>
              <a:rPr lang="fr-FR" sz="1200" dirty="0">
                <a:solidFill>
                  <a:srgbClr val="B5135C"/>
                </a:solidFill>
              </a:rPr>
              <a:t>DIGITAL INNOVATION HUBS</a:t>
            </a:r>
          </a:p>
        </p:txBody>
      </p:sp>
      <p:sp>
        <p:nvSpPr>
          <p:cNvPr id="18" name="ZoneTexte 17">
            <a:extLst>
              <a:ext uri="{FF2B5EF4-FFF2-40B4-BE49-F238E27FC236}">
                <a16:creationId xmlns:a16="http://schemas.microsoft.com/office/drawing/2014/main" xmlns="" id="{97091608-0928-E041-AE16-F33EF5C873F3}"/>
              </a:ext>
            </a:extLst>
          </p:cNvPr>
          <p:cNvSpPr txBox="1"/>
          <p:nvPr/>
        </p:nvSpPr>
        <p:spPr>
          <a:xfrm>
            <a:off x="8543774" y="1406986"/>
            <a:ext cx="323996" cy="369332"/>
          </a:xfrm>
          <a:prstGeom prst="rect">
            <a:avLst/>
          </a:prstGeom>
          <a:noFill/>
        </p:spPr>
        <p:txBody>
          <a:bodyPr wrap="square" rtlCol="0" anchor="ctr">
            <a:spAutoFit/>
          </a:bodyPr>
          <a:lstStyle/>
          <a:p>
            <a:pPr algn="ctr"/>
            <a:r>
              <a:rPr lang="fr-FR" dirty="0"/>
              <a:t>1</a:t>
            </a:r>
          </a:p>
        </p:txBody>
      </p:sp>
      <p:sp>
        <p:nvSpPr>
          <p:cNvPr id="28" name="ZoneTexte 27">
            <a:extLst>
              <a:ext uri="{FF2B5EF4-FFF2-40B4-BE49-F238E27FC236}">
                <a16:creationId xmlns:a16="http://schemas.microsoft.com/office/drawing/2014/main" xmlns="" id="{176E2646-A6B7-B94D-9D36-174B7C54CF34}"/>
              </a:ext>
            </a:extLst>
          </p:cNvPr>
          <p:cNvSpPr txBox="1"/>
          <p:nvPr/>
        </p:nvSpPr>
        <p:spPr>
          <a:xfrm>
            <a:off x="631610" y="2282116"/>
            <a:ext cx="7896687" cy="369332"/>
          </a:xfrm>
          <a:prstGeom prst="rect">
            <a:avLst/>
          </a:prstGeom>
          <a:noFill/>
        </p:spPr>
        <p:txBody>
          <a:bodyPr wrap="square" rtlCol="0">
            <a:spAutoFit/>
          </a:bodyPr>
          <a:lstStyle/>
          <a:p>
            <a:pPr algn="ctr"/>
            <a:r>
              <a:rPr lang="fr-FR" b="1" dirty="0"/>
              <a:t>ACCOMPAGNEMENT À LA RECHERCHE DE FINANCEMENTS</a:t>
            </a:r>
          </a:p>
        </p:txBody>
      </p:sp>
      <p:sp>
        <p:nvSpPr>
          <p:cNvPr id="25" name="ZoneTexte 24">
            <a:extLst>
              <a:ext uri="{FF2B5EF4-FFF2-40B4-BE49-F238E27FC236}">
                <a16:creationId xmlns:a16="http://schemas.microsoft.com/office/drawing/2014/main" xmlns="" id="{4AEE558A-2062-D54E-B8DE-78DDC4776539}"/>
              </a:ext>
            </a:extLst>
          </p:cNvPr>
          <p:cNvSpPr txBox="1"/>
          <p:nvPr/>
        </p:nvSpPr>
        <p:spPr>
          <a:xfrm>
            <a:off x="1358504" y="2855148"/>
            <a:ext cx="7138534" cy="1546577"/>
          </a:xfrm>
          <a:prstGeom prst="rect">
            <a:avLst/>
          </a:prstGeom>
          <a:noFill/>
        </p:spPr>
        <p:txBody>
          <a:bodyPr wrap="square" rtlCol="0">
            <a:spAutoFit/>
          </a:bodyPr>
          <a:lstStyle/>
          <a:p>
            <a:pPr marL="214313" indent="-214313">
              <a:buFont typeface="Wingdings" pitchFamily="2" charset="2"/>
              <a:buChar char="§"/>
            </a:pPr>
            <a:r>
              <a:rPr lang="fr-FR" sz="1350" dirty="0"/>
              <a:t>Être familier avec les programmes de financement pour les PME</a:t>
            </a:r>
          </a:p>
          <a:p>
            <a:pPr marL="214313" indent="-214313">
              <a:buFont typeface="Wingdings" pitchFamily="2" charset="2"/>
              <a:buChar char="§"/>
            </a:pPr>
            <a:endParaRPr lang="fr-FR" sz="1350" dirty="0"/>
          </a:p>
          <a:p>
            <a:pPr marL="214313" indent="-214313">
              <a:buFont typeface="Wingdings" pitchFamily="2" charset="2"/>
              <a:buChar char="§"/>
            </a:pPr>
            <a:r>
              <a:rPr lang="fr-FR" sz="1350" dirty="0"/>
              <a:t>Travailler en lien avec les agences de développement économique, les incubateurs, les investisseurs</a:t>
            </a:r>
          </a:p>
          <a:p>
            <a:pPr marL="214313" indent="-214313">
              <a:buFont typeface="Wingdings" pitchFamily="2" charset="2"/>
              <a:buChar char="§"/>
            </a:pPr>
            <a:endParaRPr lang="fr-FR" sz="1350" dirty="0"/>
          </a:p>
          <a:p>
            <a:pPr marL="214313" indent="-214313">
              <a:buFont typeface="Wingdings" pitchFamily="2" charset="2"/>
              <a:buChar char="§"/>
            </a:pPr>
            <a:r>
              <a:rPr lang="fr-FR" sz="1350" dirty="0"/>
              <a:t>Travailler en lien avec Enterprise Europe Network pour accéder aux financements pour les entreprises</a:t>
            </a:r>
          </a:p>
        </p:txBody>
      </p:sp>
    </p:spTree>
    <p:extLst>
      <p:ext uri="{BB962C8B-B14F-4D97-AF65-F5344CB8AC3E}">
        <p14:creationId xmlns:p14="http://schemas.microsoft.com/office/powerpoint/2010/main" val="45275212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Connecteur droit 14">
            <a:extLst>
              <a:ext uri="{FF2B5EF4-FFF2-40B4-BE49-F238E27FC236}">
                <a16:creationId xmlns:a16="http://schemas.microsoft.com/office/drawing/2014/main" xmlns="" id="{1D778D66-49A5-4F4A-B08A-A75CD878FD39}"/>
              </a:ext>
            </a:extLst>
          </p:cNvPr>
          <p:cNvCxnSpPr>
            <a:stCxn id="17" idx="4"/>
            <a:endCxn id="13" idx="0"/>
          </p:cNvCxnSpPr>
          <p:nvPr/>
        </p:nvCxnSpPr>
        <p:spPr>
          <a:xfrm>
            <a:off x="8705775" y="1754886"/>
            <a:ext cx="0" cy="25866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xmlns="" id="{A190621C-9B9B-CD49-822D-421A60292D9C}"/>
              </a:ext>
            </a:extLst>
          </p:cNvPr>
          <p:cNvCxnSpPr>
            <a:stCxn id="13" idx="4"/>
            <a:endCxn id="14" idx="0"/>
          </p:cNvCxnSpPr>
          <p:nvPr/>
        </p:nvCxnSpPr>
        <p:spPr>
          <a:xfrm>
            <a:off x="8705775" y="2337551"/>
            <a:ext cx="0" cy="25866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3" name="Ellipse 12">
            <a:extLst>
              <a:ext uri="{FF2B5EF4-FFF2-40B4-BE49-F238E27FC236}">
                <a16:creationId xmlns:a16="http://schemas.microsoft.com/office/drawing/2014/main" xmlns="" id="{BE880572-524B-714B-80D8-85D6F28ABB03}"/>
              </a:ext>
            </a:extLst>
          </p:cNvPr>
          <p:cNvSpPr>
            <a:spLocks noChangeAspect="1"/>
          </p:cNvSpPr>
          <p:nvPr/>
        </p:nvSpPr>
        <p:spPr>
          <a:xfrm>
            <a:off x="8543775" y="2013551"/>
            <a:ext cx="324000" cy="324000"/>
          </a:xfrm>
          <a:prstGeom prst="ellipse">
            <a:avLst/>
          </a:prstGeom>
          <a:solidFill>
            <a:srgbClr val="B5135C"/>
          </a:solidFill>
          <a:ln w="19050">
            <a:solidFill>
              <a:srgbClr val="B51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19" name="ZoneTexte 18">
            <a:extLst>
              <a:ext uri="{FF2B5EF4-FFF2-40B4-BE49-F238E27FC236}">
                <a16:creationId xmlns:a16="http://schemas.microsoft.com/office/drawing/2014/main" xmlns="" id="{054B034A-D843-0740-9E38-69407F85C4BF}"/>
              </a:ext>
            </a:extLst>
          </p:cNvPr>
          <p:cNvSpPr txBox="1"/>
          <p:nvPr/>
        </p:nvSpPr>
        <p:spPr>
          <a:xfrm>
            <a:off x="8543774" y="1986145"/>
            <a:ext cx="323996" cy="369332"/>
          </a:xfrm>
          <a:prstGeom prst="rect">
            <a:avLst/>
          </a:prstGeom>
          <a:noFill/>
        </p:spPr>
        <p:txBody>
          <a:bodyPr wrap="square" rtlCol="0" anchor="ctr">
            <a:spAutoFit/>
          </a:bodyPr>
          <a:lstStyle/>
          <a:p>
            <a:pPr algn="ctr"/>
            <a:r>
              <a:rPr lang="fr-FR" dirty="0">
                <a:solidFill>
                  <a:schemeClr val="bg1"/>
                </a:solidFill>
              </a:rPr>
              <a:t>2</a:t>
            </a:r>
          </a:p>
        </p:txBody>
      </p:sp>
      <p:sp>
        <p:nvSpPr>
          <p:cNvPr id="11" name="Espace réservé du texte 4">
            <a:extLst>
              <a:ext uri="{FF2B5EF4-FFF2-40B4-BE49-F238E27FC236}">
                <a16:creationId xmlns:a16="http://schemas.microsoft.com/office/drawing/2014/main" xmlns="" id="{9F7D1219-8595-4720-9308-950C3119DE94}"/>
              </a:ext>
            </a:extLst>
          </p:cNvPr>
          <p:cNvSpPr txBox="1">
            <a:spLocks/>
          </p:cNvSpPr>
          <p:nvPr/>
        </p:nvSpPr>
        <p:spPr>
          <a:xfrm>
            <a:off x="167836" y="5644171"/>
            <a:ext cx="2561908" cy="188797"/>
          </a:xfrm>
          <a:prstGeom prst="rect">
            <a:avLst/>
          </a:prstGeom>
        </p:spPr>
        <p:txBody>
          <a:bodyPr>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1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825" dirty="0"/>
              <a:t>Réunion TENOR – 5 avril 2019</a:t>
            </a:r>
          </a:p>
        </p:txBody>
      </p:sp>
      <p:sp>
        <p:nvSpPr>
          <p:cNvPr id="14" name="Ellipse 13">
            <a:extLst>
              <a:ext uri="{FF2B5EF4-FFF2-40B4-BE49-F238E27FC236}">
                <a16:creationId xmlns:a16="http://schemas.microsoft.com/office/drawing/2014/main" xmlns="" id="{7F724447-6839-9E44-81A7-06F2DCC83EB4}"/>
              </a:ext>
            </a:extLst>
          </p:cNvPr>
          <p:cNvSpPr>
            <a:spLocks noChangeAspect="1"/>
          </p:cNvSpPr>
          <p:nvPr/>
        </p:nvSpPr>
        <p:spPr>
          <a:xfrm>
            <a:off x="8543775" y="2596216"/>
            <a:ext cx="324000" cy="324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7" name="Ellipse 16">
            <a:extLst>
              <a:ext uri="{FF2B5EF4-FFF2-40B4-BE49-F238E27FC236}">
                <a16:creationId xmlns:a16="http://schemas.microsoft.com/office/drawing/2014/main" xmlns="" id="{17BBB9D3-6E48-7E42-895F-7831A3E03D01}"/>
              </a:ext>
            </a:extLst>
          </p:cNvPr>
          <p:cNvSpPr>
            <a:spLocks noChangeAspect="1"/>
          </p:cNvSpPr>
          <p:nvPr/>
        </p:nvSpPr>
        <p:spPr>
          <a:xfrm>
            <a:off x="8543775" y="1430885"/>
            <a:ext cx="324000" cy="324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0" name="ZoneTexte 19">
            <a:extLst>
              <a:ext uri="{FF2B5EF4-FFF2-40B4-BE49-F238E27FC236}">
                <a16:creationId xmlns:a16="http://schemas.microsoft.com/office/drawing/2014/main" xmlns="" id="{590E887C-916B-A54A-BCC8-D032470E0987}"/>
              </a:ext>
            </a:extLst>
          </p:cNvPr>
          <p:cNvSpPr txBox="1"/>
          <p:nvPr/>
        </p:nvSpPr>
        <p:spPr>
          <a:xfrm>
            <a:off x="8543774" y="2577898"/>
            <a:ext cx="323996" cy="369332"/>
          </a:xfrm>
          <a:prstGeom prst="rect">
            <a:avLst/>
          </a:prstGeom>
          <a:noFill/>
        </p:spPr>
        <p:txBody>
          <a:bodyPr wrap="square" rtlCol="0" anchor="ctr">
            <a:spAutoFit/>
          </a:bodyPr>
          <a:lstStyle/>
          <a:p>
            <a:pPr algn="ctr"/>
            <a:r>
              <a:rPr lang="fr-FR" dirty="0"/>
              <a:t>3</a:t>
            </a:r>
          </a:p>
        </p:txBody>
      </p:sp>
      <p:sp>
        <p:nvSpPr>
          <p:cNvPr id="21" name="Ellipse 20">
            <a:extLst>
              <a:ext uri="{FF2B5EF4-FFF2-40B4-BE49-F238E27FC236}">
                <a16:creationId xmlns:a16="http://schemas.microsoft.com/office/drawing/2014/main" xmlns="" id="{1F8D5419-BFD2-9F43-ACD7-64F2448B22C1}"/>
              </a:ext>
            </a:extLst>
          </p:cNvPr>
          <p:cNvSpPr>
            <a:spLocks noChangeAspect="1"/>
          </p:cNvSpPr>
          <p:nvPr/>
        </p:nvSpPr>
        <p:spPr>
          <a:xfrm>
            <a:off x="8543775" y="3172496"/>
            <a:ext cx="324000" cy="324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cxnSp>
        <p:nvCxnSpPr>
          <p:cNvPr id="22" name="Connecteur droit 21">
            <a:extLst>
              <a:ext uri="{FF2B5EF4-FFF2-40B4-BE49-F238E27FC236}">
                <a16:creationId xmlns:a16="http://schemas.microsoft.com/office/drawing/2014/main" xmlns="" id="{6003DA71-2376-794B-8911-0ADFF6AD7C6E}"/>
              </a:ext>
            </a:extLst>
          </p:cNvPr>
          <p:cNvCxnSpPr>
            <a:endCxn id="21" idx="0"/>
          </p:cNvCxnSpPr>
          <p:nvPr/>
        </p:nvCxnSpPr>
        <p:spPr>
          <a:xfrm>
            <a:off x="8705775" y="2913832"/>
            <a:ext cx="0" cy="25866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xmlns="" id="{801E4B26-D63E-CA47-8339-3C94B29D192F}"/>
              </a:ext>
            </a:extLst>
          </p:cNvPr>
          <p:cNvSpPr txBox="1"/>
          <p:nvPr/>
        </p:nvSpPr>
        <p:spPr>
          <a:xfrm>
            <a:off x="8543774" y="3154179"/>
            <a:ext cx="323996" cy="369332"/>
          </a:xfrm>
          <a:prstGeom prst="rect">
            <a:avLst/>
          </a:prstGeom>
          <a:noFill/>
        </p:spPr>
        <p:txBody>
          <a:bodyPr wrap="square" rtlCol="0" anchor="ctr">
            <a:spAutoFit/>
          </a:bodyPr>
          <a:lstStyle/>
          <a:p>
            <a:pPr algn="ctr"/>
            <a:r>
              <a:rPr lang="fr-FR" dirty="0"/>
              <a:t>4</a:t>
            </a:r>
          </a:p>
        </p:txBody>
      </p:sp>
      <p:sp>
        <p:nvSpPr>
          <p:cNvPr id="24" name="Titre 1">
            <a:extLst>
              <a:ext uri="{FF2B5EF4-FFF2-40B4-BE49-F238E27FC236}">
                <a16:creationId xmlns:a16="http://schemas.microsoft.com/office/drawing/2014/main" xmlns="" id="{A966884E-77D3-AD41-AEE5-4B1766EB3E39}"/>
              </a:ext>
            </a:extLst>
          </p:cNvPr>
          <p:cNvSpPr>
            <a:spLocks noGrp="1"/>
          </p:cNvSpPr>
          <p:nvPr>
            <p:ph type="ctrTitle"/>
          </p:nvPr>
        </p:nvSpPr>
        <p:spPr>
          <a:xfrm>
            <a:off x="5294779" y="1120283"/>
            <a:ext cx="3649196" cy="407819"/>
          </a:xfrm>
        </p:spPr>
        <p:txBody>
          <a:bodyPr anchor="t">
            <a:normAutofit fontScale="90000"/>
          </a:bodyPr>
          <a:lstStyle/>
          <a:p>
            <a:pPr algn="r"/>
            <a:r>
              <a:rPr lang="fr-FR" sz="1200" b="0" dirty="0">
                <a:solidFill>
                  <a:srgbClr val="B5135C"/>
                </a:solidFill>
              </a:rPr>
              <a:t>2. LES </a:t>
            </a:r>
            <a:r>
              <a:rPr lang="fr-FR" sz="1200" dirty="0">
                <a:solidFill>
                  <a:srgbClr val="B5135C"/>
                </a:solidFill>
              </a:rPr>
              <a:t>DIGITAL INNOVATION HUBS</a:t>
            </a:r>
            <a:br>
              <a:rPr lang="fr-FR" sz="1200" dirty="0">
                <a:solidFill>
                  <a:srgbClr val="B5135C"/>
                </a:solidFill>
              </a:rPr>
            </a:br>
            <a:endParaRPr lang="fr-FR" sz="1200" dirty="0">
              <a:solidFill>
                <a:srgbClr val="B5135C"/>
              </a:solidFill>
            </a:endParaRPr>
          </a:p>
        </p:txBody>
      </p:sp>
      <p:sp>
        <p:nvSpPr>
          <p:cNvPr id="18" name="ZoneTexte 17">
            <a:extLst>
              <a:ext uri="{FF2B5EF4-FFF2-40B4-BE49-F238E27FC236}">
                <a16:creationId xmlns:a16="http://schemas.microsoft.com/office/drawing/2014/main" xmlns="" id="{97091608-0928-E041-AE16-F33EF5C873F3}"/>
              </a:ext>
            </a:extLst>
          </p:cNvPr>
          <p:cNvSpPr txBox="1"/>
          <p:nvPr/>
        </p:nvSpPr>
        <p:spPr>
          <a:xfrm>
            <a:off x="8543774" y="1406986"/>
            <a:ext cx="323996" cy="369332"/>
          </a:xfrm>
          <a:prstGeom prst="rect">
            <a:avLst/>
          </a:prstGeom>
          <a:noFill/>
        </p:spPr>
        <p:txBody>
          <a:bodyPr wrap="square" rtlCol="0" anchor="ctr">
            <a:spAutoFit/>
          </a:bodyPr>
          <a:lstStyle/>
          <a:p>
            <a:pPr algn="ctr"/>
            <a:r>
              <a:rPr lang="fr-FR" dirty="0"/>
              <a:t>1</a:t>
            </a:r>
          </a:p>
        </p:txBody>
      </p:sp>
      <p:sp>
        <p:nvSpPr>
          <p:cNvPr id="28" name="ZoneTexte 27">
            <a:extLst>
              <a:ext uri="{FF2B5EF4-FFF2-40B4-BE49-F238E27FC236}">
                <a16:creationId xmlns:a16="http://schemas.microsoft.com/office/drawing/2014/main" xmlns="" id="{176E2646-A6B7-B94D-9D36-174B7C54CF34}"/>
              </a:ext>
            </a:extLst>
          </p:cNvPr>
          <p:cNvSpPr txBox="1"/>
          <p:nvPr/>
        </p:nvSpPr>
        <p:spPr>
          <a:xfrm>
            <a:off x="631610" y="2282116"/>
            <a:ext cx="7896687" cy="369332"/>
          </a:xfrm>
          <a:prstGeom prst="rect">
            <a:avLst/>
          </a:prstGeom>
          <a:noFill/>
        </p:spPr>
        <p:txBody>
          <a:bodyPr wrap="square" rtlCol="0">
            <a:spAutoFit/>
          </a:bodyPr>
          <a:lstStyle/>
          <a:p>
            <a:pPr algn="ctr"/>
            <a:r>
              <a:rPr lang="fr-FR" b="1" dirty="0"/>
              <a:t>COMPÉTENCES « NUMÉRIQUES » ET FORMATION</a:t>
            </a:r>
          </a:p>
        </p:txBody>
      </p:sp>
      <p:sp>
        <p:nvSpPr>
          <p:cNvPr id="25" name="ZoneTexte 24">
            <a:extLst>
              <a:ext uri="{FF2B5EF4-FFF2-40B4-BE49-F238E27FC236}">
                <a16:creationId xmlns:a16="http://schemas.microsoft.com/office/drawing/2014/main" xmlns="" id="{4AEE558A-2062-D54E-B8DE-78DDC4776539}"/>
              </a:ext>
            </a:extLst>
          </p:cNvPr>
          <p:cNvSpPr txBox="1"/>
          <p:nvPr/>
        </p:nvSpPr>
        <p:spPr>
          <a:xfrm>
            <a:off x="1358504" y="2855148"/>
            <a:ext cx="7138534" cy="1131079"/>
          </a:xfrm>
          <a:prstGeom prst="rect">
            <a:avLst/>
          </a:prstGeom>
          <a:noFill/>
        </p:spPr>
        <p:txBody>
          <a:bodyPr wrap="square" rtlCol="0">
            <a:spAutoFit/>
          </a:bodyPr>
          <a:lstStyle/>
          <a:p>
            <a:pPr marL="214313" indent="-214313">
              <a:buFont typeface="Wingdings" pitchFamily="2" charset="2"/>
              <a:buChar char="§"/>
            </a:pPr>
            <a:r>
              <a:rPr lang="fr-FR" sz="1350" dirty="0"/>
              <a:t>Être familier avec les possibilités de formation pour les PME</a:t>
            </a:r>
          </a:p>
          <a:p>
            <a:pPr marL="214313" indent="-214313">
              <a:buFont typeface="Wingdings" pitchFamily="2" charset="2"/>
              <a:buChar char="§"/>
            </a:pPr>
            <a:endParaRPr lang="fr-FR" sz="1350" dirty="0"/>
          </a:p>
          <a:p>
            <a:pPr marL="214313" indent="-214313">
              <a:buFont typeface="Wingdings" pitchFamily="2" charset="2"/>
              <a:buChar char="§"/>
            </a:pPr>
            <a:r>
              <a:rPr lang="fr-FR" sz="1350" dirty="0"/>
              <a:t>Travailler en lien avec la </a:t>
            </a:r>
            <a:r>
              <a:rPr lang="fr-FR" sz="1350" dirty="0">
                <a:hlinkClick r:id="rId2">
                  <a:extLst>
                    <a:ext uri="{A12FA001-AC4F-418D-AE19-62706E023703}">
                      <ahyp:hlinkClr xmlns:ahyp="http://schemas.microsoft.com/office/drawing/2018/hyperlinkcolor" xmlns="" val="tx"/>
                    </a:ext>
                  </a:extLst>
                </a:hlinkClick>
              </a:rPr>
              <a:t>French Digital Skills and Job Coalition</a:t>
            </a:r>
            <a:endParaRPr lang="fr-FR" sz="1350" dirty="0"/>
          </a:p>
          <a:p>
            <a:pPr marL="214313" indent="-214313">
              <a:buFont typeface="Wingdings" pitchFamily="2" charset="2"/>
              <a:buChar char="§"/>
            </a:pPr>
            <a:endParaRPr lang="fr-FR" sz="1350" dirty="0"/>
          </a:p>
          <a:p>
            <a:pPr marL="214313" indent="-214313">
              <a:buFont typeface="Wingdings" pitchFamily="2" charset="2"/>
              <a:buChar char="§"/>
            </a:pPr>
            <a:r>
              <a:rPr lang="fr-FR" sz="1350" dirty="0"/>
              <a:t>Catalogue de formation I4MS en préparation</a:t>
            </a:r>
          </a:p>
        </p:txBody>
      </p:sp>
    </p:spTree>
    <p:extLst>
      <p:ext uri="{BB962C8B-B14F-4D97-AF65-F5344CB8AC3E}">
        <p14:creationId xmlns:p14="http://schemas.microsoft.com/office/powerpoint/2010/main" val="303276019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Connecteur droit 14">
            <a:extLst>
              <a:ext uri="{FF2B5EF4-FFF2-40B4-BE49-F238E27FC236}">
                <a16:creationId xmlns:a16="http://schemas.microsoft.com/office/drawing/2014/main" xmlns="" id="{1D778D66-49A5-4F4A-B08A-A75CD878FD39}"/>
              </a:ext>
            </a:extLst>
          </p:cNvPr>
          <p:cNvCxnSpPr>
            <a:stCxn id="17" idx="4"/>
            <a:endCxn id="13" idx="0"/>
          </p:cNvCxnSpPr>
          <p:nvPr/>
        </p:nvCxnSpPr>
        <p:spPr>
          <a:xfrm>
            <a:off x="8705775" y="1754886"/>
            <a:ext cx="0" cy="25866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xmlns="" id="{A190621C-9B9B-CD49-822D-421A60292D9C}"/>
              </a:ext>
            </a:extLst>
          </p:cNvPr>
          <p:cNvCxnSpPr>
            <a:stCxn id="13" idx="4"/>
            <a:endCxn id="14" idx="0"/>
          </p:cNvCxnSpPr>
          <p:nvPr/>
        </p:nvCxnSpPr>
        <p:spPr>
          <a:xfrm>
            <a:off x="8705775" y="2337551"/>
            <a:ext cx="0" cy="25866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3" name="Ellipse 12">
            <a:extLst>
              <a:ext uri="{FF2B5EF4-FFF2-40B4-BE49-F238E27FC236}">
                <a16:creationId xmlns:a16="http://schemas.microsoft.com/office/drawing/2014/main" xmlns="" id="{BE880572-524B-714B-80D8-85D6F28ABB03}"/>
              </a:ext>
            </a:extLst>
          </p:cNvPr>
          <p:cNvSpPr>
            <a:spLocks noChangeAspect="1"/>
          </p:cNvSpPr>
          <p:nvPr/>
        </p:nvSpPr>
        <p:spPr>
          <a:xfrm>
            <a:off x="8543775" y="2013551"/>
            <a:ext cx="324000" cy="324000"/>
          </a:xfrm>
          <a:prstGeom prst="ellipse">
            <a:avLst/>
          </a:prstGeom>
          <a:solidFill>
            <a:srgbClr val="B5135C"/>
          </a:solidFill>
          <a:ln w="19050">
            <a:solidFill>
              <a:srgbClr val="B51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19" name="ZoneTexte 18">
            <a:extLst>
              <a:ext uri="{FF2B5EF4-FFF2-40B4-BE49-F238E27FC236}">
                <a16:creationId xmlns:a16="http://schemas.microsoft.com/office/drawing/2014/main" xmlns="" id="{054B034A-D843-0740-9E38-69407F85C4BF}"/>
              </a:ext>
            </a:extLst>
          </p:cNvPr>
          <p:cNvSpPr txBox="1"/>
          <p:nvPr/>
        </p:nvSpPr>
        <p:spPr>
          <a:xfrm>
            <a:off x="8543774" y="1986145"/>
            <a:ext cx="323996" cy="369332"/>
          </a:xfrm>
          <a:prstGeom prst="rect">
            <a:avLst/>
          </a:prstGeom>
          <a:noFill/>
        </p:spPr>
        <p:txBody>
          <a:bodyPr wrap="square" rtlCol="0" anchor="ctr">
            <a:spAutoFit/>
          </a:bodyPr>
          <a:lstStyle/>
          <a:p>
            <a:pPr algn="ctr"/>
            <a:r>
              <a:rPr lang="fr-FR" dirty="0">
                <a:solidFill>
                  <a:schemeClr val="bg1"/>
                </a:solidFill>
              </a:rPr>
              <a:t>2</a:t>
            </a:r>
          </a:p>
        </p:txBody>
      </p:sp>
      <p:sp>
        <p:nvSpPr>
          <p:cNvPr id="11" name="Espace réservé du texte 4">
            <a:extLst>
              <a:ext uri="{FF2B5EF4-FFF2-40B4-BE49-F238E27FC236}">
                <a16:creationId xmlns:a16="http://schemas.microsoft.com/office/drawing/2014/main" xmlns="" id="{9F7D1219-8595-4720-9308-950C3119DE94}"/>
              </a:ext>
            </a:extLst>
          </p:cNvPr>
          <p:cNvSpPr txBox="1">
            <a:spLocks/>
          </p:cNvSpPr>
          <p:nvPr/>
        </p:nvSpPr>
        <p:spPr>
          <a:xfrm>
            <a:off x="167836" y="5644171"/>
            <a:ext cx="2561908" cy="188797"/>
          </a:xfrm>
          <a:prstGeom prst="rect">
            <a:avLst/>
          </a:prstGeom>
        </p:spPr>
        <p:txBody>
          <a:bodyPr>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1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825" dirty="0"/>
              <a:t>Réunion TENOR – 5 avril 2019</a:t>
            </a:r>
          </a:p>
        </p:txBody>
      </p:sp>
      <p:sp>
        <p:nvSpPr>
          <p:cNvPr id="14" name="Ellipse 13">
            <a:extLst>
              <a:ext uri="{FF2B5EF4-FFF2-40B4-BE49-F238E27FC236}">
                <a16:creationId xmlns:a16="http://schemas.microsoft.com/office/drawing/2014/main" xmlns="" id="{7F724447-6839-9E44-81A7-06F2DCC83EB4}"/>
              </a:ext>
            </a:extLst>
          </p:cNvPr>
          <p:cNvSpPr>
            <a:spLocks noChangeAspect="1"/>
          </p:cNvSpPr>
          <p:nvPr/>
        </p:nvSpPr>
        <p:spPr>
          <a:xfrm>
            <a:off x="8543775" y="2596216"/>
            <a:ext cx="324000" cy="324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7" name="Ellipse 16">
            <a:extLst>
              <a:ext uri="{FF2B5EF4-FFF2-40B4-BE49-F238E27FC236}">
                <a16:creationId xmlns:a16="http://schemas.microsoft.com/office/drawing/2014/main" xmlns="" id="{17BBB9D3-6E48-7E42-895F-7831A3E03D01}"/>
              </a:ext>
            </a:extLst>
          </p:cNvPr>
          <p:cNvSpPr>
            <a:spLocks noChangeAspect="1"/>
          </p:cNvSpPr>
          <p:nvPr/>
        </p:nvSpPr>
        <p:spPr>
          <a:xfrm>
            <a:off x="8543775" y="1430885"/>
            <a:ext cx="324000" cy="324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0" name="ZoneTexte 19">
            <a:extLst>
              <a:ext uri="{FF2B5EF4-FFF2-40B4-BE49-F238E27FC236}">
                <a16:creationId xmlns:a16="http://schemas.microsoft.com/office/drawing/2014/main" xmlns="" id="{590E887C-916B-A54A-BCC8-D032470E0987}"/>
              </a:ext>
            </a:extLst>
          </p:cNvPr>
          <p:cNvSpPr txBox="1"/>
          <p:nvPr/>
        </p:nvSpPr>
        <p:spPr>
          <a:xfrm>
            <a:off x="8543774" y="2577898"/>
            <a:ext cx="323996" cy="369332"/>
          </a:xfrm>
          <a:prstGeom prst="rect">
            <a:avLst/>
          </a:prstGeom>
          <a:noFill/>
        </p:spPr>
        <p:txBody>
          <a:bodyPr wrap="square" rtlCol="0" anchor="ctr">
            <a:spAutoFit/>
          </a:bodyPr>
          <a:lstStyle/>
          <a:p>
            <a:pPr algn="ctr"/>
            <a:r>
              <a:rPr lang="fr-FR" dirty="0"/>
              <a:t>3</a:t>
            </a:r>
          </a:p>
        </p:txBody>
      </p:sp>
      <p:sp>
        <p:nvSpPr>
          <p:cNvPr id="21" name="Ellipse 20">
            <a:extLst>
              <a:ext uri="{FF2B5EF4-FFF2-40B4-BE49-F238E27FC236}">
                <a16:creationId xmlns:a16="http://schemas.microsoft.com/office/drawing/2014/main" xmlns="" id="{1F8D5419-BFD2-9F43-ACD7-64F2448B22C1}"/>
              </a:ext>
            </a:extLst>
          </p:cNvPr>
          <p:cNvSpPr>
            <a:spLocks noChangeAspect="1"/>
          </p:cNvSpPr>
          <p:nvPr/>
        </p:nvSpPr>
        <p:spPr>
          <a:xfrm>
            <a:off x="8543775" y="3172496"/>
            <a:ext cx="324000" cy="324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cxnSp>
        <p:nvCxnSpPr>
          <p:cNvPr id="22" name="Connecteur droit 21">
            <a:extLst>
              <a:ext uri="{FF2B5EF4-FFF2-40B4-BE49-F238E27FC236}">
                <a16:creationId xmlns:a16="http://schemas.microsoft.com/office/drawing/2014/main" xmlns="" id="{6003DA71-2376-794B-8911-0ADFF6AD7C6E}"/>
              </a:ext>
            </a:extLst>
          </p:cNvPr>
          <p:cNvCxnSpPr>
            <a:endCxn id="21" idx="0"/>
          </p:cNvCxnSpPr>
          <p:nvPr/>
        </p:nvCxnSpPr>
        <p:spPr>
          <a:xfrm>
            <a:off x="8705775" y="2913832"/>
            <a:ext cx="0" cy="25866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xmlns="" id="{801E4B26-D63E-CA47-8339-3C94B29D192F}"/>
              </a:ext>
            </a:extLst>
          </p:cNvPr>
          <p:cNvSpPr txBox="1"/>
          <p:nvPr/>
        </p:nvSpPr>
        <p:spPr>
          <a:xfrm>
            <a:off x="8543774" y="3154179"/>
            <a:ext cx="323996" cy="369332"/>
          </a:xfrm>
          <a:prstGeom prst="rect">
            <a:avLst/>
          </a:prstGeom>
          <a:noFill/>
        </p:spPr>
        <p:txBody>
          <a:bodyPr wrap="square" rtlCol="0" anchor="ctr">
            <a:spAutoFit/>
          </a:bodyPr>
          <a:lstStyle/>
          <a:p>
            <a:pPr algn="ctr"/>
            <a:r>
              <a:rPr lang="fr-FR" dirty="0"/>
              <a:t>4</a:t>
            </a:r>
          </a:p>
        </p:txBody>
      </p:sp>
      <p:sp>
        <p:nvSpPr>
          <p:cNvPr id="24" name="Titre 1">
            <a:extLst>
              <a:ext uri="{FF2B5EF4-FFF2-40B4-BE49-F238E27FC236}">
                <a16:creationId xmlns:a16="http://schemas.microsoft.com/office/drawing/2014/main" xmlns="" id="{A966884E-77D3-AD41-AEE5-4B1766EB3E39}"/>
              </a:ext>
            </a:extLst>
          </p:cNvPr>
          <p:cNvSpPr>
            <a:spLocks noGrp="1"/>
          </p:cNvSpPr>
          <p:nvPr>
            <p:ph type="ctrTitle"/>
          </p:nvPr>
        </p:nvSpPr>
        <p:spPr>
          <a:xfrm>
            <a:off x="5627596" y="1120283"/>
            <a:ext cx="3316379" cy="401692"/>
          </a:xfrm>
        </p:spPr>
        <p:txBody>
          <a:bodyPr anchor="t">
            <a:normAutofit fontScale="90000"/>
          </a:bodyPr>
          <a:lstStyle/>
          <a:p>
            <a:pPr algn="r"/>
            <a:r>
              <a:rPr lang="fr-FR" sz="1200" b="0" dirty="0">
                <a:solidFill>
                  <a:srgbClr val="B5135C"/>
                </a:solidFill>
              </a:rPr>
              <a:t>2. LES </a:t>
            </a:r>
            <a:r>
              <a:rPr lang="fr-FR" sz="1200" dirty="0">
                <a:solidFill>
                  <a:srgbClr val="B5135C"/>
                </a:solidFill>
              </a:rPr>
              <a:t>DIGITAL INNOVATION HUBS</a:t>
            </a:r>
            <a:br>
              <a:rPr lang="fr-FR" sz="1200" dirty="0">
                <a:solidFill>
                  <a:srgbClr val="B5135C"/>
                </a:solidFill>
              </a:rPr>
            </a:br>
            <a:endParaRPr lang="fr-FR" sz="1200" dirty="0">
              <a:solidFill>
                <a:srgbClr val="B5135C"/>
              </a:solidFill>
            </a:endParaRPr>
          </a:p>
        </p:txBody>
      </p:sp>
      <p:sp>
        <p:nvSpPr>
          <p:cNvPr id="18" name="ZoneTexte 17">
            <a:extLst>
              <a:ext uri="{FF2B5EF4-FFF2-40B4-BE49-F238E27FC236}">
                <a16:creationId xmlns:a16="http://schemas.microsoft.com/office/drawing/2014/main" xmlns="" id="{97091608-0928-E041-AE16-F33EF5C873F3}"/>
              </a:ext>
            </a:extLst>
          </p:cNvPr>
          <p:cNvSpPr txBox="1"/>
          <p:nvPr/>
        </p:nvSpPr>
        <p:spPr>
          <a:xfrm>
            <a:off x="8543774" y="1406986"/>
            <a:ext cx="323996" cy="369332"/>
          </a:xfrm>
          <a:prstGeom prst="rect">
            <a:avLst/>
          </a:prstGeom>
          <a:noFill/>
        </p:spPr>
        <p:txBody>
          <a:bodyPr wrap="square" rtlCol="0" anchor="ctr">
            <a:spAutoFit/>
          </a:bodyPr>
          <a:lstStyle/>
          <a:p>
            <a:pPr algn="ctr"/>
            <a:r>
              <a:rPr lang="fr-FR" dirty="0"/>
              <a:t>1</a:t>
            </a:r>
          </a:p>
        </p:txBody>
      </p:sp>
      <p:sp>
        <p:nvSpPr>
          <p:cNvPr id="28" name="ZoneTexte 27">
            <a:extLst>
              <a:ext uri="{FF2B5EF4-FFF2-40B4-BE49-F238E27FC236}">
                <a16:creationId xmlns:a16="http://schemas.microsoft.com/office/drawing/2014/main" xmlns="" id="{176E2646-A6B7-B94D-9D36-174B7C54CF34}"/>
              </a:ext>
            </a:extLst>
          </p:cNvPr>
          <p:cNvSpPr txBox="1"/>
          <p:nvPr/>
        </p:nvSpPr>
        <p:spPr>
          <a:xfrm>
            <a:off x="631610" y="2282116"/>
            <a:ext cx="7896687" cy="369332"/>
          </a:xfrm>
          <a:prstGeom prst="rect">
            <a:avLst/>
          </a:prstGeom>
          <a:noFill/>
        </p:spPr>
        <p:txBody>
          <a:bodyPr wrap="square" rtlCol="0">
            <a:spAutoFit/>
          </a:bodyPr>
          <a:lstStyle/>
          <a:p>
            <a:pPr algn="ctr"/>
            <a:r>
              <a:rPr lang="fr-FR" b="1" dirty="0"/>
              <a:t>ECOSYSTÈME D’INNOVATION ET RÉSEAU (LOCAL)</a:t>
            </a:r>
          </a:p>
        </p:txBody>
      </p:sp>
      <p:sp>
        <p:nvSpPr>
          <p:cNvPr id="26" name="ZoneTexte 25">
            <a:extLst>
              <a:ext uri="{FF2B5EF4-FFF2-40B4-BE49-F238E27FC236}">
                <a16:creationId xmlns:a16="http://schemas.microsoft.com/office/drawing/2014/main" xmlns="" id="{11551B0B-388A-2641-88FC-DF10D901313D}"/>
              </a:ext>
            </a:extLst>
          </p:cNvPr>
          <p:cNvSpPr txBox="1"/>
          <p:nvPr/>
        </p:nvSpPr>
        <p:spPr>
          <a:xfrm>
            <a:off x="3915052" y="3931644"/>
            <a:ext cx="966431"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fr-FR" sz="2400" dirty="0"/>
              <a:t>DIH</a:t>
            </a:r>
          </a:p>
        </p:txBody>
      </p:sp>
      <p:sp>
        <p:nvSpPr>
          <p:cNvPr id="27" name="ZoneTexte 26">
            <a:extLst>
              <a:ext uri="{FF2B5EF4-FFF2-40B4-BE49-F238E27FC236}">
                <a16:creationId xmlns:a16="http://schemas.microsoft.com/office/drawing/2014/main" xmlns="" id="{A1FE130D-506E-5A45-9944-4C1DEB33D461}"/>
              </a:ext>
            </a:extLst>
          </p:cNvPr>
          <p:cNvSpPr txBox="1"/>
          <p:nvPr/>
        </p:nvSpPr>
        <p:spPr>
          <a:xfrm>
            <a:off x="3915052" y="3078022"/>
            <a:ext cx="1344968" cy="30008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fr-FR" sz="1350" dirty="0"/>
              <a:t>Région</a:t>
            </a:r>
          </a:p>
        </p:txBody>
      </p:sp>
      <p:pic>
        <p:nvPicPr>
          <p:cNvPr id="29" name="Image 28">
            <a:extLst>
              <a:ext uri="{FF2B5EF4-FFF2-40B4-BE49-F238E27FC236}">
                <a16:creationId xmlns:a16="http://schemas.microsoft.com/office/drawing/2014/main" xmlns="" id="{9570FB89-4B82-2B42-B3B5-BF797AED49DB}"/>
              </a:ext>
            </a:extLst>
          </p:cNvPr>
          <p:cNvPicPr>
            <a:picLocks noChangeAspect="1"/>
          </p:cNvPicPr>
          <p:nvPr/>
        </p:nvPicPr>
        <p:blipFill>
          <a:blip r:embed="rId2"/>
          <a:stretch>
            <a:fillRect/>
          </a:stretch>
        </p:blipFill>
        <p:spPr>
          <a:xfrm>
            <a:off x="5386402" y="3577922"/>
            <a:ext cx="988875" cy="325875"/>
          </a:xfrm>
          <a:prstGeom prst="rect">
            <a:avLst/>
          </a:prstGeom>
        </p:spPr>
      </p:pic>
      <p:pic>
        <p:nvPicPr>
          <p:cNvPr id="30" name="Image 29">
            <a:extLst>
              <a:ext uri="{FF2B5EF4-FFF2-40B4-BE49-F238E27FC236}">
                <a16:creationId xmlns:a16="http://schemas.microsoft.com/office/drawing/2014/main" xmlns="" id="{B801108F-492B-8B43-8F52-FB8E08B60EB8}"/>
              </a:ext>
            </a:extLst>
          </p:cNvPr>
          <p:cNvPicPr>
            <a:picLocks noChangeAspect="1"/>
          </p:cNvPicPr>
          <p:nvPr/>
        </p:nvPicPr>
        <p:blipFill>
          <a:blip r:embed="rId3"/>
          <a:stretch>
            <a:fillRect/>
          </a:stretch>
        </p:blipFill>
        <p:spPr>
          <a:xfrm>
            <a:off x="6364117" y="3274789"/>
            <a:ext cx="675731" cy="556875"/>
          </a:xfrm>
          <a:prstGeom prst="rect">
            <a:avLst/>
          </a:prstGeom>
        </p:spPr>
      </p:pic>
      <p:pic>
        <p:nvPicPr>
          <p:cNvPr id="31" name="Image 30">
            <a:extLst>
              <a:ext uri="{FF2B5EF4-FFF2-40B4-BE49-F238E27FC236}">
                <a16:creationId xmlns:a16="http://schemas.microsoft.com/office/drawing/2014/main" xmlns="" id="{0D4CC24F-CFBB-AE49-AA20-FA1BEFBD7AE3}"/>
              </a:ext>
            </a:extLst>
          </p:cNvPr>
          <p:cNvPicPr>
            <a:picLocks noChangeAspect="1"/>
          </p:cNvPicPr>
          <p:nvPr/>
        </p:nvPicPr>
        <p:blipFill>
          <a:blip r:embed="rId4"/>
          <a:stretch>
            <a:fillRect/>
          </a:stretch>
        </p:blipFill>
        <p:spPr>
          <a:xfrm>
            <a:off x="5947874" y="2654763"/>
            <a:ext cx="988875" cy="544500"/>
          </a:xfrm>
          <a:prstGeom prst="rect">
            <a:avLst/>
          </a:prstGeom>
        </p:spPr>
      </p:pic>
      <p:pic>
        <p:nvPicPr>
          <p:cNvPr id="32" name="Image 31">
            <a:extLst>
              <a:ext uri="{FF2B5EF4-FFF2-40B4-BE49-F238E27FC236}">
                <a16:creationId xmlns:a16="http://schemas.microsoft.com/office/drawing/2014/main" xmlns="" id="{4CA80AAC-DE63-3C44-9789-710874A112E3}"/>
              </a:ext>
            </a:extLst>
          </p:cNvPr>
          <p:cNvPicPr>
            <a:picLocks noChangeAspect="1"/>
          </p:cNvPicPr>
          <p:nvPr/>
        </p:nvPicPr>
        <p:blipFill>
          <a:blip r:embed="rId5"/>
          <a:stretch>
            <a:fillRect/>
          </a:stretch>
        </p:blipFill>
        <p:spPr>
          <a:xfrm>
            <a:off x="7039849" y="3026886"/>
            <a:ext cx="616628" cy="643052"/>
          </a:xfrm>
          <a:prstGeom prst="rect">
            <a:avLst/>
          </a:prstGeom>
        </p:spPr>
      </p:pic>
      <p:pic>
        <p:nvPicPr>
          <p:cNvPr id="33" name="Image 32">
            <a:extLst>
              <a:ext uri="{FF2B5EF4-FFF2-40B4-BE49-F238E27FC236}">
                <a16:creationId xmlns:a16="http://schemas.microsoft.com/office/drawing/2014/main" xmlns="" id="{6D464AD6-8230-1F4D-B4AA-05126CFCABB3}"/>
              </a:ext>
            </a:extLst>
          </p:cNvPr>
          <p:cNvPicPr>
            <a:picLocks noChangeAspect="1"/>
          </p:cNvPicPr>
          <p:nvPr/>
        </p:nvPicPr>
        <p:blipFill>
          <a:blip r:embed="rId6"/>
          <a:stretch>
            <a:fillRect/>
          </a:stretch>
        </p:blipFill>
        <p:spPr>
          <a:xfrm>
            <a:off x="1209825" y="2940905"/>
            <a:ext cx="2241450" cy="499125"/>
          </a:xfrm>
          <a:prstGeom prst="rect">
            <a:avLst/>
          </a:prstGeom>
        </p:spPr>
      </p:pic>
      <p:pic>
        <p:nvPicPr>
          <p:cNvPr id="34" name="Image 33">
            <a:extLst>
              <a:ext uri="{FF2B5EF4-FFF2-40B4-BE49-F238E27FC236}">
                <a16:creationId xmlns:a16="http://schemas.microsoft.com/office/drawing/2014/main" xmlns="" id="{85C2AA8F-D161-4B46-BF27-F60B7FAFFD3B}"/>
              </a:ext>
            </a:extLst>
          </p:cNvPr>
          <p:cNvPicPr>
            <a:picLocks noChangeAspect="1"/>
          </p:cNvPicPr>
          <p:nvPr/>
        </p:nvPicPr>
        <p:blipFill>
          <a:blip r:embed="rId7"/>
          <a:stretch>
            <a:fillRect/>
          </a:stretch>
        </p:blipFill>
        <p:spPr>
          <a:xfrm>
            <a:off x="1533430" y="3662625"/>
            <a:ext cx="1466831" cy="420750"/>
          </a:xfrm>
          <a:prstGeom prst="rect">
            <a:avLst/>
          </a:prstGeom>
        </p:spPr>
      </p:pic>
      <p:pic>
        <p:nvPicPr>
          <p:cNvPr id="35" name="Image 34">
            <a:extLst>
              <a:ext uri="{FF2B5EF4-FFF2-40B4-BE49-F238E27FC236}">
                <a16:creationId xmlns:a16="http://schemas.microsoft.com/office/drawing/2014/main" xmlns="" id="{2F5C8A18-4AD2-3C44-8B95-CCF18DE51B5B}"/>
              </a:ext>
            </a:extLst>
          </p:cNvPr>
          <p:cNvPicPr>
            <a:picLocks noChangeAspect="1"/>
          </p:cNvPicPr>
          <p:nvPr/>
        </p:nvPicPr>
        <p:blipFill>
          <a:blip r:embed="rId8"/>
          <a:stretch>
            <a:fillRect/>
          </a:stretch>
        </p:blipFill>
        <p:spPr>
          <a:xfrm>
            <a:off x="932830" y="4276560"/>
            <a:ext cx="2134209" cy="318773"/>
          </a:xfrm>
          <a:prstGeom prst="rect">
            <a:avLst/>
          </a:prstGeom>
        </p:spPr>
      </p:pic>
      <p:sp>
        <p:nvSpPr>
          <p:cNvPr id="36" name="ZoneTexte 35">
            <a:extLst>
              <a:ext uri="{FF2B5EF4-FFF2-40B4-BE49-F238E27FC236}">
                <a16:creationId xmlns:a16="http://schemas.microsoft.com/office/drawing/2014/main" xmlns="" id="{F68EEC9D-9EED-6A42-A17A-B68343B9786F}"/>
              </a:ext>
            </a:extLst>
          </p:cNvPr>
          <p:cNvSpPr txBox="1"/>
          <p:nvPr/>
        </p:nvSpPr>
        <p:spPr>
          <a:xfrm>
            <a:off x="1290830" y="4720828"/>
            <a:ext cx="1418208" cy="50783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fr-FR" sz="1350" dirty="0"/>
              <a:t>Fournisseurs de technos</a:t>
            </a:r>
          </a:p>
        </p:txBody>
      </p:sp>
      <p:sp>
        <p:nvSpPr>
          <p:cNvPr id="37" name="ZoneTexte 36">
            <a:extLst>
              <a:ext uri="{FF2B5EF4-FFF2-40B4-BE49-F238E27FC236}">
                <a16:creationId xmlns:a16="http://schemas.microsoft.com/office/drawing/2014/main" xmlns="" id="{DAB16340-0C4D-F34E-82F5-FFB9BAFAC4DC}"/>
              </a:ext>
            </a:extLst>
          </p:cNvPr>
          <p:cNvSpPr txBox="1"/>
          <p:nvPr/>
        </p:nvSpPr>
        <p:spPr>
          <a:xfrm>
            <a:off x="2636668" y="5344646"/>
            <a:ext cx="1591322" cy="30008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fr-FR" sz="1350" dirty="0"/>
              <a:t>PME « end-</a:t>
            </a:r>
            <a:r>
              <a:rPr lang="fr-FR" sz="1350" dirty="0" err="1"/>
              <a:t>users</a:t>
            </a:r>
            <a:r>
              <a:rPr lang="fr-FR" sz="1350" dirty="0"/>
              <a:t> »</a:t>
            </a:r>
          </a:p>
        </p:txBody>
      </p:sp>
      <p:sp>
        <p:nvSpPr>
          <p:cNvPr id="38" name="ZoneTexte 37">
            <a:extLst>
              <a:ext uri="{FF2B5EF4-FFF2-40B4-BE49-F238E27FC236}">
                <a16:creationId xmlns:a16="http://schemas.microsoft.com/office/drawing/2014/main" xmlns="" id="{791DAB1C-C416-E043-B878-71ACA4576D9F}"/>
              </a:ext>
            </a:extLst>
          </p:cNvPr>
          <p:cNvSpPr txBox="1"/>
          <p:nvPr/>
        </p:nvSpPr>
        <p:spPr>
          <a:xfrm>
            <a:off x="4414421" y="4877756"/>
            <a:ext cx="1530884" cy="30008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fr-FR" sz="1350" dirty="0"/>
              <a:t>Universités</a:t>
            </a:r>
          </a:p>
        </p:txBody>
      </p:sp>
      <p:sp>
        <p:nvSpPr>
          <p:cNvPr id="39" name="ZoneTexte 38">
            <a:extLst>
              <a:ext uri="{FF2B5EF4-FFF2-40B4-BE49-F238E27FC236}">
                <a16:creationId xmlns:a16="http://schemas.microsoft.com/office/drawing/2014/main" xmlns="" id="{6ED1491A-6ACF-5343-A2CC-54AA27971850}"/>
              </a:ext>
            </a:extLst>
          </p:cNvPr>
          <p:cNvSpPr txBox="1"/>
          <p:nvPr/>
        </p:nvSpPr>
        <p:spPr>
          <a:xfrm>
            <a:off x="6375277" y="5205577"/>
            <a:ext cx="1418208" cy="30008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fr-FR" sz="1350" dirty="0"/>
              <a:t>Grands groupes</a:t>
            </a:r>
          </a:p>
        </p:txBody>
      </p:sp>
      <p:sp>
        <p:nvSpPr>
          <p:cNvPr id="40" name="ZoneTexte 39">
            <a:extLst>
              <a:ext uri="{FF2B5EF4-FFF2-40B4-BE49-F238E27FC236}">
                <a16:creationId xmlns:a16="http://schemas.microsoft.com/office/drawing/2014/main" xmlns="" id="{E7CB571E-51CD-624E-9BF7-F52F53B4F6C2}"/>
              </a:ext>
            </a:extLst>
          </p:cNvPr>
          <p:cNvSpPr txBox="1"/>
          <p:nvPr/>
        </p:nvSpPr>
        <p:spPr>
          <a:xfrm>
            <a:off x="6125593" y="4573176"/>
            <a:ext cx="1530884" cy="50783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fr-FR" sz="1350" dirty="0"/>
              <a:t>Centres de compétences</a:t>
            </a:r>
          </a:p>
        </p:txBody>
      </p:sp>
      <p:sp>
        <p:nvSpPr>
          <p:cNvPr id="41" name="ZoneTexte 40">
            <a:extLst>
              <a:ext uri="{FF2B5EF4-FFF2-40B4-BE49-F238E27FC236}">
                <a16:creationId xmlns:a16="http://schemas.microsoft.com/office/drawing/2014/main" xmlns="" id="{8CA64B00-9DB2-7746-80AE-D554F10A1449}"/>
              </a:ext>
            </a:extLst>
          </p:cNvPr>
          <p:cNvSpPr txBox="1"/>
          <p:nvPr/>
        </p:nvSpPr>
        <p:spPr>
          <a:xfrm>
            <a:off x="6238268" y="4083375"/>
            <a:ext cx="1685052" cy="30008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fr-FR" sz="1350" dirty="0"/>
              <a:t>Investisseurs</a:t>
            </a:r>
          </a:p>
        </p:txBody>
      </p:sp>
    </p:spTree>
    <p:extLst>
      <p:ext uri="{BB962C8B-B14F-4D97-AF65-F5344CB8AC3E}">
        <p14:creationId xmlns:p14="http://schemas.microsoft.com/office/powerpoint/2010/main" val="181528036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Connecteur droit 14">
            <a:extLst>
              <a:ext uri="{FF2B5EF4-FFF2-40B4-BE49-F238E27FC236}">
                <a16:creationId xmlns:a16="http://schemas.microsoft.com/office/drawing/2014/main" xmlns="" id="{1D778D66-49A5-4F4A-B08A-A75CD878FD39}"/>
              </a:ext>
            </a:extLst>
          </p:cNvPr>
          <p:cNvCxnSpPr>
            <a:stCxn id="17" idx="4"/>
            <a:endCxn id="13" idx="0"/>
          </p:cNvCxnSpPr>
          <p:nvPr/>
        </p:nvCxnSpPr>
        <p:spPr>
          <a:xfrm>
            <a:off x="8705775" y="1754886"/>
            <a:ext cx="0" cy="25866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xmlns="" id="{A190621C-9B9B-CD49-822D-421A60292D9C}"/>
              </a:ext>
            </a:extLst>
          </p:cNvPr>
          <p:cNvCxnSpPr>
            <a:stCxn id="13" idx="4"/>
            <a:endCxn id="14" idx="0"/>
          </p:cNvCxnSpPr>
          <p:nvPr/>
        </p:nvCxnSpPr>
        <p:spPr>
          <a:xfrm>
            <a:off x="8705775" y="2337551"/>
            <a:ext cx="0" cy="25866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3" name="Ellipse 12">
            <a:extLst>
              <a:ext uri="{FF2B5EF4-FFF2-40B4-BE49-F238E27FC236}">
                <a16:creationId xmlns:a16="http://schemas.microsoft.com/office/drawing/2014/main" xmlns="" id="{BE880572-524B-714B-80D8-85D6F28ABB03}"/>
              </a:ext>
            </a:extLst>
          </p:cNvPr>
          <p:cNvSpPr>
            <a:spLocks noChangeAspect="1"/>
          </p:cNvSpPr>
          <p:nvPr/>
        </p:nvSpPr>
        <p:spPr>
          <a:xfrm>
            <a:off x="8543775" y="2013551"/>
            <a:ext cx="324000" cy="324000"/>
          </a:xfrm>
          <a:prstGeom prst="ellipse">
            <a:avLst/>
          </a:prstGeom>
          <a:solidFill>
            <a:srgbClr val="B5135C"/>
          </a:solidFill>
          <a:ln w="19050">
            <a:solidFill>
              <a:srgbClr val="B51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19" name="ZoneTexte 18">
            <a:extLst>
              <a:ext uri="{FF2B5EF4-FFF2-40B4-BE49-F238E27FC236}">
                <a16:creationId xmlns:a16="http://schemas.microsoft.com/office/drawing/2014/main" xmlns="" id="{054B034A-D843-0740-9E38-69407F85C4BF}"/>
              </a:ext>
            </a:extLst>
          </p:cNvPr>
          <p:cNvSpPr txBox="1"/>
          <p:nvPr/>
        </p:nvSpPr>
        <p:spPr>
          <a:xfrm>
            <a:off x="8543774" y="1986145"/>
            <a:ext cx="323996" cy="369332"/>
          </a:xfrm>
          <a:prstGeom prst="rect">
            <a:avLst/>
          </a:prstGeom>
          <a:noFill/>
        </p:spPr>
        <p:txBody>
          <a:bodyPr wrap="square" rtlCol="0" anchor="ctr">
            <a:spAutoFit/>
          </a:bodyPr>
          <a:lstStyle/>
          <a:p>
            <a:pPr algn="ctr"/>
            <a:r>
              <a:rPr lang="fr-FR" dirty="0">
                <a:solidFill>
                  <a:schemeClr val="bg1"/>
                </a:solidFill>
              </a:rPr>
              <a:t>2</a:t>
            </a:r>
          </a:p>
        </p:txBody>
      </p:sp>
      <p:sp>
        <p:nvSpPr>
          <p:cNvPr id="11" name="Espace réservé du texte 4">
            <a:extLst>
              <a:ext uri="{FF2B5EF4-FFF2-40B4-BE49-F238E27FC236}">
                <a16:creationId xmlns:a16="http://schemas.microsoft.com/office/drawing/2014/main" xmlns="" id="{9F7D1219-8595-4720-9308-950C3119DE94}"/>
              </a:ext>
            </a:extLst>
          </p:cNvPr>
          <p:cNvSpPr txBox="1">
            <a:spLocks/>
          </p:cNvSpPr>
          <p:nvPr/>
        </p:nvSpPr>
        <p:spPr>
          <a:xfrm>
            <a:off x="167836" y="5644171"/>
            <a:ext cx="2561908" cy="188797"/>
          </a:xfrm>
          <a:prstGeom prst="rect">
            <a:avLst/>
          </a:prstGeom>
        </p:spPr>
        <p:txBody>
          <a:bodyPr>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1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825" dirty="0"/>
              <a:t>Réunion TENOR – 5 avril 2019</a:t>
            </a:r>
          </a:p>
        </p:txBody>
      </p:sp>
      <p:sp>
        <p:nvSpPr>
          <p:cNvPr id="14" name="Ellipse 13">
            <a:extLst>
              <a:ext uri="{FF2B5EF4-FFF2-40B4-BE49-F238E27FC236}">
                <a16:creationId xmlns:a16="http://schemas.microsoft.com/office/drawing/2014/main" xmlns="" id="{7F724447-6839-9E44-81A7-06F2DCC83EB4}"/>
              </a:ext>
            </a:extLst>
          </p:cNvPr>
          <p:cNvSpPr>
            <a:spLocks noChangeAspect="1"/>
          </p:cNvSpPr>
          <p:nvPr/>
        </p:nvSpPr>
        <p:spPr>
          <a:xfrm>
            <a:off x="8543775" y="2596216"/>
            <a:ext cx="324000" cy="324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7" name="Ellipse 16">
            <a:extLst>
              <a:ext uri="{FF2B5EF4-FFF2-40B4-BE49-F238E27FC236}">
                <a16:creationId xmlns:a16="http://schemas.microsoft.com/office/drawing/2014/main" xmlns="" id="{17BBB9D3-6E48-7E42-895F-7831A3E03D01}"/>
              </a:ext>
            </a:extLst>
          </p:cNvPr>
          <p:cNvSpPr>
            <a:spLocks noChangeAspect="1"/>
          </p:cNvSpPr>
          <p:nvPr/>
        </p:nvSpPr>
        <p:spPr>
          <a:xfrm>
            <a:off x="8543775" y="1430885"/>
            <a:ext cx="324000" cy="324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0" name="ZoneTexte 19">
            <a:extLst>
              <a:ext uri="{FF2B5EF4-FFF2-40B4-BE49-F238E27FC236}">
                <a16:creationId xmlns:a16="http://schemas.microsoft.com/office/drawing/2014/main" xmlns="" id="{590E887C-916B-A54A-BCC8-D032470E0987}"/>
              </a:ext>
            </a:extLst>
          </p:cNvPr>
          <p:cNvSpPr txBox="1"/>
          <p:nvPr/>
        </p:nvSpPr>
        <p:spPr>
          <a:xfrm>
            <a:off x="8543774" y="2577898"/>
            <a:ext cx="323996" cy="369332"/>
          </a:xfrm>
          <a:prstGeom prst="rect">
            <a:avLst/>
          </a:prstGeom>
          <a:noFill/>
        </p:spPr>
        <p:txBody>
          <a:bodyPr wrap="square" rtlCol="0" anchor="ctr">
            <a:spAutoFit/>
          </a:bodyPr>
          <a:lstStyle/>
          <a:p>
            <a:pPr algn="ctr"/>
            <a:r>
              <a:rPr lang="fr-FR" dirty="0"/>
              <a:t>3</a:t>
            </a:r>
          </a:p>
        </p:txBody>
      </p:sp>
      <p:sp>
        <p:nvSpPr>
          <p:cNvPr id="21" name="Ellipse 20">
            <a:extLst>
              <a:ext uri="{FF2B5EF4-FFF2-40B4-BE49-F238E27FC236}">
                <a16:creationId xmlns:a16="http://schemas.microsoft.com/office/drawing/2014/main" xmlns="" id="{1F8D5419-BFD2-9F43-ACD7-64F2448B22C1}"/>
              </a:ext>
            </a:extLst>
          </p:cNvPr>
          <p:cNvSpPr>
            <a:spLocks noChangeAspect="1"/>
          </p:cNvSpPr>
          <p:nvPr/>
        </p:nvSpPr>
        <p:spPr>
          <a:xfrm>
            <a:off x="8543775" y="3172496"/>
            <a:ext cx="324000" cy="324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cxnSp>
        <p:nvCxnSpPr>
          <p:cNvPr id="22" name="Connecteur droit 21">
            <a:extLst>
              <a:ext uri="{FF2B5EF4-FFF2-40B4-BE49-F238E27FC236}">
                <a16:creationId xmlns:a16="http://schemas.microsoft.com/office/drawing/2014/main" xmlns="" id="{6003DA71-2376-794B-8911-0ADFF6AD7C6E}"/>
              </a:ext>
            </a:extLst>
          </p:cNvPr>
          <p:cNvCxnSpPr>
            <a:endCxn id="21" idx="0"/>
          </p:cNvCxnSpPr>
          <p:nvPr/>
        </p:nvCxnSpPr>
        <p:spPr>
          <a:xfrm>
            <a:off x="8705775" y="2913832"/>
            <a:ext cx="0" cy="25866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xmlns="" id="{801E4B26-D63E-CA47-8339-3C94B29D192F}"/>
              </a:ext>
            </a:extLst>
          </p:cNvPr>
          <p:cNvSpPr txBox="1"/>
          <p:nvPr/>
        </p:nvSpPr>
        <p:spPr>
          <a:xfrm>
            <a:off x="8543774" y="3154179"/>
            <a:ext cx="323996" cy="369332"/>
          </a:xfrm>
          <a:prstGeom prst="rect">
            <a:avLst/>
          </a:prstGeom>
          <a:noFill/>
        </p:spPr>
        <p:txBody>
          <a:bodyPr wrap="square" rtlCol="0" anchor="ctr">
            <a:spAutoFit/>
          </a:bodyPr>
          <a:lstStyle/>
          <a:p>
            <a:pPr algn="ctr"/>
            <a:r>
              <a:rPr lang="fr-FR" dirty="0"/>
              <a:t>4</a:t>
            </a:r>
          </a:p>
        </p:txBody>
      </p:sp>
      <p:sp>
        <p:nvSpPr>
          <p:cNvPr id="24" name="Titre 1">
            <a:extLst>
              <a:ext uri="{FF2B5EF4-FFF2-40B4-BE49-F238E27FC236}">
                <a16:creationId xmlns:a16="http://schemas.microsoft.com/office/drawing/2014/main" xmlns="" id="{A966884E-77D3-AD41-AEE5-4B1766EB3E39}"/>
              </a:ext>
            </a:extLst>
          </p:cNvPr>
          <p:cNvSpPr>
            <a:spLocks noGrp="1"/>
          </p:cNvSpPr>
          <p:nvPr>
            <p:ph type="ctrTitle"/>
          </p:nvPr>
        </p:nvSpPr>
        <p:spPr>
          <a:xfrm>
            <a:off x="5032563" y="1120283"/>
            <a:ext cx="3911412" cy="401692"/>
          </a:xfrm>
        </p:spPr>
        <p:txBody>
          <a:bodyPr anchor="t">
            <a:normAutofit fontScale="90000"/>
          </a:bodyPr>
          <a:lstStyle/>
          <a:p>
            <a:pPr algn="r"/>
            <a:r>
              <a:rPr lang="fr-FR" sz="1200" b="0" dirty="0">
                <a:solidFill>
                  <a:srgbClr val="B5135C"/>
                </a:solidFill>
              </a:rPr>
              <a:t>2. LES </a:t>
            </a:r>
            <a:r>
              <a:rPr lang="fr-FR" sz="1200" dirty="0">
                <a:solidFill>
                  <a:srgbClr val="B5135C"/>
                </a:solidFill>
              </a:rPr>
              <a:t>DIGITAL INNOVATION HUBS</a:t>
            </a:r>
            <a:br>
              <a:rPr lang="fr-FR" sz="1200" dirty="0">
                <a:solidFill>
                  <a:srgbClr val="B5135C"/>
                </a:solidFill>
              </a:rPr>
            </a:br>
            <a:endParaRPr lang="fr-FR" sz="1200" dirty="0">
              <a:solidFill>
                <a:srgbClr val="B5135C"/>
              </a:solidFill>
            </a:endParaRPr>
          </a:p>
        </p:txBody>
      </p:sp>
      <p:sp>
        <p:nvSpPr>
          <p:cNvPr id="18" name="ZoneTexte 17">
            <a:extLst>
              <a:ext uri="{FF2B5EF4-FFF2-40B4-BE49-F238E27FC236}">
                <a16:creationId xmlns:a16="http://schemas.microsoft.com/office/drawing/2014/main" xmlns="" id="{97091608-0928-E041-AE16-F33EF5C873F3}"/>
              </a:ext>
            </a:extLst>
          </p:cNvPr>
          <p:cNvSpPr txBox="1"/>
          <p:nvPr/>
        </p:nvSpPr>
        <p:spPr>
          <a:xfrm>
            <a:off x="8543774" y="1406986"/>
            <a:ext cx="323996" cy="369332"/>
          </a:xfrm>
          <a:prstGeom prst="rect">
            <a:avLst/>
          </a:prstGeom>
          <a:noFill/>
        </p:spPr>
        <p:txBody>
          <a:bodyPr wrap="square" rtlCol="0" anchor="ctr">
            <a:spAutoFit/>
          </a:bodyPr>
          <a:lstStyle/>
          <a:p>
            <a:pPr algn="ctr"/>
            <a:r>
              <a:rPr lang="fr-FR" dirty="0"/>
              <a:t>1</a:t>
            </a:r>
          </a:p>
        </p:txBody>
      </p:sp>
      <p:sp>
        <p:nvSpPr>
          <p:cNvPr id="28" name="ZoneTexte 27">
            <a:extLst>
              <a:ext uri="{FF2B5EF4-FFF2-40B4-BE49-F238E27FC236}">
                <a16:creationId xmlns:a16="http://schemas.microsoft.com/office/drawing/2014/main" xmlns="" id="{176E2646-A6B7-B94D-9D36-174B7C54CF34}"/>
              </a:ext>
            </a:extLst>
          </p:cNvPr>
          <p:cNvSpPr txBox="1"/>
          <p:nvPr/>
        </p:nvSpPr>
        <p:spPr>
          <a:xfrm>
            <a:off x="631610" y="2282116"/>
            <a:ext cx="7896687" cy="369332"/>
          </a:xfrm>
          <a:prstGeom prst="rect">
            <a:avLst/>
          </a:prstGeom>
          <a:noFill/>
        </p:spPr>
        <p:txBody>
          <a:bodyPr wrap="square" rtlCol="0">
            <a:spAutoFit/>
          </a:bodyPr>
          <a:lstStyle/>
          <a:p>
            <a:pPr algn="ctr"/>
            <a:r>
              <a:rPr lang="fr-FR" b="1" dirty="0"/>
              <a:t>ACCOMPAGNEMENT À LA RECHERCHE DE FINANCEMENTS</a:t>
            </a:r>
          </a:p>
        </p:txBody>
      </p:sp>
      <p:sp>
        <p:nvSpPr>
          <p:cNvPr id="2" name="Rectangle 1">
            <a:extLst>
              <a:ext uri="{FF2B5EF4-FFF2-40B4-BE49-F238E27FC236}">
                <a16:creationId xmlns:a16="http://schemas.microsoft.com/office/drawing/2014/main" xmlns="" id="{AD97796A-8097-3148-8B80-C7F2C479D4BF}"/>
              </a:ext>
            </a:extLst>
          </p:cNvPr>
          <p:cNvSpPr/>
          <p:nvPr/>
        </p:nvSpPr>
        <p:spPr>
          <a:xfrm>
            <a:off x="1358503" y="2935689"/>
            <a:ext cx="7169792" cy="2793072"/>
          </a:xfrm>
          <a:prstGeom prst="rect">
            <a:avLst/>
          </a:prstGeom>
        </p:spPr>
        <p:txBody>
          <a:bodyPr wrap="square">
            <a:spAutoFit/>
          </a:bodyPr>
          <a:lstStyle/>
          <a:p>
            <a:pPr marL="214313" indent="-214313">
              <a:buFont typeface="Wingdings" pitchFamily="2" charset="2"/>
              <a:buChar char="§"/>
            </a:pPr>
            <a:r>
              <a:rPr lang="fr-FR" sz="1350" dirty="0"/>
              <a:t>Projets collaboratifs H2020</a:t>
            </a:r>
          </a:p>
          <a:p>
            <a:pPr marL="214313" indent="-214313">
              <a:buFont typeface="Wingdings" pitchFamily="2" charset="2"/>
              <a:buChar char="§"/>
            </a:pPr>
            <a:r>
              <a:rPr lang="fr-FR" sz="1350" dirty="0" err="1"/>
              <a:t>DIHNET.eu</a:t>
            </a:r>
            <a:r>
              <a:rPr lang="fr-FR" sz="1350" dirty="0"/>
              <a:t> - </a:t>
            </a:r>
            <a:r>
              <a:rPr lang="fr-FR" sz="1200" dirty="0">
                <a:hlinkClick r:id="rId2"/>
              </a:rPr>
              <a:t>https://dihnet.eu/</a:t>
            </a:r>
            <a:r>
              <a:rPr lang="fr-FR" sz="1200" dirty="0"/>
              <a:t> </a:t>
            </a:r>
            <a:endParaRPr lang="fr-FR" sz="1350" dirty="0"/>
          </a:p>
          <a:p>
            <a:pPr marL="214313" indent="-214313">
              <a:buFont typeface="Wingdings" pitchFamily="2" charset="2"/>
              <a:buChar char="§"/>
            </a:pPr>
            <a:r>
              <a:rPr lang="fr-FR" sz="1350" dirty="0"/>
              <a:t>Partenariats thématiques S3 - </a:t>
            </a:r>
            <a:r>
              <a:rPr lang="fr-FR" sz="1200" dirty="0">
                <a:hlinkClick r:id="rId3"/>
              </a:rPr>
              <a:t>http://s3platform.jrc.ec.europa.eu/s3-thematic-platforms</a:t>
            </a:r>
            <a:r>
              <a:rPr lang="fr-FR" sz="1200" dirty="0"/>
              <a:t> </a:t>
            </a:r>
            <a:endParaRPr lang="fr-FR" sz="1350" dirty="0"/>
          </a:p>
          <a:p>
            <a:pPr marL="214313" indent="-214313">
              <a:buFont typeface="Wingdings" pitchFamily="2" charset="2"/>
              <a:buChar char="§"/>
            </a:pPr>
            <a:r>
              <a:rPr lang="fr-FR" sz="1350" dirty="0"/>
              <a:t>Projets Interreg Europe</a:t>
            </a:r>
          </a:p>
          <a:p>
            <a:pPr marL="214313" indent="-214313">
              <a:buFont typeface="Wingdings" pitchFamily="2" charset="2"/>
              <a:buChar char="§"/>
            </a:pPr>
            <a:r>
              <a:rPr lang="fr-FR" sz="1350" dirty="0"/>
              <a:t>Enterprise Europe Network - </a:t>
            </a:r>
            <a:r>
              <a:rPr lang="fr-FR" sz="1200" dirty="0">
                <a:hlinkClick r:id="rId4"/>
              </a:rPr>
              <a:t>https://een.ec.europa.eu/</a:t>
            </a:r>
            <a:endParaRPr lang="fr-FR" sz="1200" dirty="0"/>
          </a:p>
          <a:p>
            <a:pPr marL="214313" indent="-214313">
              <a:buFont typeface="Wingdings" pitchFamily="2" charset="2"/>
              <a:buChar char="§"/>
            </a:pPr>
            <a:r>
              <a:rPr lang="fr-FR" sz="1350" dirty="0"/>
              <a:t>Startup Europe - </a:t>
            </a:r>
            <a:r>
              <a:rPr lang="fr-FR" sz="1200" dirty="0">
                <a:hlinkClick r:id="rId5"/>
              </a:rPr>
              <a:t>https://ec.europa.eu/digital-single-market/en/startup-europe-networks</a:t>
            </a:r>
            <a:r>
              <a:rPr lang="fr-FR" sz="1200" dirty="0"/>
              <a:t> </a:t>
            </a:r>
          </a:p>
          <a:p>
            <a:endParaRPr lang="fr-FR" sz="1350" dirty="0"/>
          </a:p>
          <a:p>
            <a:pPr marL="214313" indent="-214313">
              <a:buFont typeface="Wingdings" pitchFamily="2" charset="2"/>
              <a:buChar char="§"/>
            </a:pPr>
            <a:r>
              <a:rPr lang="fr-FR" sz="1350" dirty="0"/>
              <a:t>Groupes de travail à Bruxelles (ex: groupe de travail du 03/04 – DIH workshop on Digital </a:t>
            </a:r>
            <a:r>
              <a:rPr lang="fr-FR" sz="1350" dirty="0" err="1"/>
              <a:t>tools</a:t>
            </a:r>
            <a:r>
              <a:rPr lang="fr-FR" sz="1350" dirty="0"/>
              <a:t> and </a:t>
            </a:r>
            <a:r>
              <a:rPr lang="fr-FR" sz="1350" dirty="0" err="1"/>
              <a:t>Marketplaces</a:t>
            </a:r>
            <a:r>
              <a:rPr lang="fr-FR" sz="1350" dirty="0"/>
              <a:t>)</a:t>
            </a:r>
          </a:p>
          <a:p>
            <a:pPr marL="214313" indent="-214313">
              <a:buFont typeface="Wingdings" pitchFamily="2" charset="2"/>
              <a:buChar char="§"/>
            </a:pPr>
            <a:r>
              <a:rPr lang="fr-FR" sz="1350" dirty="0"/>
              <a:t>European Week of </a:t>
            </a:r>
            <a:r>
              <a:rPr lang="fr-FR" sz="1350" dirty="0" err="1"/>
              <a:t>Regions</a:t>
            </a:r>
            <a:r>
              <a:rPr lang="fr-FR" sz="1350" dirty="0"/>
              <a:t> and </a:t>
            </a:r>
            <a:r>
              <a:rPr lang="fr-FR" sz="1350" dirty="0" err="1"/>
              <a:t>Cities</a:t>
            </a:r>
            <a:r>
              <a:rPr lang="fr-FR" sz="1350" dirty="0"/>
              <a:t> 2019</a:t>
            </a:r>
          </a:p>
          <a:p>
            <a:pPr marL="557213" lvl="1" indent="-214313">
              <a:buFont typeface="Courier New" panose="02070309020205020404" pitchFamily="49" charset="0"/>
              <a:buChar char="o"/>
            </a:pPr>
            <a:r>
              <a:rPr lang="fr-FR" sz="1350" dirty="0" err="1"/>
              <a:t>DIHs</a:t>
            </a:r>
            <a:r>
              <a:rPr lang="fr-FR" sz="1350" dirty="0"/>
              <a:t> &amp; Smart </a:t>
            </a:r>
            <a:r>
              <a:rPr lang="fr-FR" sz="1350" dirty="0" err="1"/>
              <a:t>Specialisation</a:t>
            </a:r>
            <a:r>
              <a:rPr lang="fr-FR" sz="1350" dirty="0"/>
              <a:t> </a:t>
            </a:r>
            <a:r>
              <a:rPr lang="fr-FR" sz="1350" dirty="0" err="1"/>
              <a:t>strategies</a:t>
            </a:r>
            <a:r>
              <a:rPr lang="fr-FR" sz="1350" dirty="0"/>
              <a:t> (à confirmer)</a:t>
            </a:r>
          </a:p>
          <a:p>
            <a:pPr marL="557213" lvl="1" indent="-214313">
              <a:buFont typeface="Courier New" panose="02070309020205020404" pitchFamily="49" charset="0"/>
              <a:buChar char="o"/>
            </a:pPr>
            <a:r>
              <a:rPr lang="fr-FR" sz="1350" dirty="0" err="1"/>
              <a:t>DIHs</a:t>
            </a:r>
            <a:r>
              <a:rPr lang="fr-FR" sz="1350" dirty="0"/>
              <a:t> &amp; Clusters (à confirmer)</a:t>
            </a:r>
          </a:p>
          <a:p>
            <a:endParaRPr lang="fr-FR" sz="1350" dirty="0"/>
          </a:p>
        </p:txBody>
      </p:sp>
    </p:spTree>
    <p:extLst>
      <p:ext uri="{BB962C8B-B14F-4D97-AF65-F5344CB8AC3E}">
        <p14:creationId xmlns:p14="http://schemas.microsoft.com/office/powerpoint/2010/main" val="16859324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Connecteur droit 14">
            <a:extLst>
              <a:ext uri="{FF2B5EF4-FFF2-40B4-BE49-F238E27FC236}">
                <a16:creationId xmlns:a16="http://schemas.microsoft.com/office/drawing/2014/main" xmlns="" id="{1D778D66-49A5-4F4A-B08A-A75CD878FD39}"/>
              </a:ext>
            </a:extLst>
          </p:cNvPr>
          <p:cNvCxnSpPr>
            <a:stCxn id="17" idx="4"/>
            <a:endCxn id="13" idx="0"/>
          </p:cNvCxnSpPr>
          <p:nvPr/>
        </p:nvCxnSpPr>
        <p:spPr>
          <a:xfrm>
            <a:off x="8705775" y="1754886"/>
            <a:ext cx="0" cy="25866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xmlns="" id="{A190621C-9B9B-CD49-822D-421A60292D9C}"/>
              </a:ext>
            </a:extLst>
          </p:cNvPr>
          <p:cNvCxnSpPr>
            <a:stCxn id="13" idx="4"/>
            <a:endCxn id="14" idx="0"/>
          </p:cNvCxnSpPr>
          <p:nvPr/>
        </p:nvCxnSpPr>
        <p:spPr>
          <a:xfrm>
            <a:off x="8705775" y="2337551"/>
            <a:ext cx="0" cy="25866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3" name="Ellipse 12">
            <a:extLst>
              <a:ext uri="{FF2B5EF4-FFF2-40B4-BE49-F238E27FC236}">
                <a16:creationId xmlns:a16="http://schemas.microsoft.com/office/drawing/2014/main" xmlns="" id="{BE880572-524B-714B-80D8-85D6F28ABB03}"/>
              </a:ext>
            </a:extLst>
          </p:cNvPr>
          <p:cNvSpPr>
            <a:spLocks noChangeAspect="1"/>
          </p:cNvSpPr>
          <p:nvPr/>
        </p:nvSpPr>
        <p:spPr>
          <a:xfrm>
            <a:off x="8543775" y="2013551"/>
            <a:ext cx="324000" cy="324000"/>
          </a:xfrm>
          <a:prstGeom prst="ellipse">
            <a:avLst/>
          </a:prstGeom>
          <a:solidFill>
            <a:srgbClr val="B5135C"/>
          </a:solidFill>
          <a:ln w="19050">
            <a:solidFill>
              <a:srgbClr val="B51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19" name="ZoneTexte 18">
            <a:extLst>
              <a:ext uri="{FF2B5EF4-FFF2-40B4-BE49-F238E27FC236}">
                <a16:creationId xmlns:a16="http://schemas.microsoft.com/office/drawing/2014/main" xmlns="" id="{054B034A-D843-0740-9E38-69407F85C4BF}"/>
              </a:ext>
            </a:extLst>
          </p:cNvPr>
          <p:cNvSpPr txBox="1"/>
          <p:nvPr/>
        </p:nvSpPr>
        <p:spPr>
          <a:xfrm>
            <a:off x="8543774" y="1986145"/>
            <a:ext cx="323996" cy="369332"/>
          </a:xfrm>
          <a:prstGeom prst="rect">
            <a:avLst/>
          </a:prstGeom>
          <a:noFill/>
        </p:spPr>
        <p:txBody>
          <a:bodyPr wrap="square" rtlCol="0" anchor="ctr">
            <a:spAutoFit/>
          </a:bodyPr>
          <a:lstStyle/>
          <a:p>
            <a:pPr algn="ctr"/>
            <a:r>
              <a:rPr lang="fr-FR" dirty="0">
                <a:solidFill>
                  <a:schemeClr val="bg1"/>
                </a:solidFill>
              </a:rPr>
              <a:t>2</a:t>
            </a:r>
          </a:p>
        </p:txBody>
      </p:sp>
      <p:sp>
        <p:nvSpPr>
          <p:cNvPr id="11" name="Espace réservé du texte 4">
            <a:extLst>
              <a:ext uri="{FF2B5EF4-FFF2-40B4-BE49-F238E27FC236}">
                <a16:creationId xmlns:a16="http://schemas.microsoft.com/office/drawing/2014/main" xmlns="" id="{9F7D1219-8595-4720-9308-950C3119DE94}"/>
              </a:ext>
            </a:extLst>
          </p:cNvPr>
          <p:cNvSpPr txBox="1">
            <a:spLocks/>
          </p:cNvSpPr>
          <p:nvPr/>
        </p:nvSpPr>
        <p:spPr>
          <a:xfrm>
            <a:off x="167836" y="5644171"/>
            <a:ext cx="2561908" cy="188797"/>
          </a:xfrm>
          <a:prstGeom prst="rect">
            <a:avLst/>
          </a:prstGeom>
        </p:spPr>
        <p:txBody>
          <a:bodyPr>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1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825" dirty="0"/>
              <a:t>Réunion TENOR – 5 avril 2019</a:t>
            </a:r>
          </a:p>
        </p:txBody>
      </p:sp>
      <p:sp>
        <p:nvSpPr>
          <p:cNvPr id="14" name="Ellipse 13">
            <a:extLst>
              <a:ext uri="{FF2B5EF4-FFF2-40B4-BE49-F238E27FC236}">
                <a16:creationId xmlns:a16="http://schemas.microsoft.com/office/drawing/2014/main" xmlns="" id="{7F724447-6839-9E44-81A7-06F2DCC83EB4}"/>
              </a:ext>
            </a:extLst>
          </p:cNvPr>
          <p:cNvSpPr>
            <a:spLocks noChangeAspect="1"/>
          </p:cNvSpPr>
          <p:nvPr/>
        </p:nvSpPr>
        <p:spPr>
          <a:xfrm>
            <a:off x="8543775" y="2596216"/>
            <a:ext cx="324000" cy="324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7" name="Ellipse 16">
            <a:extLst>
              <a:ext uri="{FF2B5EF4-FFF2-40B4-BE49-F238E27FC236}">
                <a16:creationId xmlns:a16="http://schemas.microsoft.com/office/drawing/2014/main" xmlns="" id="{17BBB9D3-6E48-7E42-895F-7831A3E03D01}"/>
              </a:ext>
            </a:extLst>
          </p:cNvPr>
          <p:cNvSpPr>
            <a:spLocks noChangeAspect="1"/>
          </p:cNvSpPr>
          <p:nvPr/>
        </p:nvSpPr>
        <p:spPr>
          <a:xfrm>
            <a:off x="8543775" y="1430885"/>
            <a:ext cx="324000" cy="324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0" name="ZoneTexte 19">
            <a:extLst>
              <a:ext uri="{FF2B5EF4-FFF2-40B4-BE49-F238E27FC236}">
                <a16:creationId xmlns:a16="http://schemas.microsoft.com/office/drawing/2014/main" xmlns="" id="{590E887C-916B-A54A-BCC8-D032470E0987}"/>
              </a:ext>
            </a:extLst>
          </p:cNvPr>
          <p:cNvSpPr txBox="1"/>
          <p:nvPr/>
        </p:nvSpPr>
        <p:spPr>
          <a:xfrm>
            <a:off x="8543774" y="2577898"/>
            <a:ext cx="323996" cy="369332"/>
          </a:xfrm>
          <a:prstGeom prst="rect">
            <a:avLst/>
          </a:prstGeom>
          <a:noFill/>
        </p:spPr>
        <p:txBody>
          <a:bodyPr wrap="square" rtlCol="0" anchor="ctr">
            <a:spAutoFit/>
          </a:bodyPr>
          <a:lstStyle/>
          <a:p>
            <a:pPr algn="ctr"/>
            <a:r>
              <a:rPr lang="fr-FR" dirty="0"/>
              <a:t>3</a:t>
            </a:r>
          </a:p>
        </p:txBody>
      </p:sp>
      <p:sp>
        <p:nvSpPr>
          <p:cNvPr id="21" name="Ellipse 20">
            <a:extLst>
              <a:ext uri="{FF2B5EF4-FFF2-40B4-BE49-F238E27FC236}">
                <a16:creationId xmlns:a16="http://schemas.microsoft.com/office/drawing/2014/main" xmlns="" id="{1F8D5419-BFD2-9F43-ACD7-64F2448B22C1}"/>
              </a:ext>
            </a:extLst>
          </p:cNvPr>
          <p:cNvSpPr>
            <a:spLocks noChangeAspect="1"/>
          </p:cNvSpPr>
          <p:nvPr/>
        </p:nvSpPr>
        <p:spPr>
          <a:xfrm>
            <a:off x="8543775" y="3172496"/>
            <a:ext cx="324000" cy="324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cxnSp>
        <p:nvCxnSpPr>
          <p:cNvPr id="22" name="Connecteur droit 21">
            <a:extLst>
              <a:ext uri="{FF2B5EF4-FFF2-40B4-BE49-F238E27FC236}">
                <a16:creationId xmlns:a16="http://schemas.microsoft.com/office/drawing/2014/main" xmlns="" id="{6003DA71-2376-794B-8911-0ADFF6AD7C6E}"/>
              </a:ext>
            </a:extLst>
          </p:cNvPr>
          <p:cNvCxnSpPr>
            <a:endCxn id="21" idx="0"/>
          </p:cNvCxnSpPr>
          <p:nvPr/>
        </p:nvCxnSpPr>
        <p:spPr>
          <a:xfrm>
            <a:off x="8705775" y="2913832"/>
            <a:ext cx="0" cy="25866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xmlns="" id="{801E4B26-D63E-CA47-8339-3C94B29D192F}"/>
              </a:ext>
            </a:extLst>
          </p:cNvPr>
          <p:cNvSpPr txBox="1"/>
          <p:nvPr/>
        </p:nvSpPr>
        <p:spPr>
          <a:xfrm>
            <a:off x="8543774" y="3154179"/>
            <a:ext cx="323996" cy="369332"/>
          </a:xfrm>
          <a:prstGeom prst="rect">
            <a:avLst/>
          </a:prstGeom>
          <a:noFill/>
        </p:spPr>
        <p:txBody>
          <a:bodyPr wrap="square" rtlCol="0" anchor="ctr">
            <a:spAutoFit/>
          </a:bodyPr>
          <a:lstStyle/>
          <a:p>
            <a:pPr algn="ctr"/>
            <a:r>
              <a:rPr lang="fr-FR" dirty="0"/>
              <a:t>4</a:t>
            </a:r>
          </a:p>
        </p:txBody>
      </p:sp>
      <p:sp>
        <p:nvSpPr>
          <p:cNvPr id="24" name="Titre 1">
            <a:extLst>
              <a:ext uri="{FF2B5EF4-FFF2-40B4-BE49-F238E27FC236}">
                <a16:creationId xmlns:a16="http://schemas.microsoft.com/office/drawing/2014/main" xmlns="" id="{A966884E-77D3-AD41-AEE5-4B1766EB3E39}"/>
              </a:ext>
            </a:extLst>
          </p:cNvPr>
          <p:cNvSpPr>
            <a:spLocks noGrp="1"/>
          </p:cNvSpPr>
          <p:nvPr>
            <p:ph type="ctrTitle"/>
          </p:nvPr>
        </p:nvSpPr>
        <p:spPr>
          <a:xfrm>
            <a:off x="5385549" y="1120283"/>
            <a:ext cx="3558427" cy="525647"/>
          </a:xfrm>
        </p:spPr>
        <p:txBody>
          <a:bodyPr anchor="t">
            <a:normAutofit/>
          </a:bodyPr>
          <a:lstStyle/>
          <a:p>
            <a:pPr algn="r"/>
            <a:r>
              <a:rPr lang="fr-FR" sz="1200" b="0" dirty="0">
                <a:solidFill>
                  <a:srgbClr val="B5135C"/>
                </a:solidFill>
              </a:rPr>
              <a:t>2. LES </a:t>
            </a:r>
            <a:r>
              <a:rPr lang="fr-FR" sz="1200" dirty="0">
                <a:solidFill>
                  <a:srgbClr val="B5135C"/>
                </a:solidFill>
              </a:rPr>
              <a:t>DIGITAL INNOVATION HUBS</a:t>
            </a:r>
            <a:br>
              <a:rPr lang="fr-FR" sz="1200" dirty="0">
                <a:solidFill>
                  <a:srgbClr val="B5135C"/>
                </a:solidFill>
              </a:rPr>
            </a:br>
            <a:endParaRPr lang="fr-FR" sz="1200" dirty="0">
              <a:solidFill>
                <a:srgbClr val="B5135C"/>
              </a:solidFill>
            </a:endParaRPr>
          </a:p>
        </p:txBody>
      </p:sp>
      <p:sp>
        <p:nvSpPr>
          <p:cNvPr id="18" name="ZoneTexte 17">
            <a:extLst>
              <a:ext uri="{FF2B5EF4-FFF2-40B4-BE49-F238E27FC236}">
                <a16:creationId xmlns:a16="http://schemas.microsoft.com/office/drawing/2014/main" xmlns="" id="{97091608-0928-E041-AE16-F33EF5C873F3}"/>
              </a:ext>
            </a:extLst>
          </p:cNvPr>
          <p:cNvSpPr txBox="1"/>
          <p:nvPr/>
        </p:nvSpPr>
        <p:spPr>
          <a:xfrm>
            <a:off x="8543774" y="1406986"/>
            <a:ext cx="323996" cy="369332"/>
          </a:xfrm>
          <a:prstGeom prst="rect">
            <a:avLst/>
          </a:prstGeom>
          <a:noFill/>
        </p:spPr>
        <p:txBody>
          <a:bodyPr wrap="square" rtlCol="0" anchor="ctr">
            <a:spAutoFit/>
          </a:bodyPr>
          <a:lstStyle/>
          <a:p>
            <a:pPr algn="ctr"/>
            <a:r>
              <a:rPr lang="fr-FR" dirty="0"/>
              <a:t>1</a:t>
            </a:r>
          </a:p>
        </p:txBody>
      </p:sp>
      <p:sp>
        <p:nvSpPr>
          <p:cNvPr id="28" name="ZoneTexte 27">
            <a:extLst>
              <a:ext uri="{FF2B5EF4-FFF2-40B4-BE49-F238E27FC236}">
                <a16:creationId xmlns:a16="http://schemas.microsoft.com/office/drawing/2014/main" xmlns="" id="{176E2646-A6B7-B94D-9D36-174B7C54CF34}"/>
              </a:ext>
            </a:extLst>
          </p:cNvPr>
          <p:cNvSpPr txBox="1"/>
          <p:nvPr/>
        </p:nvSpPr>
        <p:spPr>
          <a:xfrm>
            <a:off x="631610" y="2282116"/>
            <a:ext cx="7896687" cy="369332"/>
          </a:xfrm>
          <a:prstGeom prst="rect">
            <a:avLst/>
          </a:prstGeom>
          <a:noFill/>
        </p:spPr>
        <p:txBody>
          <a:bodyPr wrap="square" rtlCol="0">
            <a:spAutoFit/>
          </a:bodyPr>
          <a:lstStyle/>
          <a:p>
            <a:pPr algn="ctr"/>
            <a:r>
              <a:rPr lang="fr-FR" b="1" dirty="0"/>
              <a:t>INFOS COMPLÉMENTAIRES</a:t>
            </a:r>
          </a:p>
        </p:txBody>
      </p:sp>
      <p:sp>
        <p:nvSpPr>
          <p:cNvPr id="2" name="Rectangle 1">
            <a:extLst>
              <a:ext uri="{FF2B5EF4-FFF2-40B4-BE49-F238E27FC236}">
                <a16:creationId xmlns:a16="http://schemas.microsoft.com/office/drawing/2014/main" xmlns="" id="{AD97796A-8097-3148-8B80-C7F2C479D4BF}"/>
              </a:ext>
            </a:extLst>
          </p:cNvPr>
          <p:cNvSpPr/>
          <p:nvPr/>
        </p:nvSpPr>
        <p:spPr>
          <a:xfrm>
            <a:off x="1358503" y="2857561"/>
            <a:ext cx="7177532" cy="2862322"/>
          </a:xfrm>
          <a:prstGeom prst="rect">
            <a:avLst/>
          </a:prstGeom>
        </p:spPr>
        <p:txBody>
          <a:bodyPr wrap="square">
            <a:spAutoFit/>
          </a:bodyPr>
          <a:lstStyle/>
          <a:p>
            <a:pPr marL="214313" indent="-214313">
              <a:buFont typeface="Wingdings" pitchFamily="2" charset="2"/>
              <a:buChar char="§"/>
            </a:pPr>
            <a:r>
              <a:rPr lang="fr-FR" sz="1350" dirty="0"/>
              <a:t>Fonds européens en abondement uniquement :</a:t>
            </a:r>
          </a:p>
          <a:p>
            <a:pPr marL="557213" lvl="1" indent="-214313">
              <a:buFont typeface="Courier New" panose="02070309020205020404" pitchFamily="49" charset="0"/>
              <a:buChar char="o"/>
            </a:pPr>
            <a:r>
              <a:rPr lang="fr-FR" sz="1050" dirty="0"/>
              <a:t>Si des fonds région sont attribués</a:t>
            </a:r>
          </a:p>
          <a:p>
            <a:pPr marL="557213" lvl="1" indent="-214313">
              <a:buFont typeface="Courier New" panose="02070309020205020404" pitchFamily="49" charset="0"/>
              <a:buChar char="o"/>
            </a:pPr>
            <a:r>
              <a:rPr lang="fr-FR" sz="1050" dirty="0"/>
              <a:t>Si le DIH est déjà existant (l’UE ne financera pas la constitution de DIH)</a:t>
            </a:r>
          </a:p>
          <a:p>
            <a:pPr marL="557213" lvl="1" indent="-214313">
              <a:buFont typeface="Courier New" panose="02070309020205020404" pitchFamily="49" charset="0"/>
              <a:buChar char="o"/>
            </a:pPr>
            <a:r>
              <a:rPr lang="fr-FR" sz="1050" dirty="0"/>
              <a:t>Pour faire du transfrontalier</a:t>
            </a:r>
          </a:p>
          <a:p>
            <a:pPr marL="557213" lvl="1" indent="-214313">
              <a:buFont typeface="Courier New" panose="02070309020205020404" pitchFamily="49" charset="0"/>
              <a:buChar char="o"/>
            </a:pPr>
            <a:r>
              <a:rPr lang="fr-FR" sz="1050" dirty="0"/>
              <a:t>Pour financer les DIH directement (pas de financement pour les PME, à part peut-être sur des déplacements en Europe</a:t>
            </a:r>
          </a:p>
          <a:p>
            <a:pPr marL="557213" lvl="1" indent="-214313">
              <a:buFont typeface="Arial" panose="020B0604020202020204" pitchFamily="34" charset="0"/>
              <a:buChar char="•"/>
            </a:pPr>
            <a:endParaRPr lang="fr-FR" sz="1200" dirty="0"/>
          </a:p>
          <a:p>
            <a:pPr marL="214313" indent="-214313">
              <a:buFont typeface="Wingdings" pitchFamily="2" charset="2"/>
              <a:buChar char="§"/>
            </a:pPr>
            <a:r>
              <a:rPr lang="fr-FR" sz="1350" dirty="0"/>
              <a:t>Une « </a:t>
            </a:r>
            <a:r>
              <a:rPr lang="fr-FR" sz="1350" dirty="0" err="1"/>
              <a:t>marketplace</a:t>
            </a:r>
            <a:r>
              <a:rPr lang="fr-FR" sz="1350" dirty="0"/>
              <a:t> » pour les DIH sera créée afin de :</a:t>
            </a:r>
          </a:p>
          <a:p>
            <a:pPr marL="557213" lvl="1" indent="-214313">
              <a:buFont typeface="Courier New" panose="02070309020205020404" pitchFamily="49" charset="0"/>
              <a:buChar char="o"/>
            </a:pPr>
            <a:r>
              <a:rPr lang="fr-FR" sz="1050" dirty="0"/>
              <a:t>Promouvoir chacun des DIH</a:t>
            </a:r>
          </a:p>
          <a:p>
            <a:pPr marL="557213" lvl="1" indent="-214313">
              <a:buFont typeface="Courier New" panose="02070309020205020404" pitchFamily="49" charset="0"/>
              <a:buChar char="o"/>
            </a:pPr>
            <a:r>
              <a:rPr lang="fr-FR" sz="1050" dirty="0"/>
              <a:t>Favoriser les collaborations entre les DIH (dans le but de monter des partenariats pour Horizon Europe par ex.)</a:t>
            </a:r>
          </a:p>
          <a:p>
            <a:pPr lvl="1"/>
            <a:endParaRPr lang="fr-FR" sz="1200" dirty="0"/>
          </a:p>
          <a:p>
            <a:pPr marL="214313" indent="-214313">
              <a:buFont typeface="Wingdings" pitchFamily="2" charset="2"/>
              <a:buChar char="§"/>
            </a:pPr>
            <a:r>
              <a:rPr lang="fr-FR" sz="1350" dirty="0"/>
              <a:t>Préconisations sur le consortium :</a:t>
            </a:r>
          </a:p>
          <a:p>
            <a:pPr marL="557213" lvl="1" indent="-214313">
              <a:buFont typeface="Courier New" panose="02070309020205020404" pitchFamily="49" charset="0"/>
              <a:buChar char="o"/>
            </a:pPr>
            <a:r>
              <a:rPr lang="fr-FR" sz="1050" dirty="0"/>
              <a:t>Garder un nombre de partenaires relativement peu nombreux</a:t>
            </a:r>
          </a:p>
          <a:p>
            <a:pPr marL="557213" lvl="1" indent="-214313">
              <a:buFont typeface="Courier New" panose="02070309020205020404" pitchFamily="49" charset="0"/>
              <a:buChar char="o"/>
            </a:pPr>
            <a:r>
              <a:rPr lang="fr-FR" sz="1050" dirty="0"/>
              <a:t>Intégrer les autres en tant que « partenaires associés »</a:t>
            </a:r>
          </a:p>
          <a:p>
            <a:pPr marL="557213" lvl="1" indent="-214313">
              <a:buFont typeface="Courier New" panose="02070309020205020404" pitchFamily="49" charset="0"/>
              <a:buChar char="o"/>
            </a:pPr>
            <a:r>
              <a:rPr lang="fr-FR" sz="1050" dirty="0"/>
              <a:t>Le DIH doit rester ouvert et évolutif (ne pas déterminer 10 partenaires définitifs, mais rester ouvert sur les autres acteurs, et intégrer les nouveaux arrivants dès que possible pour le bénéfice des entreprises)</a:t>
            </a:r>
          </a:p>
        </p:txBody>
      </p:sp>
    </p:spTree>
    <p:extLst>
      <p:ext uri="{BB962C8B-B14F-4D97-AF65-F5344CB8AC3E}">
        <p14:creationId xmlns:p14="http://schemas.microsoft.com/office/powerpoint/2010/main" val="222479657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B7ECF3C-DA04-2748-9EE4-DDA6D25ABA5B}"/>
              </a:ext>
            </a:extLst>
          </p:cNvPr>
          <p:cNvSpPr/>
          <p:nvPr/>
        </p:nvSpPr>
        <p:spPr>
          <a:xfrm>
            <a:off x="256259" y="3094276"/>
            <a:ext cx="8954414" cy="2435204"/>
          </a:xfrm>
          <a:prstGeom prst="rect">
            <a:avLst/>
          </a:prstGeom>
          <a:solidFill>
            <a:srgbClr val="EDF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12" name="Ellipse 11">
            <a:extLst>
              <a:ext uri="{FF2B5EF4-FFF2-40B4-BE49-F238E27FC236}">
                <a16:creationId xmlns:a16="http://schemas.microsoft.com/office/drawing/2014/main" xmlns="" id="{CBD99DAD-8468-D148-80DF-5663719C16C5}"/>
              </a:ext>
            </a:extLst>
          </p:cNvPr>
          <p:cNvSpPr>
            <a:spLocks noChangeAspect="1"/>
          </p:cNvSpPr>
          <p:nvPr/>
        </p:nvSpPr>
        <p:spPr>
          <a:xfrm>
            <a:off x="94260" y="4259603"/>
            <a:ext cx="324000" cy="324000"/>
          </a:xfrm>
          <a:prstGeom prst="ellipse">
            <a:avLst/>
          </a:prstGeom>
          <a:solidFill>
            <a:srgbClr val="B5135C"/>
          </a:solidFill>
          <a:ln w="19050">
            <a:solidFill>
              <a:srgbClr val="B51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7" name="ZoneTexte 16">
            <a:extLst>
              <a:ext uri="{FF2B5EF4-FFF2-40B4-BE49-F238E27FC236}">
                <a16:creationId xmlns:a16="http://schemas.microsoft.com/office/drawing/2014/main" xmlns="" id="{3EF1F1A8-F0CB-A540-B4E6-9AE87D40F615}"/>
              </a:ext>
            </a:extLst>
          </p:cNvPr>
          <p:cNvSpPr txBox="1"/>
          <p:nvPr/>
        </p:nvSpPr>
        <p:spPr>
          <a:xfrm>
            <a:off x="94259" y="4241286"/>
            <a:ext cx="323996" cy="369332"/>
          </a:xfrm>
          <a:prstGeom prst="rect">
            <a:avLst/>
          </a:prstGeom>
          <a:noFill/>
        </p:spPr>
        <p:txBody>
          <a:bodyPr wrap="square" rtlCol="0" anchor="ctr">
            <a:spAutoFit/>
          </a:bodyPr>
          <a:lstStyle/>
          <a:p>
            <a:pPr algn="ctr"/>
            <a:r>
              <a:rPr lang="fr-FR" dirty="0">
                <a:solidFill>
                  <a:schemeClr val="bg1"/>
                </a:solidFill>
              </a:rPr>
              <a:t>3</a:t>
            </a:r>
          </a:p>
        </p:txBody>
      </p:sp>
      <p:sp>
        <p:nvSpPr>
          <p:cNvPr id="11" name="Ellipse 10">
            <a:extLst>
              <a:ext uri="{FF2B5EF4-FFF2-40B4-BE49-F238E27FC236}">
                <a16:creationId xmlns:a16="http://schemas.microsoft.com/office/drawing/2014/main" xmlns="" id="{FEC02AE8-67E9-7F48-9291-C2C1A77C9255}"/>
              </a:ext>
            </a:extLst>
          </p:cNvPr>
          <p:cNvSpPr>
            <a:spLocks noChangeAspect="1"/>
          </p:cNvSpPr>
          <p:nvPr/>
        </p:nvSpPr>
        <p:spPr>
          <a:xfrm>
            <a:off x="94260" y="3676938"/>
            <a:ext cx="324000" cy="324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16" name="ZoneTexte 15">
            <a:extLst>
              <a:ext uri="{FF2B5EF4-FFF2-40B4-BE49-F238E27FC236}">
                <a16:creationId xmlns:a16="http://schemas.microsoft.com/office/drawing/2014/main" xmlns="" id="{CD902FDE-6FBE-4441-A432-7FA2DC1A8DD2}"/>
              </a:ext>
            </a:extLst>
          </p:cNvPr>
          <p:cNvSpPr txBox="1"/>
          <p:nvPr/>
        </p:nvSpPr>
        <p:spPr>
          <a:xfrm>
            <a:off x="94259" y="3649533"/>
            <a:ext cx="323996" cy="369332"/>
          </a:xfrm>
          <a:prstGeom prst="rect">
            <a:avLst/>
          </a:prstGeom>
          <a:noFill/>
        </p:spPr>
        <p:txBody>
          <a:bodyPr wrap="square" rtlCol="0" anchor="ctr">
            <a:spAutoFit/>
          </a:bodyPr>
          <a:lstStyle/>
          <a:p>
            <a:pPr algn="ctr"/>
            <a:r>
              <a:rPr lang="fr-FR" dirty="0"/>
              <a:t>2</a:t>
            </a:r>
          </a:p>
        </p:txBody>
      </p:sp>
      <p:sp>
        <p:nvSpPr>
          <p:cNvPr id="36" name="Espace réservé du texte 4">
            <a:extLst>
              <a:ext uri="{FF2B5EF4-FFF2-40B4-BE49-F238E27FC236}">
                <a16:creationId xmlns:a16="http://schemas.microsoft.com/office/drawing/2014/main" xmlns="" id="{20CC2506-954D-45D4-AF3C-9A9FFF106CEA}"/>
              </a:ext>
            </a:extLst>
          </p:cNvPr>
          <p:cNvSpPr txBox="1">
            <a:spLocks/>
          </p:cNvSpPr>
          <p:nvPr/>
        </p:nvSpPr>
        <p:spPr>
          <a:xfrm>
            <a:off x="167836" y="5644171"/>
            <a:ext cx="2561908" cy="188797"/>
          </a:xfrm>
          <a:prstGeom prst="rect">
            <a:avLst/>
          </a:prstGeom>
        </p:spPr>
        <p:txBody>
          <a:bodyPr>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1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825" dirty="0"/>
              <a:t>Réunion TENOR – 5 avril 2019</a:t>
            </a:r>
          </a:p>
        </p:txBody>
      </p:sp>
      <p:sp>
        <p:nvSpPr>
          <p:cNvPr id="6" name="Ellipse 5">
            <a:extLst>
              <a:ext uri="{FF2B5EF4-FFF2-40B4-BE49-F238E27FC236}">
                <a16:creationId xmlns:a16="http://schemas.microsoft.com/office/drawing/2014/main" xmlns="" id="{D856B23C-4110-5B47-A7BC-026C66158352}"/>
              </a:ext>
            </a:extLst>
          </p:cNvPr>
          <p:cNvSpPr>
            <a:spLocks noChangeAspect="1"/>
          </p:cNvSpPr>
          <p:nvPr/>
        </p:nvSpPr>
        <p:spPr>
          <a:xfrm>
            <a:off x="94260" y="3094273"/>
            <a:ext cx="324000" cy="324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7" name="Espace réservé du texte 4">
            <a:extLst>
              <a:ext uri="{FF2B5EF4-FFF2-40B4-BE49-F238E27FC236}">
                <a16:creationId xmlns:a16="http://schemas.microsoft.com/office/drawing/2014/main" xmlns="" id="{67A0D7A3-09FC-144F-815A-55F8DC364289}"/>
              </a:ext>
            </a:extLst>
          </p:cNvPr>
          <p:cNvSpPr txBox="1">
            <a:spLocks/>
          </p:cNvSpPr>
          <p:nvPr/>
        </p:nvSpPr>
        <p:spPr>
          <a:xfrm>
            <a:off x="167836" y="5644171"/>
            <a:ext cx="2561908" cy="188797"/>
          </a:xfrm>
          <a:prstGeom prst="rect">
            <a:avLst/>
          </a:prstGeom>
        </p:spPr>
        <p:txBody>
          <a:bodyPr>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1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825" dirty="0"/>
              <a:t>Réunion TENOR – 5 avril 2019</a:t>
            </a:r>
          </a:p>
        </p:txBody>
      </p:sp>
      <p:sp>
        <p:nvSpPr>
          <p:cNvPr id="8" name="ZoneTexte 7">
            <a:extLst>
              <a:ext uri="{FF2B5EF4-FFF2-40B4-BE49-F238E27FC236}">
                <a16:creationId xmlns:a16="http://schemas.microsoft.com/office/drawing/2014/main" xmlns="" id="{625333CB-EDBA-334E-847D-2C97351FC5C2}"/>
              </a:ext>
            </a:extLst>
          </p:cNvPr>
          <p:cNvSpPr txBox="1"/>
          <p:nvPr/>
        </p:nvSpPr>
        <p:spPr>
          <a:xfrm>
            <a:off x="2460812" y="3467728"/>
            <a:ext cx="6069617" cy="1754326"/>
          </a:xfrm>
          <a:prstGeom prst="rect">
            <a:avLst/>
          </a:prstGeom>
          <a:noFill/>
        </p:spPr>
        <p:txBody>
          <a:bodyPr wrap="square" rtlCol="0">
            <a:spAutoFit/>
          </a:bodyPr>
          <a:lstStyle/>
          <a:p>
            <a:pPr marL="342900" indent="-342900">
              <a:lnSpc>
                <a:spcPct val="150000"/>
              </a:lnSpc>
              <a:buFont typeface="+mj-lt"/>
              <a:buAutoNum type="arabicPeriod"/>
            </a:pPr>
            <a:r>
              <a:rPr lang="fr-FR" dirty="0"/>
              <a:t>Contexte</a:t>
            </a:r>
          </a:p>
          <a:p>
            <a:pPr marL="342900" indent="-342900">
              <a:lnSpc>
                <a:spcPct val="150000"/>
              </a:lnSpc>
              <a:buFont typeface="+mj-lt"/>
              <a:buAutoNum type="arabicPeriod"/>
            </a:pPr>
            <a:r>
              <a:rPr lang="fr-FR" dirty="0"/>
              <a:t>Les Digital Innovation Hubs</a:t>
            </a:r>
          </a:p>
          <a:p>
            <a:pPr marL="342900" indent="-342900">
              <a:lnSpc>
                <a:spcPct val="150000"/>
              </a:lnSpc>
              <a:buFont typeface=".Lucida Grande UI Regular"/>
              <a:buChar char="►"/>
            </a:pPr>
            <a:r>
              <a:rPr lang="fr-FR" dirty="0">
                <a:solidFill>
                  <a:srgbClr val="B5135C"/>
                </a:solidFill>
              </a:rPr>
              <a:t>Constitution d’un DIH Normand : DIGINOR</a:t>
            </a:r>
          </a:p>
          <a:p>
            <a:pPr marL="342900" indent="-342900">
              <a:lnSpc>
                <a:spcPct val="150000"/>
              </a:lnSpc>
              <a:buFont typeface="+mj-lt"/>
              <a:buAutoNum type="arabicPeriod" startAt="2"/>
            </a:pPr>
            <a:r>
              <a:rPr lang="fr-FR" dirty="0"/>
              <a:t>Participation au programme DIHELP</a:t>
            </a:r>
          </a:p>
        </p:txBody>
      </p:sp>
      <p:sp>
        <p:nvSpPr>
          <p:cNvPr id="9" name="Titre 1">
            <a:extLst>
              <a:ext uri="{FF2B5EF4-FFF2-40B4-BE49-F238E27FC236}">
                <a16:creationId xmlns:a16="http://schemas.microsoft.com/office/drawing/2014/main" xmlns="" id="{9454F5DC-455C-764C-9965-AAE07F499A75}"/>
              </a:ext>
            </a:extLst>
          </p:cNvPr>
          <p:cNvSpPr>
            <a:spLocks noGrp="1"/>
          </p:cNvSpPr>
          <p:nvPr>
            <p:ph type="ctrTitle"/>
          </p:nvPr>
        </p:nvSpPr>
        <p:spPr>
          <a:xfrm>
            <a:off x="1143000" y="2375636"/>
            <a:ext cx="6858000" cy="454105"/>
          </a:xfrm>
        </p:spPr>
        <p:txBody>
          <a:bodyPr>
            <a:normAutofit fontScale="90000"/>
          </a:bodyPr>
          <a:lstStyle/>
          <a:p>
            <a:r>
              <a:rPr lang="fr-FR" b="0" dirty="0"/>
              <a:t>Au </a:t>
            </a:r>
            <a:r>
              <a:rPr lang="fr-FR" dirty="0"/>
              <a:t>programme</a:t>
            </a:r>
          </a:p>
        </p:txBody>
      </p:sp>
      <p:sp>
        <p:nvSpPr>
          <p:cNvPr id="10" name="Espace réservé du texte 3">
            <a:extLst>
              <a:ext uri="{FF2B5EF4-FFF2-40B4-BE49-F238E27FC236}">
                <a16:creationId xmlns:a16="http://schemas.microsoft.com/office/drawing/2014/main" xmlns="" id="{1DC3140A-92DE-8F4D-9364-2B747F33C128}"/>
              </a:ext>
            </a:extLst>
          </p:cNvPr>
          <p:cNvSpPr>
            <a:spLocks noGrp="1"/>
          </p:cNvSpPr>
          <p:nvPr>
            <p:ph type="body" sz="quarter" idx="11"/>
          </p:nvPr>
        </p:nvSpPr>
        <p:spPr>
          <a:xfrm>
            <a:off x="1143000" y="2184446"/>
            <a:ext cx="6858000" cy="191191"/>
          </a:xfrm>
        </p:spPr>
        <p:txBody>
          <a:bodyPr>
            <a:normAutofit fontScale="92500" lnSpcReduction="20000"/>
          </a:bodyPr>
          <a:lstStyle/>
          <a:p>
            <a:r>
              <a:rPr lang="fr-FR" dirty="0"/>
              <a:t>DIGINOR : LE DIH NORMAND</a:t>
            </a:r>
          </a:p>
        </p:txBody>
      </p:sp>
      <p:cxnSp>
        <p:nvCxnSpPr>
          <p:cNvPr id="13" name="Connecteur droit 12">
            <a:extLst>
              <a:ext uri="{FF2B5EF4-FFF2-40B4-BE49-F238E27FC236}">
                <a16:creationId xmlns:a16="http://schemas.microsoft.com/office/drawing/2014/main" xmlns="" id="{AC386DAF-5AC1-2D42-972D-5B3E57913780}"/>
              </a:ext>
            </a:extLst>
          </p:cNvPr>
          <p:cNvCxnSpPr>
            <a:stCxn id="6" idx="4"/>
            <a:endCxn id="11" idx="0"/>
          </p:cNvCxnSpPr>
          <p:nvPr/>
        </p:nvCxnSpPr>
        <p:spPr>
          <a:xfrm>
            <a:off x="256260" y="3418273"/>
            <a:ext cx="0" cy="25866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xmlns="" id="{9FA7193D-635B-2648-BCF2-B6CF67F6EF36}"/>
              </a:ext>
            </a:extLst>
          </p:cNvPr>
          <p:cNvCxnSpPr>
            <a:stCxn id="11" idx="4"/>
            <a:endCxn id="12" idx="0"/>
          </p:cNvCxnSpPr>
          <p:nvPr/>
        </p:nvCxnSpPr>
        <p:spPr>
          <a:xfrm>
            <a:off x="256260" y="4000939"/>
            <a:ext cx="0" cy="25866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xmlns="" id="{DF16C41A-9318-A445-9CD9-D740BD83931B}"/>
              </a:ext>
            </a:extLst>
          </p:cNvPr>
          <p:cNvSpPr txBox="1"/>
          <p:nvPr/>
        </p:nvSpPr>
        <p:spPr>
          <a:xfrm>
            <a:off x="94259" y="3070374"/>
            <a:ext cx="323996" cy="369332"/>
          </a:xfrm>
          <a:prstGeom prst="rect">
            <a:avLst/>
          </a:prstGeom>
          <a:noFill/>
        </p:spPr>
        <p:txBody>
          <a:bodyPr wrap="square" rtlCol="0" anchor="ctr">
            <a:spAutoFit/>
          </a:bodyPr>
          <a:lstStyle/>
          <a:p>
            <a:pPr algn="ctr"/>
            <a:r>
              <a:rPr lang="fr-FR" dirty="0"/>
              <a:t>1</a:t>
            </a:r>
          </a:p>
        </p:txBody>
      </p:sp>
      <p:sp>
        <p:nvSpPr>
          <p:cNvPr id="18" name="Ellipse 17">
            <a:extLst>
              <a:ext uri="{FF2B5EF4-FFF2-40B4-BE49-F238E27FC236}">
                <a16:creationId xmlns:a16="http://schemas.microsoft.com/office/drawing/2014/main" xmlns="" id="{C80CB4D5-1C9D-B441-BF7D-09906F0E9837}"/>
              </a:ext>
            </a:extLst>
          </p:cNvPr>
          <p:cNvSpPr>
            <a:spLocks noChangeAspect="1"/>
          </p:cNvSpPr>
          <p:nvPr/>
        </p:nvSpPr>
        <p:spPr>
          <a:xfrm>
            <a:off x="94260" y="4835884"/>
            <a:ext cx="324000" cy="324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cxnSp>
        <p:nvCxnSpPr>
          <p:cNvPr id="19" name="Connecteur droit 18">
            <a:extLst>
              <a:ext uri="{FF2B5EF4-FFF2-40B4-BE49-F238E27FC236}">
                <a16:creationId xmlns:a16="http://schemas.microsoft.com/office/drawing/2014/main" xmlns="" id="{9B0E655D-2994-0B40-B659-748BD8F166DD}"/>
              </a:ext>
            </a:extLst>
          </p:cNvPr>
          <p:cNvCxnSpPr>
            <a:endCxn id="18" idx="0"/>
          </p:cNvCxnSpPr>
          <p:nvPr/>
        </p:nvCxnSpPr>
        <p:spPr>
          <a:xfrm>
            <a:off x="256260" y="4577219"/>
            <a:ext cx="0" cy="25866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xmlns="" id="{7A481826-C107-C044-B76C-A9B64859BC96}"/>
              </a:ext>
            </a:extLst>
          </p:cNvPr>
          <p:cNvSpPr txBox="1"/>
          <p:nvPr/>
        </p:nvSpPr>
        <p:spPr>
          <a:xfrm>
            <a:off x="94259" y="4817566"/>
            <a:ext cx="323996" cy="369332"/>
          </a:xfrm>
          <a:prstGeom prst="rect">
            <a:avLst/>
          </a:prstGeom>
          <a:noFill/>
        </p:spPr>
        <p:txBody>
          <a:bodyPr wrap="square" rtlCol="0" anchor="ctr">
            <a:spAutoFit/>
          </a:bodyPr>
          <a:lstStyle/>
          <a:p>
            <a:pPr algn="ctr"/>
            <a:r>
              <a:rPr lang="fr-FR" dirty="0"/>
              <a:t>4</a:t>
            </a:r>
          </a:p>
        </p:txBody>
      </p:sp>
    </p:spTree>
    <p:extLst>
      <p:ext uri="{BB962C8B-B14F-4D97-AF65-F5344CB8AC3E}">
        <p14:creationId xmlns:p14="http://schemas.microsoft.com/office/powerpoint/2010/main" val="30166205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xmlns="" id="{4EC94D26-2E15-0046-9C79-7B524C346C3B}"/>
              </a:ext>
            </a:extLst>
          </p:cNvPr>
          <p:cNvCxnSpPr>
            <a:stCxn id="7" idx="4"/>
            <a:endCxn id="9" idx="0"/>
          </p:cNvCxnSpPr>
          <p:nvPr/>
        </p:nvCxnSpPr>
        <p:spPr>
          <a:xfrm>
            <a:off x="8705775" y="2337551"/>
            <a:ext cx="0" cy="25866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xmlns="" id="{F8951AC5-4E5B-9C49-8061-64BEC56FBE88}"/>
              </a:ext>
            </a:extLst>
          </p:cNvPr>
          <p:cNvCxnSpPr>
            <a:endCxn id="12" idx="0"/>
          </p:cNvCxnSpPr>
          <p:nvPr/>
        </p:nvCxnSpPr>
        <p:spPr>
          <a:xfrm>
            <a:off x="8705775" y="2913832"/>
            <a:ext cx="0" cy="25866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 name="Ellipse 8">
            <a:extLst>
              <a:ext uri="{FF2B5EF4-FFF2-40B4-BE49-F238E27FC236}">
                <a16:creationId xmlns:a16="http://schemas.microsoft.com/office/drawing/2014/main" xmlns="" id="{6053FEDB-6C70-704D-BCE6-D141FE3E1D32}"/>
              </a:ext>
            </a:extLst>
          </p:cNvPr>
          <p:cNvSpPr>
            <a:spLocks noChangeAspect="1"/>
          </p:cNvSpPr>
          <p:nvPr/>
        </p:nvSpPr>
        <p:spPr>
          <a:xfrm>
            <a:off x="8543775" y="2596216"/>
            <a:ext cx="324000" cy="324000"/>
          </a:xfrm>
          <a:prstGeom prst="ellipse">
            <a:avLst/>
          </a:prstGeom>
          <a:solidFill>
            <a:srgbClr val="B5135C"/>
          </a:solidFill>
          <a:ln w="19050">
            <a:solidFill>
              <a:srgbClr val="B51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1" name="ZoneTexte 10">
            <a:extLst>
              <a:ext uri="{FF2B5EF4-FFF2-40B4-BE49-F238E27FC236}">
                <a16:creationId xmlns:a16="http://schemas.microsoft.com/office/drawing/2014/main" xmlns="" id="{1A1F8478-8C80-164D-A1FE-3BFCC9CF5B7B}"/>
              </a:ext>
            </a:extLst>
          </p:cNvPr>
          <p:cNvSpPr txBox="1"/>
          <p:nvPr/>
        </p:nvSpPr>
        <p:spPr>
          <a:xfrm>
            <a:off x="8543774" y="2577898"/>
            <a:ext cx="323996" cy="369332"/>
          </a:xfrm>
          <a:prstGeom prst="rect">
            <a:avLst/>
          </a:prstGeom>
          <a:noFill/>
        </p:spPr>
        <p:txBody>
          <a:bodyPr wrap="square" rtlCol="0" anchor="ctr">
            <a:spAutoFit/>
          </a:bodyPr>
          <a:lstStyle/>
          <a:p>
            <a:pPr algn="ctr"/>
            <a:r>
              <a:rPr lang="fr-FR" dirty="0">
                <a:solidFill>
                  <a:schemeClr val="bg1"/>
                </a:solidFill>
              </a:rPr>
              <a:t>3</a:t>
            </a:r>
          </a:p>
        </p:txBody>
      </p:sp>
      <p:sp>
        <p:nvSpPr>
          <p:cNvPr id="7" name="Ellipse 6">
            <a:extLst>
              <a:ext uri="{FF2B5EF4-FFF2-40B4-BE49-F238E27FC236}">
                <a16:creationId xmlns:a16="http://schemas.microsoft.com/office/drawing/2014/main" xmlns="" id="{F4F81087-8AAC-0C4F-A69A-35BA5ABCB18E}"/>
              </a:ext>
            </a:extLst>
          </p:cNvPr>
          <p:cNvSpPr>
            <a:spLocks noChangeAspect="1"/>
          </p:cNvSpPr>
          <p:nvPr/>
        </p:nvSpPr>
        <p:spPr>
          <a:xfrm>
            <a:off x="8543775" y="2013551"/>
            <a:ext cx="324000" cy="324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8" name="ZoneTexte 7">
            <a:extLst>
              <a:ext uri="{FF2B5EF4-FFF2-40B4-BE49-F238E27FC236}">
                <a16:creationId xmlns:a16="http://schemas.microsoft.com/office/drawing/2014/main" xmlns="" id="{F59A4339-F96D-3349-A36C-BF3843202F6F}"/>
              </a:ext>
            </a:extLst>
          </p:cNvPr>
          <p:cNvSpPr txBox="1"/>
          <p:nvPr/>
        </p:nvSpPr>
        <p:spPr>
          <a:xfrm>
            <a:off x="8543774" y="1986145"/>
            <a:ext cx="323996" cy="369332"/>
          </a:xfrm>
          <a:prstGeom prst="rect">
            <a:avLst/>
          </a:prstGeom>
          <a:noFill/>
        </p:spPr>
        <p:txBody>
          <a:bodyPr wrap="square" rtlCol="0" anchor="ctr">
            <a:spAutoFit/>
          </a:bodyPr>
          <a:lstStyle/>
          <a:p>
            <a:pPr algn="ctr"/>
            <a:r>
              <a:rPr lang="fr-FR" dirty="0"/>
              <a:t>2</a:t>
            </a:r>
          </a:p>
        </p:txBody>
      </p:sp>
      <p:sp>
        <p:nvSpPr>
          <p:cNvPr id="36" name="Espace réservé du texte 4">
            <a:extLst>
              <a:ext uri="{FF2B5EF4-FFF2-40B4-BE49-F238E27FC236}">
                <a16:creationId xmlns:a16="http://schemas.microsoft.com/office/drawing/2014/main" xmlns="" id="{20CC2506-954D-45D4-AF3C-9A9FFF106CEA}"/>
              </a:ext>
            </a:extLst>
          </p:cNvPr>
          <p:cNvSpPr txBox="1">
            <a:spLocks/>
          </p:cNvSpPr>
          <p:nvPr/>
        </p:nvSpPr>
        <p:spPr>
          <a:xfrm>
            <a:off x="167836" y="5644171"/>
            <a:ext cx="2561908" cy="188797"/>
          </a:xfrm>
          <a:prstGeom prst="rect">
            <a:avLst/>
          </a:prstGeom>
        </p:spPr>
        <p:txBody>
          <a:bodyPr>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1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825" dirty="0"/>
              <a:t>Réunion TENOR – 5 avril 2019</a:t>
            </a:r>
          </a:p>
        </p:txBody>
      </p:sp>
      <p:sp>
        <p:nvSpPr>
          <p:cNvPr id="5" name="ZoneTexte 4">
            <a:extLst>
              <a:ext uri="{FF2B5EF4-FFF2-40B4-BE49-F238E27FC236}">
                <a16:creationId xmlns:a16="http://schemas.microsoft.com/office/drawing/2014/main" xmlns="" id="{75F2B528-FBB3-49B8-B419-95829B5217BD}"/>
              </a:ext>
            </a:extLst>
          </p:cNvPr>
          <p:cNvSpPr txBox="1"/>
          <p:nvPr/>
        </p:nvSpPr>
        <p:spPr>
          <a:xfrm>
            <a:off x="1369565" y="2758216"/>
            <a:ext cx="6861011" cy="2400657"/>
          </a:xfrm>
          <a:prstGeom prst="rect">
            <a:avLst/>
          </a:prstGeom>
          <a:noFill/>
        </p:spPr>
        <p:txBody>
          <a:bodyPr wrap="square" rtlCol="0">
            <a:spAutoFit/>
          </a:bodyPr>
          <a:lstStyle/>
          <a:p>
            <a:pPr marL="214313" indent="-214313">
              <a:buFont typeface="Wingdings" pitchFamily="2" charset="2"/>
              <a:buChar char="§"/>
            </a:pPr>
            <a:r>
              <a:rPr lang="fr-FR" sz="1350" b="1" dirty="0"/>
              <a:t>Basé sur la future S3 Normande</a:t>
            </a:r>
          </a:p>
          <a:p>
            <a:pPr marL="214313" indent="-214313">
              <a:buFont typeface="Wingdings" pitchFamily="2" charset="2"/>
              <a:buChar char="§"/>
            </a:pPr>
            <a:endParaRPr lang="fr-FR" sz="1350" b="1" dirty="0"/>
          </a:p>
          <a:p>
            <a:pPr marL="214313" indent="-214313">
              <a:buFont typeface="Wingdings" pitchFamily="2" charset="2"/>
              <a:buChar char="§"/>
            </a:pPr>
            <a:r>
              <a:rPr lang="fr-FR" sz="1350" b="1" dirty="0"/>
              <a:t>Coordonné par le pôle IR+TES – travail amorcé avec : </a:t>
            </a:r>
          </a:p>
          <a:p>
            <a:pPr marL="214313" indent="-214313">
              <a:buFont typeface="Wingdings" pitchFamily="2" charset="2"/>
              <a:buChar char="§"/>
            </a:pPr>
            <a:endParaRPr lang="fr-FR" sz="1350" dirty="0"/>
          </a:p>
          <a:p>
            <a:pPr marL="557213" lvl="1" indent="-214313">
              <a:buFont typeface="Courier New" panose="02070309020205020404" pitchFamily="49" charset="0"/>
              <a:buChar char="o"/>
            </a:pPr>
            <a:r>
              <a:rPr lang="fr-FR" sz="1200" b="1" dirty="0"/>
              <a:t>Les centres de compétences numériques </a:t>
            </a:r>
            <a:r>
              <a:rPr lang="fr-FR" sz="1200" dirty="0"/>
              <a:t>: Universités + Ecoles (COMUE), CNRS, </a:t>
            </a:r>
            <a:r>
              <a:rPr lang="fr-FR" sz="1200" dirty="0" err="1"/>
              <a:t>Cap’Tronic</a:t>
            </a:r>
            <a:endParaRPr lang="fr-FR" sz="1200" dirty="0"/>
          </a:p>
          <a:p>
            <a:pPr marL="557213" lvl="1" indent="-214313">
              <a:buFont typeface="Courier New" panose="02070309020205020404" pitchFamily="49" charset="0"/>
              <a:buChar char="o"/>
            </a:pPr>
            <a:endParaRPr lang="fr-FR" sz="1200" dirty="0"/>
          </a:p>
          <a:p>
            <a:pPr marL="557213" lvl="1" indent="-214313">
              <a:buFont typeface="Courier New" panose="02070309020205020404" pitchFamily="49" charset="0"/>
              <a:buChar char="o"/>
            </a:pPr>
            <a:r>
              <a:rPr lang="fr-FR" sz="1200" b="1" dirty="0"/>
              <a:t>Les acteurs de l’innovation sur les services </a:t>
            </a:r>
            <a:r>
              <a:rPr lang="fr-FR" sz="1200" dirty="0"/>
              <a:t>: Pôle ATEN, CCI, AD Normandie, NWX, Normandie Incubation, CRAN, Relais d’Sciences / le Dôme</a:t>
            </a:r>
          </a:p>
          <a:p>
            <a:pPr marL="557213" lvl="1" indent="-214313">
              <a:buFont typeface="Courier New" panose="02070309020205020404" pitchFamily="49" charset="0"/>
              <a:buChar char="o"/>
            </a:pPr>
            <a:endParaRPr lang="fr-FR" sz="1200" dirty="0"/>
          </a:p>
          <a:p>
            <a:pPr marL="557213" lvl="1" indent="-214313">
              <a:buFont typeface="Courier New" panose="02070309020205020404" pitchFamily="49" charset="0"/>
              <a:buChar char="o"/>
            </a:pPr>
            <a:r>
              <a:rPr lang="fr-FR" sz="1200" b="1" dirty="0"/>
              <a:t>Les filières applicatives </a:t>
            </a:r>
            <a:r>
              <a:rPr lang="fr-FR" sz="1200" dirty="0"/>
              <a:t>: </a:t>
            </a:r>
            <a:r>
              <a:rPr lang="fr-FR" sz="1200" dirty="0" err="1"/>
              <a:t>Mov’eo</a:t>
            </a:r>
            <a:r>
              <a:rPr lang="fr-FR" sz="1200" dirty="0"/>
              <a:t>, NAE, </a:t>
            </a:r>
            <a:r>
              <a:rPr lang="fr-FR" sz="1200" dirty="0" err="1"/>
              <a:t>Nucléopolis</a:t>
            </a:r>
            <a:r>
              <a:rPr lang="fr-FR" sz="1200" dirty="0"/>
              <a:t>, </a:t>
            </a:r>
            <a:r>
              <a:rPr lang="fr-FR" sz="1200" dirty="0" err="1"/>
              <a:t>Valorial</a:t>
            </a:r>
            <a:r>
              <a:rPr lang="fr-FR" sz="1200" dirty="0"/>
              <a:t>, IR+TES, </a:t>
            </a:r>
            <a:r>
              <a:rPr lang="fr-FR" sz="1200" dirty="0" err="1"/>
              <a:t>Nov@log</a:t>
            </a:r>
            <a:r>
              <a:rPr lang="fr-FR" sz="1200" dirty="0"/>
              <a:t>, </a:t>
            </a:r>
            <a:r>
              <a:rPr lang="fr-FR" sz="1200" dirty="0" err="1"/>
              <a:t>Polepharma</a:t>
            </a:r>
            <a:endParaRPr lang="fr-FR" sz="1200" dirty="0"/>
          </a:p>
          <a:p>
            <a:pPr marL="557213" lvl="1" indent="-214313">
              <a:buFont typeface="Courier New" panose="02070309020205020404" pitchFamily="49" charset="0"/>
              <a:buChar char="o"/>
            </a:pPr>
            <a:endParaRPr lang="fr-FR" sz="1200" dirty="0"/>
          </a:p>
          <a:p>
            <a:pPr marL="557213" lvl="1" indent="-214313">
              <a:buFont typeface="Courier New" panose="02070309020205020404" pitchFamily="49" charset="0"/>
              <a:buChar char="o"/>
            </a:pPr>
            <a:r>
              <a:rPr lang="fr-FR" sz="1200" b="1" dirty="0"/>
              <a:t>Collectivités :</a:t>
            </a:r>
            <a:r>
              <a:rPr lang="fr-FR" sz="1200" dirty="0"/>
              <a:t>Région, Caen Normandie Dev.</a:t>
            </a:r>
          </a:p>
        </p:txBody>
      </p:sp>
      <p:cxnSp>
        <p:nvCxnSpPr>
          <p:cNvPr id="4" name="Connecteur droit 3">
            <a:extLst>
              <a:ext uri="{FF2B5EF4-FFF2-40B4-BE49-F238E27FC236}">
                <a16:creationId xmlns:a16="http://schemas.microsoft.com/office/drawing/2014/main" xmlns="" id="{E9805D47-F92C-0648-980C-07A73E52DD3B}"/>
              </a:ext>
            </a:extLst>
          </p:cNvPr>
          <p:cNvCxnSpPr>
            <a:stCxn id="10" idx="4"/>
            <a:endCxn id="7" idx="0"/>
          </p:cNvCxnSpPr>
          <p:nvPr/>
        </p:nvCxnSpPr>
        <p:spPr>
          <a:xfrm>
            <a:off x="8705775" y="1754886"/>
            <a:ext cx="0" cy="25866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 name="Ellipse 9">
            <a:extLst>
              <a:ext uri="{FF2B5EF4-FFF2-40B4-BE49-F238E27FC236}">
                <a16:creationId xmlns:a16="http://schemas.microsoft.com/office/drawing/2014/main" xmlns="" id="{0E593262-7840-9041-8E87-6FDADD9BDD6B}"/>
              </a:ext>
            </a:extLst>
          </p:cNvPr>
          <p:cNvSpPr>
            <a:spLocks noChangeAspect="1"/>
          </p:cNvSpPr>
          <p:nvPr/>
        </p:nvSpPr>
        <p:spPr>
          <a:xfrm>
            <a:off x="8543775" y="1430885"/>
            <a:ext cx="324000" cy="324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2" name="Ellipse 11">
            <a:extLst>
              <a:ext uri="{FF2B5EF4-FFF2-40B4-BE49-F238E27FC236}">
                <a16:creationId xmlns:a16="http://schemas.microsoft.com/office/drawing/2014/main" xmlns="" id="{44EF4087-0BE0-1741-BEDD-7C4E3CE744AA}"/>
              </a:ext>
            </a:extLst>
          </p:cNvPr>
          <p:cNvSpPr>
            <a:spLocks noChangeAspect="1"/>
          </p:cNvSpPr>
          <p:nvPr/>
        </p:nvSpPr>
        <p:spPr>
          <a:xfrm>
            <a:off x="8543775" y="3172496"/>
            <a:ext cx="324000" cy="324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4" name="ZoneTexte 13">
            <a:extLst>
              <a:ext uri="{FF2B5EF4-FFF2-40B4-BE49-F238E27FC236}">
                <a16:creationId xmlns:a16="http://schemas.microsoft.com/office/drawing/2014/main" xmlns="" id="{28D6B6FF-1117-0A45-9E5A-767CA9E42C32}"/>
              </a:ext>
            </a:extLst>
          </p:cNvPr>
          <p:cNvSpPr txBox="1"/>
          <p:nvPr/>
        </p:nvSpPr>
        <p:spPr>
          <a:xfrm>
            <a:off x="8543774" y="3154179"/>
            <a:ext cx="323996" cy="369332"/>
          </a:xfrm>
          <a:prstGeom prst="rect">
            <a:avLst/>
          </a:prstGeom>
          <a:noFill/>
        </p:spPr>
        <p:txBody>
          <a:bodyPr wrap="square" rtlCol="0" anchor="ctr">
            <a:spAutoFit/>
          </a:bodyPr>
          <a:lstStyle/>
          <a:p>
            <a:pPr algn="ctr"/>
            <a:r>
              <a:rPr lang="fr-FR" dirty="0"/>
              <a:t>4</a:t>
            </a:r>
          </a:p>
        </p:txBody>
      </p:sp>
      <p:sp>
        <p:nvSpPr>
          <p:cNvPr id="15" name="Titre 1">
            <a:extLst>
              <a:ext uri="{FF2B5EF4-FFF2-40B4-BE49-F238E27FC236}">
                <a16:creationId xmlns:a16="http://schemas.microsoft.com/office/drawing/2014/main" xmlns="" id="{9F6DDAD3-523B-6A47-BA1D-9E6397059F9A}"/>
              </a:ext>
            </a:extLst>
          </p:cNvPr>
          <p:cNvSpPr>
            <a:spLocks noGrp="1"/>
          </p:cNvSpPr>
          <p:nvPr>
            <p:ph type="ctrTitle"/>
          </p:nvPr>
        </p:nvSpPr>
        <p:spPr>
          <a:xfrm>
            <a:off x="4780438" y="1120283"/>
            <a:ext cx="4163537" cy="282773"/>
          </a:xfrm>
        </p:spPr>
        <p:txBody>
          <a:bodyPr anchor="t">
            <a:normAutofit/>
          </a:bodyPr>
          <a:lstStyle/>
          <a:p>
            <a:pPr algn="r"/>
            <a:r>
              <a:rPr lang="fr-FR" sz="1200" b="0" dirty="0">
                <a:solidFill>
                  <a:srgbClr val="B5135C"/>
                </a:solidFill>
              </a:rPr>
              <a:t>3. CONSTITUTION D’UN </a:t>
            </a:r>
            <a:r>
              <a:rPr lang="fr-FR" sz="1200" dirty="0">
                <a:solidFill>
                  <a:srgbClr val="B5135C"/>
                </a:solidFill>
              </a:rPr>
              <a:t>DIH NORMAND : DIGINOR</a:t>
            </a:r>
          </a:p>
        </p:txBody>
      </p:sp>
      <p:sp>
        <p:nvSpPr>
          <p:cNvPr id="16" name="ZoneTexte 15">
            <a:extLst>
              <a:ext uri="{FF2B5EF4-FFF2-40B4-BE49-F238E27FC236}">
                <a16:creationId xmlns:a16="http://schemas.microsoft.com/office/drawing/2014/main" xmlns="" id="{97E53AD9-C1F2-8248-A306-27F98749E277}"/>
              </a:ext>
            </a:extLst>
          </p:cNvPr>
          <p:cNvSpPr txBox="1"/>
          <p:nvPr/>
        </p:nvSpPr>
        <p:spPr>
          <a:xfrm>
            <a:off x="8543774" y="1406986"/>
            <a:ext cx="323996" cy="369332"/>
          </a:xfrm>
          <a:prstGeom prst="rect">
            <a:avLst/>
          </a:prstGeom>
          <a:noFill/>
        </p:spPr>
        <p:txBody>
          <a:bodyPr wrap="square" rtlCol="0" anchor="ctr">
            <a:spAutoFit/>
          </a:bodyPr>
          <a:lstStyle/>
          <a:p>
            <a:pPr algn="ctr"/>
            <a:r>
              <a:rPr lang="fr-FR" dirty="0"/>
              <a:t>1</a:t>
            </a:r>
          </a:p>
        </p:txBody>
      </p:sp>
    </p:spTree>
    <p:extLst>
      <p:ext uri="{BB962C8B-B14F-4D97-AF65-F5344CB8AC3E}">
        <p14:creationId xmlns:p14="http://schemas.microsoft.com/office/powerpoint/2010/main" val="96889741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E5DA3A8F-C3AE-6B4E-BC07-4541BED77A0F}"/>
              </a:ext>
            </a:extLst>
          </p:cNvPr>
          <p:cNvSpPr/>
          <p:nvPr/>
        </p:nvSpPr>
        <p:spPr>
          <a:xfrm>
            <a:off x="256259" y="3094276"/>
            <a:ext cx="8954414" cy="2435204"/>
          </a:xfrm>
          <a:prstGeom prst="rect">
            <a:avLst/>
          </a:prstGeom>
          <a:solidFill>
            <a:srgbClr val="EDF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16" name="Ellipse 15">
            <a:extLst>
              <a:ext uri="{FF2B5EF4-FFF2-40B4-BE49-F238E27FC236}">
                <a16:creationId xmlns:a16="http://schemas.microsoft.com/office/drawing/2014/main" xmlns="" id="{5BB78134-378A-4548-8046-AAF9B98AFEED}"/>
              </a:ext>
            </a:extLst>
          </p:cNvPr>
          <p:cNvSpPr>
            <a:spLocks noChangeAspect="1"/>
          </p:cNvSpPr>
          <p:nvPr/>
        </p:nvSpPr>
        <p:spPr>
          <a:xfrm>
            <a:off x="94260" y="4835884"/>
            <a:ext cx="324000" cy="324000"/>
          </a:xfrm>
          <a:prstGeom prst="ellipse">
            <a:avLst/>
          </a:prstGeom>
          <a:solidFill>
            <a:srgbClr val="B5135C"/>
          </a:solidFill>
          <a:ln w="19050">
            <a:solidFill>
              <a:srgbClr val="B51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8" name="ZoneTexte 17">
            <a:extLst>
              <a:ext uri="{FF2B5EF4-FFF2-40B4-BE49-F238E27FC236}">
                <a16:creationId xmlns:a16="http://schemas.microsoft.com/office/drawing/2014/main" xmlns="" id="{A4B0E85B-3FB3-4646-A008-D731BF7C5C43}"/>
              </a:ext>
            </a:extLst>
          </p:cNvPr>
          <p:cNvSpPr txBox="1"/>
          <p:nvPr/>
        </p:nvSpPr>
        <p:spPr>
          <a:xfrm>
            <a:off x="94259" y="4817566"/>
            <a:ext cx="323996" cy="369332"/>
          </a:xfrm>
          <a:prstGeom prst="rect">
            <a:avLst/>
          </a:prstGeom>
          <a:noFill/>
        </p:spPr>
        <p:txBody>
          <a:bodyPr wrap="square" rtlCol="0" anchor="ctr">
            <a:spAutoFit/>
          </a:bodyPr>
          <a:lstStyle/>
          <a:p>
            <a:pPr algn="ctr"/>
            <a:r>
              <a:rPr lang="fr-FR" dirty="0">
                <a:solidFill>
                  <a:schemeClr val="bg1"/>
                </a:solidFill>
              </a:rPr>
              <a:t>4</a:t>
            </a:r>
          </a:p>
        </p:txBody>
      </p:sp>
      <p:sp>
        <p:nvSpPr>
          <p:cNvPr id="7" name="Ellipse 6">
            <a:extLst>
              <a:ext uri="{FF2B5EF4-FFF2-40B4-BE49-F238E27FC236}">
                <a16:creationId xmlns:a16="http://schemas.microsoft.com/office/drawing/2014/main" xmlns="" id="{E1706617-4B5C-8A4F-9183-BA4A870DA749}"/>
              </a:ext>
            </a:extLst>
          </p:cNvPr>
          <p:cNvSpPr>
            <a:spLocks noChangeAspect="1"/>
          </p:cNvSpPr>
          <p:nvPr/>
        </p:nvSpPr>
        <p:spPr>
          <a:xfrm>
            <a:off x="94260" y="4259603"/>
            <a:ext cx="324000" cy="324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8" name="ZoneTexte 7">
            <a:extLst>
              <a:ext uri="{FF2B5EF4-FFF2-40B4-BE49-F238E27FC236}">
                <a16:creationId xmlns:a16="http://schemas.microsoft.com/office/drawing/2014/main" xmlns="" id="{6BBCF55B-51E7-1747-BE4E-33FD880AA2CE}"/>
              </a:ext>
            </a:extLst>
          </p:cNvPr>
          <p:cNvSpPr txBox="1"/>
          <p:nvPr/>
        </p:nvSpPr>
        <p:spPr>
          <a:xfrm>
            <a:off x="94259" y="4241286"/>
            <a:ext cx="323996" cy="369332"/>
          </a:xfrm>
          <a:prstGeom prst="rect">
            <a:avLst/>
          </a:prstGeom>
          <a:noFill/>
        </p:spPr>
        <p:txBody>
          <a:bodyPr wrap="square" rtlCol="0" anchor="ctr">
            <a:spAutoFit/>
          </a:bodyPr>
          <a:lstStyle/>
          <a:p>
            <a:pPr algn="ctr"/>
            <a:r>
              <a:rPr lang="fr-FR" dirty="0"/>
              <a:t>3</a:t>
            </a:r>
          </a:p>
        </p:txBody>
      </p:sp>
      <p:sp>
        <p:nvSpPr>
          <p:cNvPr id="9" name="Ellipse 8">
            <a:extLst>
              <a:ext uri="{FF2B5EF4-FFF2-40B4-BE49-F238E27FC236}">
                <a16:creationId xmlns:a16="http://schemas.microsoft.com/office/drawing/2014/main" xmlns="" id="{BFB42FBB-3E83-A54A-9E17-BFD48B6DA161}"/>
              </a:ext>
            </a:extLst>
          </p:cNvPr>
          <p:cNvSpPr>
            <a:spLocks noChangeAspect="1"/>
          </p:cNvSpPr>
          <p:nvPr/>
        </p:nvSpPr>
        <p:spPr>
          <a:xfrm>
            <a:off x="94260" y="3676938"/>
            <a:ext cx="324000" cy="324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10" name="ZoneTexte 9">
            <a:extLst>
              <a:ext uri="{FF2B5EF4-FFF2-40B4-BE49-F238E27FC236}">
                <a16:creationId xmlns:a16="http://schemas.microsoft.com/office/drawing/2014/main" xmlns="" id="{374E17F3-EA2F-0B49-B332-DE177E0FB7CB}"/>
              </a:ext>
            </a:extLst>
          </p:cNvPr>
          <p:cNvSpPr txBox="1"/>
          <p:nvPr/>
        </p:nvSpPr>
        <p:spPr>
          <a:xfrm>
            <a:off x="94259" y="3649533"/>
            <a:ext cx="323996" cy="369332"/>
          </a:xfrm>
          <a:prstGeom prst="rect">
            <a:avLst/>
          </a:prstGeom>
          <a:noFill/>
        </p:spPr>
        <p:txBody>
          <a:bodyPr wrap="square" rtlCol="0" anchor="ctr">
            <a:spAutoFit/>
          </a:bodyPr>
          <a:lstStyle/>
          <a:p>
            <a:pPr algn="ctr"/>
            <a:r>
              <a:rPr lang="fr-FR" dirty="0"/>
              <a:t>2</a:t>
            </a:r>
          </a:p>
        </p:txBody>
      </p:sp>
      <p:sp>
        <p:nvSpPr>
          <p:cNvPr id="11" name="Ellipse 10">
            <a:extLst>
              <a:ext uri="{FF2B5EF4-FFF2-40B4-BE49-F238E27FC236}">
                <a16:creationId xmlns:a16="http://schemas.microsoft.com/office/drawing/2014/main" xmlns="" id="{5A7B0454-2106-5643-A22F-1CC009424AF6}"/>
              </a:ext>
            </a:extLst>
          </p:cNvPr>
          <p:cNvSpPr>
            <a:spLocks noChangeAspect="1"/>
          </p:cNvSpPr>
          <p:nvPr/>
        </p:nvSpPr>
        <p:spPr>
          <a:xfrm>
            <a:off x="94260" y="3094273"/>
            <a:ext cx="324000" cy="324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2" name="ZoneTexte 11">
            <a:extLst>
              <a:ext uri="{FF2B5EF4-FFF2-40B4-BE49-F238E27FC236}">
                <a16:creationId xmlns:a16="http://schemas.microsoft.com/office/drawing/2014/main" xmlns="" id="{A6C6968E-D9B0-E142-AEDF-5488AAC12F04}"/>
              </a:ext>
            </a:extLst>
          </p:cNvPr>
          <p:cNvSpPr txBox="1"/>
          <p:nvPr/>
        </p:nvSpPr>
        <p:spPr>
          <a:xfrm>
            <a:off x="2460812" y="3467728"/>
            <a:ext cx="6069617" cy="1754326"/>
          </a:xfrm>
          <a:prstGeom prst="rect">
            <a:avLst/>
          </a:prstGeom>
          <a:noFill/>
        </p:spPr>
        <p:txBody>
          <a:bodyPr wrap="square" rtlCol="0">
            <a:spAutoFit/>
          </a:bodyPr>
          <a:lstStyle/>
          <a:p>
            <a:pPr marL="342900" indent="-342900">
              <a:lnSpc>
                <a:spcPct val="150000"/>
              </a:lnSpc>
              <a:buFont typeface="+mj-lt"/>
              <a:buAutoNum type="arabicPeriod"/>
            </a:pPr>
            <a:r>
              <a:rPr lang="fr-FR" dirty="0"/>
              <a:t>Contexte</a:t>
            </a:r>
          </a:p>
          <a:p>
            <a:pPr marL="342900" indent="-342900">
              <a:lnSpc>
                <a:spcPct val="150000"/>
              </a:lnSpc>
              <a:buFont typeface="+mj-lt"/>
              <a:buAutoNum type="arabicPeriod"/>
            </a:pPr>
            <a:r>
              <a:rPr lang="fr-FR" dirty="0"/>
              <a:t>Les Digital Innovation Hubs</a:t>
            </a:r>
          </a:p>
          <a:p>
            <a:pPr marL="342900" indent="-342900">
              <a:lnSpc>
                <a:spcPct val="150000"/>
              </a:lnSpc>
              <a:buFont typeface="+mj-lt"/>
              <a:buAutoNum type="arabicPeriod"/>
            </a:pPr>
            <a:r>
              <a:rPr lang="fr-FR" dirty="0"/>
              <a:t>Constitution d’un DIH Normand : DIGINOR</a:t>
            </a:r>
          </a:p>
          <a:p>
            <a:pPr marL="342900" indent="-342900">
              <a:lnSpc>
                <a:spcPct val="150000"/>
              </a:lnSpc>
              <a:buFont typeface=".Lucida Grande UI Regular"/>
              <a:buChar char="►"/>
            </a:pPr>
            <a:r>
              <a:rPr lang="fr-FR" dirty="0">
                <a:solidFill>
                  <a:srgbClr val="B5135C"/>
                </a:solidFill>
              </a:rPr>
              <a:t>Participation au programme DIHELP</a:t>
            </a:r>
          </a:p>
        </p:txBody>
      </p:sp>
      <p:cxnSp>
        <p:nvCxnSpPr>
          <p:cNvPr id="13" name="Connecteur droit 12">
            <a:extLst>
              <a:ext uri="{FF2B5EF4-FFF2-40B4-BE49-F238E27FC236}">
                <a16:creationId xmlns:a16="http://schemas.microsoft.com/office/drawing/2014/main" xmlns="" id="{DFB5D858-BA19-424D-A594-41D22C65E4C1}"/>
              </a:ext>
            </a:extLst>
          </p:cNvPr>
          <p:cNvCxnSpPr>
            <a:stCxn id="11" idx="4"/>
            <a:endCxn id="9" idx="0"/>
          </p:cNvCxnSpPr>
          <p:nvPr/>
        </p:nvCxnSpPr>
        <p:spPr>
          <a:xfrm>
            <a:off x="256260" y="3418273"/>
            <a:ext cx="0" cy="25866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xmlns="" id="{71DCF780-21DB-9740-A3D3-D66F60135A10}"/>
              </a:ext>
            </a:extLst>
          </p:cNvPr>
          <p:cNvCxnSpPr>
            <a:stCxn id="9" idx="4"/>
            <a:endCxn id="7" idx="0"/>
          </p:cNvCxnSpPr>
          <p:nvPr/>
        </p:nvCxnSpPr>
        <p:spPr>
          <a:xfrm>
            <a:off x="256260" y="4000939"/>
            <a:ext cx="0" cy="25866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xmlns="" id="{B0607B39-3BC7-2449-BB5A-36885EDB8EE7}"/>
              </a:ext>
            </a:extLst>
          </p:cNvPr>
          <p:cNvCxnSpPr>
            <a:endCxn id="16" idx="0"/>
          </p:cNvCxnSpPr>
          <p:nvPr/>
        </p:nvCxnSpPr>
        <p:spPr>
          <a:xfrm>
            <a:off x="256260" y="4577219"/>
            <a:ext cx="0" cy="25866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xmlns="" id="{2792EE39-96FE-F945-9783-47F1ABA0D905}"/>
              </a:ext>
            </a:extLst>
          </p:cNvPr>
          <p:cNvSpPr txBox="1"/>
          <p:nvPr/>
        </p:nvSpPr>
        <p:spPr>
          <a:xfrm>
            <a:off x="94259" y="3070374"/>
            <a:ext cx="323996" cy="369332"/>
          </a:xfrm>
          <a:prstGeom prst="rect">
            <a:avLst/>
          </a:prstGeom>
          <a:noFill/>
        </p:spPr>
        <p:txBody>
          <a:bodyPr wrap="square" rtlCol="0" anchor="ctr">
            <a:spAutoFit/>
          </a:bodyPr>
          <a:lstStyle/>
          <a:p>
            <a:pPr algn="ctr"/>
            <a:r>
              <a:rPr lang="fr-FR" dirty="0"/>
              <a:t>1</a:t>
            </a:r>
          </a:p>
        </p:txBody>
      </p:sp>
      <p:sp>
        <p:nvSpPr>
          <p:cNvPr id="19" name="Espace réservé du texte 4">
            <a:extLst>
              <a:ext uri="{FF2B5EF4-FFF2-40B4-BE49-F238E27FC236}">
                <a16:creationId xmlns:a16="http://schemas.microsoft.com/office/drawing/2014/main" xmlns="" id="{E7D3B493-B55A-0B40-A861-0385778591BE}"/>
              </a:ext>
            </a:extLst>
          </p:cNvPr>
          <p:cNvSpPr txBox="1">
            <a:spLocks/>
          </p:cNvSpPr>
          <p:nvPr/>
        </p:nvSpPr>
        <p:spPr>
          <a:xfrm>
            <a:off x="167836" y="5644171"/>
            <a:ext cx="2561908" cy="188797"/>
          </a:xfrm>
          <a:prstGeom prst="rect">
            <a:avLst/>
          </a:prstGeom>
        </p:spPr>
        <p:txBody>
          <a:bodyPr>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1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825" dirty="0"/>
              <a:t>Réunion TENOR – 5 avril 2019</a:t>
            </a:r>
          </a:p>
        </p:txBody>
      </p:sp>
      <p:pic>
        <p:nvPicPr>
          <p:cNvPr id="20" name="Image 19">
            <a:extLst>
              <a:ext uri="{FF2B5EF4-FFF2-40B4-BE49-F238E27FC236}">
                <a16:creationId xmlns:a16="http://schemas.microsoft.com/office/drawing/2014/main" xmlns="" id="{FF7DFD66-7D6E-D74D-9973-E31B331D726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348693" y="2753285"/>
            <a:ext cx="2701047" cy="2862613"/>
          </a:xfrm>
          <a:prstGeom prst="rect">
            <a:avLst/>
          </a:prstGeom>
        </p:spPr>
      </p:pic>
      <p:sp>
        <p:nvSpPr>
          <p:cNvPr id="21" name="Titre 1">
            <a:extLst>
              <a:ext uri="{FF2B5EF4-FFF2-40B4-BE49-F238E27FC236}">
                <a16:creationId xmlns:a16="http://schemas.microsoft.com/office/drawing/2014/main" xmlns="" id="{081E02F5-05EB-1340-A751-64FCC7DB4077}"/>
              </a:ext>
            </a:extLst>
          </p:cNvPr>
          <p:cNvSpPr>
            <a:spLocks noGrp="1"/>
          </p:cNvSpPr>
          <p:nvPr>
            <p:ph type="ctrTitle"/>
          </p:nvPr>
        </p:nvSpPr>
        <p:spPr>
          <a:xfrm>
            <a:off x="1143000" y="2375636"/>
            <a:ext cx="6858000" cy="454105"/>
          </a:xfrm>
        </p:spPr>
        <p:txBody>
          <a:bodyPr>
            <a:normAutofit fontScale="90000"/>
          </a:bodyPr>
          <a:lstStyle/>
          <a:p>
            <a:r>
              <a:rPr lang="fr-FR" b="0" dirty="0"/>
              <a:t>Au </a:t>
            </a:r>
            <a:r>
              <a:rPr lang="fr-FR" dirty="0"/>
              <a:t>programme</a:t>
            </a:r>
          </a:p>
        </p:txBody>
      </p:sp>
      <p:sp>
        <p:nvSpPr>
          <p:cNvPr id="22" name="Espace réservé du texte 3">
            <a:extLst>
              <a:ext uri="{FF2B5EF4-FFF2-40B4-BE49-F238E27FC236}">
                <a16:creationId xmlns:a16="http://schemas.microsoft.com/office/drawing/2014/main" xmlns="" id="{2326AC39-F535-1340-8B6F-3835E40F0A87}"/>
              </a:ext>
            </a:extLst>
          </p:cNvPr>
          <p:cNvSpPr>
            <a:spLocks noGrp="1"/>
          </p:cNvSpPr>
          <p:nvPr>
            <p:ph type="body" sz="quarter" idx="11"/>
          </p:nvPr>
        </p:nvSpPr>
        <p:spPr>
          <a:xfrm>
            <a:off x="1143000" y="2184446"/>
            <a:ext cx="6858000" cy="191191"/>
          </a:xfrm>
        </p:spPr>
        <p:txBody>
          <a:bodyPr>
            <a:normAutofit fontScale="92500" lnSpcReduction="20000"/>
          </a:bodyPr>
          <a:lstStyle/>
          <a:p>
            <a:r>
              <a:rPr lang="fr-FR" dirty="0"/>
              <a:t>DIGINOR : LE DIH NORMAND</a:t>
            </a:r>
          </a:p>
        </p:txBody>
      </p:sp>
    </p:spTree>
    <p:extLst>
      <p:ext uri="{BB962C8B-B14F-4D97-AF65-F5344CB8AC3E}">
        <p14:creationId xmlns:p14="http://schemas.microsoft.com/office/powerpoint/2010/main" val="80015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93532" y="2733696"/>
            <a:ext cx="8362528" cy="1200329"/>
          </a:xfrm>
          <a:prstGeom prst="rect">
            <a:avLst/>
          </a:prstGeom>
          <a:solidFill>
            <a:srgbClr val="C00000"/>
          </a:solidFill>
        </p:spPr>
        <p:txBody>
          <a:bodyPr wrap="square" rtlCol="0">
            <a:spAutoFit/>
          </a:bodyPr>
          <a:lstStyle/>
          <a:p>
            <a:pPr lvl="0" algn="ctr"/>
            <a:r>
              <a:rPr lang="fr-FR" sz="3600" dirty="0" smtClean="0">
                <a:solidFill>
                  <a:schemeClr val="bg1"/>
                </a:solidFill>
              </a:rPr>
              <a:t>Point d’actu programmes européens </a:t>
            </a:r>
          </a:p>
          <a:p>
            <a:pPr lvl="0" algn="ctr"/>
            <a:r>
              <a:rPr lang="fr-FR" sz="3600" dirty="0" smtClean="0">
                <a:solidFill>
                  <a:schemeClr val="bg1"/>
                </a:solidFill>
              </a:rPr>
              <a:t>2014-2020</a:t>
            </a:r>
            <a:endParaRPr lang="fr-FR" sz="3600" dirty="0">
              <a:solidFill>
                <a:schemeClr val="bg1"/>
              </a:solidFill>
            </a:endParaRPr>
          </a:p>
        </p:txBody>
      </p:sp>
    </p:spTree>
    <p:extLst>
      <p:ext uri="{BB962C8B-B14F-4D97-AF65-F5344CB8AC3E}">
        <p14:creationId xmlns:p14="http://schemas.microsoft.com/office/powerpoint/2010/main" val="357469050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xmlns="" id="{AB98D808-EE95-D34E-B1EC-02036900071F}"/>
              </a:ext>
            </a:extLst>
          </p:cNvPr>
          <p:cNvCxnSpPr>
            <a:stCxn id="9" idx="4"/>
            <a:endCxn id="7" idx="0"/>
          </p:cNvCxnSpPr>
          <p:nvPr/>
        </p:nvCxnSpPr>
        <p:spPr>
          <a:xfrm>
            <a:off x="8705775" y="2337551"/>
            <a:ext cx="0" cy="25866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xmlns="" id="{EE26B65B-ACFE-5A4E-AABB-BCC15C34ADE4}"/>
              </a:ext>
            </a:extLst>
          </p:cNvPr>
          <p:cNvCxnSpPr>
            <a:endCxn id="13" idx="0"/>
          </p:cNvCxnSpPr>
          <p:nvPr/>
        </p:nvCxnSpPr>
        <p:spPr>
          <a:xfrm>
            <a:off x="8705775" y="2913832"/>
            <a:ext cx="0" cy="25866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 name="Ellipse 6">
            <a:extLst>
              <a:ext uri="{FF2B5EF4-FFF2-40B4-BE49-F238E27FC236}">
                <a16:creationId xmlns:a16="http://schemas.microsoft.com/office/drawing/2014/main" xmlns="" id="{7448820B-B30D-5E4B-BA8E-FCE1FCF26D43}"/>
              </a:ext>
            </a:extLst>
          </p:cNvPr>
          <p:cNvSpPr>
            <a:spLocks noChangeAspect="1"/>
          </p:cNvSpPr>
          <p:nvPr/>
        </p:nvSpPr>
        <p:spPr>
          <a:xfrm>
            <a:off x="8543775" y="2596216"/>
            <a:ext cx="324000" cy="324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3" name="Ellipse 12">
            <a:extLst>
              <a:ext uri="{FF2B5EF4-FFF2-40B4-BE49-F238E27FC236}">
                <a16:creationId xmlns:a16="http://schemas.microsoft.com/office/drawing/2014/main" xmlns="" id="{11F4A511-6F3E-4E4A-A7FF-B801C3BEE0A0}"/>
              </a:ext>
            </a:extLst>
          </p:cNvPr>
          <p:cNvSpPr>
            <a:spLocks noChangeAspect="1"/>
          </p:cNvSpPr>
          <p:nvPr/>
        </p:nvSpPr>
        <p:spPr>
          <a:xfrm>
            <a:off x="8543775" y="3172496"/>
            <a:ext cx="324000" cy="324000"/>
          </a:xfrm>
          <a:prstGeom prst="ellipse">
            <a:avLst/>
          </a:prstGeom>
          <a:solidFill>
            <a:srgbClr val="B5135C"/>
          </a:solidFill>
          <a:ln w="19050">
            <a:solidFill>
              <a:srgbClr val="B51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8" name="ZoneTexte 7">
            <a:extLst>
              <a:ext uri="{FF2B5EF4-FFF2-40B4-BE49-F238E27FC236}">
                <a16:creationId xmlns:a16="http://schemas.microsoft.com/office/drawing/2014/main" xmlns="" id="{BEF31355-114B-D140-9E6C-3D7D4469A23C}"/>
              </a:ext>
            </a:extLst>
          </p:cNvPr>
          <p:cNvSpPr txBox="1"/>
          <p:nvPr/>
        </p:nvSpPr>
        <p:spPr>
          <a:xfrm>
            <a:off x="8543774" y="2577898"/>
            <a:ext cx="323996" cy="369332"/>
          </a:xfrm>
          <a:prstGeom prst="rect">
            <a:avLst/>
          </a:prstGeom>
          <a:noFill/>
        </p:spPr>
        <p:txBody>
          <a:bodyPr wrap="square" rtlCol="0" anchor="ctr">
            <a:spAutoFit/>
          </a:bodyPr>
          <a:lstStyle/>
          <a:p>
            <a:pPr algn="ctr"/>
            <a:r>
              <a:rPr lang="fr-FR" dirty="0"/>
              <a:t>3</a:t>
            </a:r>
          </a:p>
        </p:txBody>
      </p:sp>
      <p:sp>
        <p:nvSpPr>
          <p:cNvPr id="14" name="ZoneTexte 13">
            <a:extLst>
              <a:ext uri="{FF2B5EF4-FFF2-40B4-BE49-F238E27FC236}">
                <a16:creationId xmlns:a16="http://schemas.microsoft.com/office/drawing/2014/main" xmlns="" id="{CCA8F7AC-3880-564F-BC6C-FAA390C144FE}"/>
              </a:ext>
            </a:extLst>
          </p:cNvPr>
          <p:cNvSpPr txBox="1"/>
          <p:nvPr/>
        </p:nvSpPr>
        <p:spPr>
          <a:xfrm>
            <a:off x="8543774" y="3154179"/>
            <a:ext cx="323996" cy="369332"/>
          </a:xfrm>
          <a:prstGeom prst="rect">
            <a:avLst/>
          </a:prstGeom>
          <a:noFill/>
        </p:spPr>
        <p:txBody>
          <a:bodyPr wrap="square" rtlCol="0" anchor="ctr">
            <a:spAutoFit/>
          </a:bodyPr>
          <a:lstStyle/>
          <a:p>
            <a:pPr algn="ctr"/>
            <a:r>
              <a:rPr lang="fr-FR" dirty="0">
                <a:solidFill>
                  <a:schemeClr val="bg1"/>
                </a:solidFill>
              </a:rPr>
              <a:t>4</a:t>
            </a:r>
          </a:p>
        </p:txBody>
      </p:sp>
      <p:sp>
        <p:nvSpPr>
          <p:cNvPr id="2" name="ZoneTexte 1">
            <a:extLst>
              <a:ext uri="{FF2B5EF4-FFF2-40B4-BE49-F238E27FC236}">
                <a16:creationId xmlns:a16="http://schemas.microsoft.com/office/drawing/2014/main" xmlns="" id="{FC6D8338-104E-4E4F-943B-E2CC36C04AE0}"/>
              </a:ext>
            </a:extLst>
          </p:cNvPr>
          <p:cNvSpPr txBox="1"/>
          <p:nvPr/>
        </p:nvSpPr>
        <p:spPr>
          <a:xfrm>
            <a:off x="486053" y="2255483"/>
            <a:ext cx="8136385" cy="3347070"/>
          </a:xfrm>
          <a:prstGeom prst="rect">
            <a:avLst/>
          </a:prstGeom>
          <a:noFill/>
        </p:spPr>
        <p:txBody>
          <a:bodyPr wrap="square" rtlCol="0">
            <a:spAutoFit/>
          </a:bodyPr>
          <a:lstStyle/>
          <a:p>
            <a:pPr algn="ctr"/>
            <a:r>
              <a:rPr lang="fr-FR" b="1" dirty="0"/>
              <a:t>Programme lancé par la Commission Européenne pour accompagner</a:t>
            </a:r>
            <a:br>
              <a:rPr lang="fr-FR" b="1" dirty="0"/>
            </a:br>
            <a:r>
              <a:rPr lang="fr-FR" b="1" dirty="0"/>
              <a:t>30 DIH sur 17 pays et les aider à développer leurs activités pendant 9 mois :</a:t>
            </a:r>
          </a:p>
          <a:p>
            <a:endParaRPr lang="fr-FR" sz="1350" dirty="0"/>
          </a:p>
          <a:p>
            <a:pPr marL="257175" indent="-257175">
              <a:buFont typeface="+mj-lt"/>
              <a:buAutoNum type="arabicPeriod"/>
            </a:pPr>
            <a:r>
              <a:rPr lang="fr-FR" sz="1350" dirty="0"/>
              <a:t>Contribuer à accompagner la transformation digitale de l’industrie Européenne</a:t>
            </a:r>
          </a:p>
          <a:p>
            <a:pPr marL="257175" indent="-257175">
              <a:buFont typeface="+mj-lt"/>
              <a:buAutoNum type="arabicPeriod"/>
            </a:pPr>
            <a:endParaRPr lang="fr-FR" sz="1350" dirty="0"/>
          </a:p>
          <a:p>
            <a:pPr marL="257175" indent="-257175">
              <a:buFont typeface="+mj-lt"/>
              <a:buAutoNum type="arabicPeriod"/>
            </a:pPr>
            <a:r>
              <a:rPr lang="fr-FR" sz="1350" dirty="0"/>
              <a:t>Contribuer à combler les retards en termes de digitalisation entre Etats membres de l’UE et régions</a:t>
            </a:r>
          </a:p>
          <a:p>
            <a:pPr marL="257175" indent="-257175">
              <a:buFont typeface="+mj-lt"/>
              <a:buAutoNum type="arabicPeriod"/>
            </a:pPr>
            <a:endParaRPr lang="fr-FR" sz="1350" dirty="0"/>
          </a:p>
          <a:p>
            <a:pPr marL="257175" indent="-257175">
              <a:buFont typeface="+mj-lt"/>
              <a:buAutoNum type="arabicPeriod"/>
            </a:pPr>
            <a:r>
              <a:rPr lang="fr-FR" sz="1350" dirty="0"/>
              <a:t>Développer une méthodologie et une approche cohérente, coordonnée et durable pour accompagner la digitalisation de l’industrie Européenne et intégrer les parties prenantes pertinentes au DIH, au niveau régional</a:t>
            </a:r>
          </a:p>
          <a:p>
            <a:pPr marL="257175" indent="-257175">
              <a:buFont typeface="+mj-lt"/>
              <a:buAutoNum type="arabicPeriod"/>
            </a:pPr>
            <a:endParaRPr lang="fr-FR" sz="1350" dirty="0"/>
          </a:p>
          <a:p>
            <a:pPr marL="257175" indent="-257175">
              <a:buFont typeface="+mj-lt"/>
              <a:buAutoNum type="arabicPeriod"/>
            </a:pPr>
            <a:r>
              <a:rPr lang="fr-FR" sz="1350" dirty="0"/>
              <a:t>Contribuer à la normalisation, au </a:t>
            </a:r>
            <a:r>
              <a:rPr lang="fr-FR" sz="1350" dirty="0" err="1"/>
              <a:t>branding</a:t>
            </a:r>
            <a:r>
              <a:rPr lang="fr-FR" sz="1350" dirty="0"/>
              <a:t>, à la création du réseau, à la croissance et à la viabilité des </a:t>
            </a:r>
            <a:r>
              <a:rPr lang="fr-FR" sz="1350" dirty="0" err="1"/>
              <a:t>DIHs</a:t>
            </a:r>
            <a:endParaRPr lang="fr-FR" sz="1350" dirty="0"/>
          </a:p>
          <a:p>
            <a:pPr marL="257175" indent="-257175">
              <a:buFont typeface="+mj-lt"/>
              <a:buAutoNum type="arabicPeriod"/>
            </a:pPr>
            <a:endParaRPr lang="fr-FR" sz="1350" dirty="0"/>
          </a:p>
          <a:p>
            <a:pPr marL="257175" indent="-257175">
              <a:buFont typeface="+mj-lt"/>
              <a:buAutoNum type="arabicPeriod"/>
            </a:pPr>
            <a:r>
              <a:rPr lang="fr-FR" sz="1350" dirty="0"/>
              <a:t>Contribuer à la définition d’une méthodologie sur la création, le développement, la gestion opérationnelle et financière des DIH.</a:t>
            </a:r>
          </a:p>
        </p:txBody>
      </p:sp>
      <p:sp>
        <p:nvSpPr>
          <p:cNvPr id="4" name="Espace réservé du texte 4">
            <a:extLst>
              <a:ext uri="{FF2B5EF4-FFF2-40B4-BE49-F238E27FC236}">
                <a16:creationId xmlns:a16="http://schemas.microsoft.com/office/drawing/2014/main" xmlns="" id="{B0F8D571-B0A8-4EDE-A9FB-0C1C2A388A7A}"/>
              </a:ext>
            </a:extLst>
          </p:cNvPr>
          <p:cNvSpPr txBox="1">
            <a:spLocks/>
          </p:cNvSpPr>
          <p:nvPr/>
        </p:nvSpPr>
        <p:spPr>
          <a:xfrm>
            <a:off x="167836" y="5644171"/>
            <a:ext cx="2561908" cy="188797"/>
          </a:xfrm>
          <a:prstGeom prst="rect">
            <a:avLst/>
          </a:prstGeom>
        </p:spPr>
        <p:txBody>
          <a:bodyPr>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1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825" dirty="0"/>
              <a:t>Réunion TENOR – 5 avril 2019</a:t>
            </a:r>
          </a:p>
        </p:txBody>
      </p:sp>
      <p:sp>
        <p:nvSpPr>
          <p:cNvPr id="9" name="Ellipse 8">
            <a:extLst>
              <a:ext uri="{FF2B5EF4-FFF2-40B4-BE49-F238E27FC236}">
                <a16:creationId xmlns:a16="http://schemas.microsoft.com/office/drawing/2014/main" xmlns="" id="{89F60957-04E4-E741-9BDD-2F5B55F7BF1A}"/>
              </a:ext>
            </a:extLst>
          </p:cNvPr>
          <p:cNvSpPr>
            <a:spLocks noChangeAspect="1"/>
          </p:cNvSpPr>
          <p:nvPr/>
        </p:nvSpPr>
        <p:spPr>
          <a:xfrm>
            <a:off x="8543775" y="2013551"/>
            <a:ext cx="324000" cy="324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10" name="ZoneTexte 9">
            <a:extLst>
              <a:ext uri="{FF2B5EF4-FFF2-40B4-BE49-F238E27FC236}">
                <a16:creationId xmlns:a16="http://schemas.microsoft.com/office/drawing/2014/main" xmlns="" id="{6EB3E1EE-72A2-E146-B741-0CDE378B13F5}"/>
              </a:ext>
            </a:extLst>
          </p:cNvPr>
          <p:cNvSpPr txBox="1"/>
          <p:nvPr/>
        </p:nvSpPr>
        <p:spPr>
          <a:xfrm>
            <a:off x="8543774" y="1986145"/>
            <a:ext cx="323996" cy="369332"/>
          </a:xfrm>
          <a:prstGeom prst="rect">
            <a:avLst/>
          </a:prstGeom>
          <a:noFill/>
        </p:spPr>
        <p:txBody>
          <a:bodyPr wrap="square" rtlCol="0" anchor="ctr">
            <a:spAutoFit/>
          </a:bodyPr>
          <a:lstStyle/>
          <a:p>
            <a:pPr algn="ctr"/>
            <a:r>
              <a:rPr lang="fr-FR" dirty="0"/>
              <a:t>2</a:t>
            </a:r>
          </a:p>
        </p:txBody>
      </p:sp>
      <p:cxnSp>
        <p:nvCxnSpPr>
          <p:cNvPr id="11" name="Connecteur droit 10">
            <a:extLst>
              <a:ext uri="{FF2B5EF4-FFF2-40B4-BE49-F238E27FC236}">
                <a16:creationId xmlns:a16="http://schemas.microsoft.com/office/drawing/2014/main" xmlns="" id="{06BF39F9-05C9-134E-81A7-E1B55A6AAF42}"/>
              </a:ext>
            </a:extLst>
          </p:cNvPr>
          <p:cNvCxnSpPr>
            <a:stCxn id="12" idx="4"/>
            <a:endCxn id="9" idx="0"/>
          </p:cNvCxnSpPr>
          <p:nvPr/>
        </p:nvCxnSpPr>
        <p:spPr>
          <a:xfrm>
            <a:off x="8705775" y="1754886"/>
            <a:ext cx="0" cy="25866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 name="Ellipse 11">
            <a:extLst>
              <a:ext uri="{FF2B5EF4-FFF2-40B4-BE49-F238E27FC236}">
                <a16:creationId xmlns:a16="http://schemas.microsoft.com/office/drawing/2014/main" xmlns="" id="{0699CD21-B7A8-5E44-98DB-DEF2B0521705}"/>
              </a:ext>
            </a:extLst>
          </p:cNvPr>
          <p:cNvSpPr>
            <a:spLocks noChangeAspect="1"/>
          </p:cNvSpPr>
          <p:nvPr/>
        </p:nvSpPr>
        <p:spPr>
          <a:xfrm>
            <a:off x="8543775" y="1430885"/>
            <a:ext cx="324000" cy="324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5" name="Titre 1">
            <a:extLst>
              <a:ext uri="{FF2B5EF4-FFF2-40B4-BE49-F238E27FC236}">
                <a16:creationId xmlns:a16="http://schemas.microsoft.com/office/drawing/2014/main" xmlns="" id="{694411B8-3B58-9843-80C8-15B30238D55A}"/>
              </a:ext>
            </a:extLst>
          </p:cNvPr>
          <p:cNvSpPr>
            <a:spLocks noGrp="1"/>
          </p:cNvSpPr>
          <p:nvPr>
            <p:ph type="ctrTitle"/>
          </p:nvPr>
        </p:nvSpPr>
        <p:spPr>
          <a:xfrm>
            <a:off x="5304865" y="1120283"/>
            <a:ext cx="3639110" cy="282773"/>
          </a:xfrm>
        </p:spPr>
        <p:txBody>
          <a:bodyPr anchor="t">
            <a:normAutofit/>
          </a:bodyPr>
          <a:lstStyle/>
          <a:p>
            <a:pPr algn="r"/>
            <a:r>
              <a:rPr lang="fr-FR" sz="1200" b="0" dirty="0">
                <a:solidFill>
                  <a:srgbClr val="B5135C"/>
                </a:solidFill>
              </a:rPr>
              <a:t>4. PARTICIPATION AU PROGRAMME </a:t>
            </a:r>
            <a:r>
              <a:rPr lang="fr-FR" sz="1200" dirty="0">
                <a:solidFill>
                  <a:srgbClr val="B5135C"/>
                </a:solidFill>
              </a:rPr>
              <a:t>DIHELP</a:t>
            </a:r>
          </a:p>
        </p:txBody>
      </p:sp>
      <p:sp>
        <p:nvSpPr>
          <p:cNvPr id="16" name="ZoneTexte 15">
            <a:extLst>
              <a:ext uri="{FF2B5EF4-FFF2-40B4-BE49-F238E27FC236}">
                <a16:creationId xmlns:a16="http://schemas.microsoft.com/office/drawing/2014/main" xmlns="" id="{5994E26E-D724-DD4D-AA02-AD5A9BFADCB9}"/>
              </a:ext>
            </a:extLst>
          </p:cNvPr>
          <p:cNvSpPr txBox="1"/>
          <p:nvPr/>
        </p:nvSpPr>
        <p:spPr>
          <a:xfrm>
            <a:off x="8543774" y="1406986"/>
            <a:ext cx="323996" cy="369332"/>
          </a:xfrm>
          <a:prstGeom prst="rect">
            <a:avLst/>
          </a:prstGeom>
          <a:noFill/>
        </p:spPr>
        <p:txBody>
          <a:bodyPr wrap="square" rtlCol="0" anchor="ctr">
            <a:spAutoFit/>
          </a:bodyPr>
          <a:lstStyle/>
          <a:p>
            <a:pPr algn="ctr"/>
            <a:r>
              <a:rPr lang="fr-FR" dirty="0"/>
              <a:t>1</a:t>
            </a:r>
          </a:p>
        </p:txBody>
      </p:sp>
    </p:spTree>
    <p:extLst>
      <p:ext uri="{BB962C8B-B14F-4D97-AF65-F5344CB8AC3E}">
        <p14:creationId xmlns:p14="http://schemas.microsoft.com/office/powerpoint/2010/main" val="27880613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FC6D8338-104E-4E4F-943B-E2CC36C04AE0}"/>
              </a:ext>
            </a:extLst>
          </p:cNvPr>
          <p:cNvSpPr txBox="1"/>
          <p:nvPr/>
        </p:nvSpPr>
        <p:spPr>
          <a:xfrm>
            <a:off x="486053" y="2255483"/>
            <a:ext cx="8136385" cy="300082"/>
          </a:xfrm>
          <a:prstGeom prst="rect">
            <a:avLst/>
          </a:prstGeom>
          <a:noFill/>
        </p:spPr>
        <p:txBody>
          <a:bodyPr wrap="square" rtlCol="0">
            <a:spAutoFit/>
          </a:bodyPr>
          <a:lstStyle/>
          <a:p>
            <a:endParaRPr lang="fr-FR" sz="1350" dirty="0"/>
          </a:p>
        </p:txBody>
      </p:sp>
      <p:sp>
        <p:nvSpPr>
          <p:cNvPr id="3" name="ZoneTexte 2">
            <a:extLst>
              <a:ext uri="{FF2B5EF4-FFF2-40B4-BE49-F238E27FC236}">
                <a16:creationId xmlns:a16="http://schemas.microsoft.com/office/drawing/2014/main" xmlns="" id="{86243BAD-425C-4E10-BCDF-467CDF4193B5}"/>
              </a:ext>
            </a:extLst>
          </p:cNvPr>
          <p:cNvSpPr txBox="1"/>
          <p:nvPr/>
        </p:nvSpPr>
        <p:spPr>
          <a:xfrm>
            <a:off x="579268" y="2188900"/>
            <a:ext cx="7976587" cy="300082"/>
          </a:xfrm>
          <a:prstGeom prst="rect">
            <a:avLst/>
          </a:prstGeom>
          <a:noFill/>
        </p:spPr>
        <p:txBody>
          <a:bodyPr wrap="square" rtlCol="0">
            <a:spAutoFit/>
          </a:bodyPr>
          <a:lstStyle/>
          <a:p>
            <a:endParaRPr lang="fr-FR" sz="1350" dirty="0"/>
          </a:p>
        </p:txBody>
      </p:sp>
      <p:pic>
        <p:nvPicPr>
          <p:cNvPr id="5" name="Image 4">
            <a:extLst>
              <a:ext uri="{FF2B5EF4-FFF2-40B4-BE49-F238E27FC236}">
                <a16:creationId xmlns:a16="http://schemas.microsoft.com/office/drawing/2014/main" xmlns="" id="{6C59B7B1-A17C-40A6-B3B2-00776BE5A1B4}"/>
              </a:ext>
            </a:extLst>
          </p:cNvPr>
          <p:cNvPicPr>
            <a:picLocks noChangeAspect="1"/>
          </p:cNvPicPr>
          <p:nvPr/>
        </p:nvPicPr>
        <p:blipFill>
          <a:blip r:embed="rId2"/>
          <a:stretch>
            <a:fillRect/>
          </a:stretch>
        </p:blipFill>
        <p:spPr>
          <a:xfrm>
            <a:off x="167836" y="3095695"/>
            <a:ext cx="8254739" cy="696376"/>
          </a:xfrm>
          <a:prstGeom prst="rect">
            <a:avLst/>
          </a:prstGeom>
        </p:spPr>
      </p:pic>
      <p:sp>
        <p:nvSpPr>
          <p:cNvPr id="7" name="Espace réservé du texte 4">
            <a:extLst>
              <a:ext uri="{FF2B5EF4-FFF2-40B4-BE49-F238E27FC236}">
                <a16:creationId xmlns:a16="http://schemas.microsoft.com/office/drawing/2014/main" xmlns="" id="{869C2F1C-9E7E-4DBB-BE12-426D71C9A6C8}"/>
              </a:ext>
            </a:extLst>
          </p:cNvPr>
          <p:cNvSpPr txBox="1">
            <a:spLocks/>
          </p:cNvSpPr>
          <p:nvPr/>
        </p:nvSpPr>
        <p:spPr>
          <a:xfrm>
            <a:off x="167836" y="5644171"/>
            <a:ext cx="2561908" cy="188797"/>
          </a:xfrm>
          <a:prstGeom prst="rect">
            <a:avLst/>
          </a:prstGeom>
        </p:spPr>
        <p:txBody>
          <a:bodyPr>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1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825" dirty="0"/>
              <a:t>Réunion TENOR – 5 avril 2019</a:t>
            </a:r>
          </a:p>
        </p:txBody>
      </p:sp>
      <p:cxnSp>
        <p:nvCxnSpPr>
          <p:cNvPr id="8" name="Connecteur droit 7">
            <a:extLst>
              <a:ext uri="{FF2B5EF4-FFF2-40B4-BE49-F238E27FC236}">
                <a16:creationId xmlns:a16="http://schemas.microsoft.com/office/drawing/2014/main" xmlns="" id="{22D2284A-ACC9-3F48-BCDA-FF597C55EE46}"/>
              </a:ext>
            </a:extLst>
          </p:cNvPr>
          <p:cNvCxnSpPr>
            <a:stCxn id="14" idx="4"/>
            <a:endCxn id="10" idx="0"/>
          </p:cNvCxnSpPr>
          <p:nvPr/>
        </p:nvCxnSpPr>
        <p:spPr>
          <a:xfrm>
            <a:off x="8705775" y="2337551"/>
            <a:ext cx="0" cy="25866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xmlns="" id="{2F771388-46D4-F142-B3D1-90D59A92D96C}"/>
              </a:ext>
            </a:extLst>
          </p:cNvPr>
          <p:cNvCxnSpPr>
            <a:endCxn id="11" idx="0"/>
          </p:cNvCxnSpPr>
          <p:nvPr/>
        </p:nvCxnSpPr>
        <p:spPr>
          <a:xfrm>
            <a:off x="8705775" y="2913832"/>
            <a:ext cx="0" cy="25866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 name="Ellipse 9">
            <a:extLst>
              <a:ext uri="{FF2B5EF4-FFF2-40B4-BE49-F238E27FC236}">
                <a16:creationId xmlns:a16="http://schemas.microsoft.com/office/drawing/2014/main" xmlns="" id="{E8CA090C-5E19-7244-911E-BE739BD9AEEB}"/>
              </a:ext>
            </a:extLst>
          </p:cNvPr>
          <p:cNvSpPr>
            <a:spLocks noChangeAspect="1"/>
          </p:cNvSpPr>
          <p:nvPr/>
        </p:nvSpPr>
        <p:spPr>
          <a:xfrm>
            <a:off x="8543775" y="2596216"/>
            <a:ext cx="324000" cy="324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1" name="Ellipse 10">
            <a:extLst>
              <a:ext uri="{FF2B5EF4-FFF2-40B4-BE49-F238E27FC236}">
                <a16:creationId xmlns:a16="http://schemas.microsoft.com/office/drawing/2014/main" xmlns="" id="{32D0A40C-E367-B040-AD9C-EE781586452A}"/>
              </a:ext>
            </a:extLst>
          </p:cNvPr>
          <p:cNvSpPr>
            <a:spLocks noChangeAspect="1"/>
          </p:cNvSpPr>
          <p:nvPr/>
        </p:nvSpPr>
        <p:spPr>
          <a:xfrm>
            <a:off x="8543775" y="3172496"/>
            <a:ext cx="324000" cy="324000"/>
          </a:xfrm>
          <a:prstGeom prst="ellipse">
            <a:avLst/>
          </a:prstGeom>
          <a:solidFill>
            <a:srgbClr val="B5135C"/>
          </a:solidFill>
          <a:ln w="19050">
            <a:solidFill>
              <a:srgbClr val="B51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2" name="ZoneTexte 11">
            <a:extLst>
              <a:ext uri="{FF2B5EF4-FFF2-40B4-BE49-F238E27FC236}">
                <a16:creationId xmlns:a16="http://schemas.microsoft.com/office/drawing/2014/main" xmlns="" id="{A77BECB1-E93B-BC40-8CF8-FB3430F03FC9}"/>
              </a:ext>
            </a:extLst>
          </p:cNvPr>
          <p:cNvSpPr txBox="1"/>
          <p:nvPr/>
        </p:nvSpPr>
        <p:spPr>
          <a:xfrm>
            <a:off x="8543774" y="2577898"/>
            <a:ext cx="323996" cy="369332"/>
          </a:xfrm>
          <a:prstGeom prst="rect">
            <a:avLst/>
          </a:prstGeom>
          <a:noFill/>
        </p:spPr>
        <p:txBody>
          <a:bodyPr wrap="square" rtlCol="0" anchor="ctr">
            <a:spAutoFit/>
          </a:bodyPr>
          <a:lstStyle/>
          <a:p>
            <a:pPr algn="ctr"/>
            <a:r>
              <a:rPr lang="fr-FR" dirty="0"/>
              <a:t>3</a:t>
            </a:r>
          </a:p>
        </p:txBody>
      </p:sp>
      <p:sp>
        <p:nvSpPr>
          <p:cNvPr id="13" name="ZoneTexte 12">
            <a:extLst>
              <a:ext uri="{FF2B5EF4-FFF2-40B4-BE49-F238E27FC236}">
                <a16:creationId xmlns:a16="http://schemas.microsoft.com/office/drawing/2014/main" xmlns="" id="{2095DAB4-6706-9149-AB77-57EDE3083B93}"/>
              </a:ext>
            </a:extLst>
          </p:cNvPr>
          <p:cNvSpPr txBox="1"/>
          <p:nvPr/>
        </p:nvSpPr>
        <p:spPr>
          <a:xfrm>
            <a:off x="8543774" y="3154179"/>
            <a:ext cx="323996" cy="369332"/>
          </a:xfrm>
          <a:prstGeom prst="rect">
            <a:avLst/>
          </a:prstGeom>
          <a:noFill/>
        </p:spPr>
        <p:txBody>
          <a:bodyPr wrap="square" rtlCol="0" anchor="ctr">
            <a:spAutoFit/>
          </a:bodyPr>
          <a:lstStyle/>
          <a:p>
            <a:pPr algn="ctr"/>
            <a:r>
              <a:rPr lang="fr-FR" dirty="0">
                <a:solidFill>
                  <a:schemeClr val="bg1"/>
                </a:solidFill>
              </a:rPr>
              <a:t>4</a:t>
            </a:r>
          </a:p>
        </p:txBody>
      </p:sp>
      <p:sp>
        <p:nvSpPr>
          <p:cNvPr id="14" name="Ellipse 13">
            <a:extLst>
              <a:ext uri="{FF2B5EF4-FFF2-40B4-BE49-F238E27FC236}">
                <a16:creationId xmlns:a16="http://schemas.microsoft.com/office/drawing/2014/main" xmlns="" id="{665A166B-8E7F-1345-9687-06382D64CA07}"/>
              </a:ext>
            </a:extLst>
          </p:cNvPr>
          <p:cNvSpPr>
            <a:spLocks noChangeAspect="1"/>
          </p:cNvSpPr>
          <p:nvPr/>
        </p:nvSpPr>
        <p:spPr>
          <a:xfrm>
            <a:off x="8543775" y="2013551"/>
            <a:ext cx="324000" cy="324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15" name="ZoneTexte 14">
            <a:extLst>
              <a:ext uri="{FF2B5EF4-FFF2-40B4-BE49-F238E27FC236}">
                <a16:creationId xmlns:a16="http://schemas.microsoft.com/office/drawing/2014/main" xmlns="" id="{0937CD0C-4C4A-6A44-8436-016E96D3A6BF}"/>
              </a:ext>
            </a:extLst>
          </p:cNvPr>
          <p:cNvSpPr txBox="1"/>
          <p:nvPr/>
        </p:nvSpPr>
        <p:spPr>
          <a:xfrm>
            <a:off x="8543774" y="1986145"/>
            <a:ext cx="323996" cy="369332"/>
          </a:xfrm>
          <a:prstGeom prst="rect">
            <a:avLst/>
          </a:prstGeom>
          <a:noFill/>
        </p:spPr>
        <p:txBody>
          <a:bodyPr wrap="square" rtlCol="0" anchor="ctr">
            <a:spAutoFit/>
          </a:bodyPr>
          <a:lstStyle/>
          <a:p>
            <a:pPr algn="ctr"/>
            <a:r>
              <a:rPr lang="fr-FR" dirty="0"/>
              <a:t>2</a:t>
            </a:r>
          </a:p>
        </p:txBody>
      </p:sp>
      <p:cxnSp>
        <p:nvCxnSpPr>
          <p:cNvPr id="16" name="Connecteur droit 15">
            <a:extLst>
              <a:ext uri="{FF2B5EF4-FFF2-40B4-BE49-F238E27FC236}">
                <a16:creationId xmlns:a16="http://schemas.microsoft.com/office/drawing/2014/main" xmlns="" id="{CD959538-90C1-8245-ADF0-2668DFAB270E}"/>
              </a:ext>
            </a:extLst>
          </p:cNvPr>
          <p:cNvCxnSpPr>
            <a:stCxn id="17" idx="4"/>
            <a:endCxn id="14" idx="0"/>
          </p:cNvCxnSpPr>
          <p:nvPr/>
        </p:nvCxnSpPr>
        <p:spPr>
          <a:xfrm>
            <a:off x="8705775" y="1754886"/>
            <a:ext cx="0" cy="25866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7" name="Ellipse 16">
            <a:extLst>
              <a:ext uri="{FF2B5EF4-FFF2-40B4-BE49-F238E27FC236}">
                <a16:creationId xmlns:a16="http://schemas.microsoft.com/office/drawing/2014/main" xmlns="" id="{DB23E0A4-BDD9-2C41-A1C0-898F95D63030}"/>
              </a:ext>
            </a:extLst>
          </p:cNvPr>
          <p:cNvSpPr>
            <a:spLocks noChangeAspect="1"/>
          </p:cNvSpPr>
          <p:nvPr/>
        </p:nvSpPr>
        <p:spPr>
          <a:xfrm>
            <a:off x="8543775" y="1430885"/>
            <a:ext cx="324000" cy="324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9" name="ZoneTexte 18">
            <a:extLst>
              <a:ext uri="{FF2B5EF4-FFF2-40B4-BE49-F238E27FC236}">
                <a16:creationId xmlns:a16="http://schemas.microsoft.com/office/drawing/2014/main" xmlns="" id="{9306AFCD-1923-4B47-9B4D-7DD2BE633BAB}"/>
              </a:ext>
            </a:extLst>
          </p:cNvPr>
          <p:cNvSpPr txBox="1"/>
          <p:nvPr/>
        </p:nvSpPr>
        <p:spPr>
          <a:xfrm>
            <a:off x="8543774" y="1406986"/>
            <a:ext cx="323996" cy="369332"/>
          </a:xfrm>
          <a:prstGeom prst="rect">
            <a:avLst/>
          </a:prstGeom>
          <a:noFill/>
        </p:spPr>
        <p:txBody>
          <a:bodyPr wrap="square" rtlCol="0" anchor="ctr">
            <a:spAutoFit/>
          </a:bodyPr>
          <a:lstStyle/>
          <a:p>
            <a:pPr algn="ctr"/>
            <a:r>
              <a:rPr lang="fr-FR" dirty="0"/>
              <a:t>1</a:t>
            </a:r>
          </a:p>
        </p:txBody>
      </p:sp>
      <p:sp>
        <p:nvSpPr>
          <p:cNvPr id="20" name="Titre 1">
            <a:extLst>
              <a:ext uri="{FF2B5EF4-FFF2-40B4-BE49-F238E27FC236}">
                <a16:creationId xmlns:a16="http://schemas.microsoft.com/office/drawing/2014/main" xmlns="" id="{9B0EE521-915F-C349-A0D9-43C3D18479E8}"/>
              </a:ext>
            </a:extLst>
          </p:cNvPr>
          <p:cNvSpPr txBox="1">
            <a:spLocks/>
          </p:cNvSpPr>
          <p:nvPr/>
        </p:nvSpPr>
        <p:spPr>
          <a:xfrm>
            <a:off x="5234279" y="1120283"/>
            <a:ext cx="3709697" cy="282773"/>
          </a:xfrm>
          <a:prstGeom prst="rect">
            <a:avLst/>
          </a:prstGeom>
        </p:spPr>
        <p:txBody>
          <a:bodyPr anchor="t">
            <a:normAutofit/>
          </a:bodyPr>
          <a:lstStyle>
            <a:lvl1pPr algn="ctr"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algn="r"/>
            <a:r>
              <a:rPr lang="fr-FR" sz="1200" b="0" dirty="0">
                <a:solidFill>
                  <a:srgbClr val="B5135C"/>
                </a:solidFill>
              </a:rPr>
              <a:t>4. PARTICIPATION AU PROGRAMME </a:t>
            </a:r>
            <a:r>
              <a:rPr lang="fr-FR" sz="1200" dirty="0">
                <a:solidFill>
                  <a:srgbClr val="B5135C"/>
                </a:solidFill>
              </a:rPr>
              <a:t>DIHELP</a:t>
            </a:r>
          </a:p>
        </p:txBody>
      </p:sp>
      <p:sp>
        <p:nvSpPr>
          <p:cNvPr id="21" name="ZoneTexte 20">
            <a:extLst>
              <a:ext uri="{FF2B5EF4-FFF2-40B4-BE49-F238E27FC236}">
                <a16:creationId xmlns:a16="http://schemas.microsoft.com/office/drawing/2014/main" xmlns="" id="{C01BE798-F429-7746-B4EA-38CDB22313A8}"/>
              </a:ext>
            </a:extLst>
          </p:cNvPr>
          <p:cNvSpPr txBox="1"/>
          <p:nvPr/>
        </p:nvSpPr>
        <p:spPr>
          <a:xfrm>
            <a:off x="631610" y="2282116"/>
            <a:ext cx="7896687" cy="369332"/>
          </a:xfrm>
          <a:prstGeom prst="rect">
            <a:avLst/>
          </a:prstGeom>
          <a:noFill/>
        </p:spPr>
        <p:txBody>
          <a:bodyPr wrap="square" rtlCol="0">
            <a:spAutoFit/>
          </a:bodyPr>
          <a:lstStyle/>
          <a:p>
            <a:pPr algn="ctr"/>
            <a:r>
              <a:rPr lang="fr-FR" b="1" dirty="0"/>
              <a:t>DIH ACADEMY</a:t>
            </a:r>
          </a:p>
        </p:txBody>
      </p:sp>
    </p:spTree>
    <p:extLst>
      <p:ext uri="{BB962C8B-B14F-4D97-AF65-F5344CB8AC3E}">
        <p14:creationId xmlns:p14="http://schemas.microsoft.com/office/powerpoint/2010/main" val="361471317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73DA1E46-E394-480A-9E89-3905767833D4}"/>
              </a:ext>
            </a:extLst>
          </p:cNvPr>
          <p:cNvPicPr>
            <a:picLocks noChangeAspect="1"/>
          </p:cNvPicPr>
          <p:nvPr/>
        </p:nvPicPr>
        <p:blipFill>
          <a:blip r:embed="rId2"/>
          <a:stretch>
            <a:fillRect/>
          </a:stretch>
        </p:blipFill>
        <p:spPr>
          <a:xfrm>
            <a:off x="881344" y="2735974"/>
            <a:ext cx="7381313" cy="2799242"/>
          </a:xfrm>
          <a:prstGeom prst="rect">
            <a:avLst/>
          </a:prstGeom>
        </p:spPr>
      </p:pic>
      <p:sp>
        <p:nvSpPr>
          <p:cNvPr id="5" name="Espace réservé du texte 4">
            <a:extLst>
              <a:ext uri="{FF2B5EF4-FFF2-40B4-BE49-F238E27FC236}">
                <a16:creationId xmlns:a16="http://schemas.microsoft.com/office/drawing/2014/main" xmlns="" id="{3651592A-1A32-4F74-8277-1689C999D6FB}"/>
              </a:ext>
            </a:extLst>
          </p:cNvPr>
          <p:cNvSpPr txBox="1">
            <a:spLocks/>
          </p:cNvSpPr>
          <p:nvPr/>
        </p:nvSpPr>
        <p:spPr>
          <a:xfrm>
            <a:off x="167836" y="5644171"/>
            <a:ext cx="2561908" cy="188797"/>
          </a:xfrm>
          <a:prstGeom prst="rect">
            <a:avLst/>
          </a:prstGeom>
        </p:spPr>
        <p:txBody>
          <a:bodyPr>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1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825" dirty="0"/>
              <a:t>Réunion TENOR – 5 avril 2019</a:t>
            </a:r>
          </a:p>
        </p:txBody>
      </p:sp>
      <p:cxnSp>
        <p:nvCxnSpPr>
          <p:cNvPr id="6" name="Connecteur droit 5">
            <a:extLst>
              <a:ext uri="{FF2B5EF4-FFF2-40B4-BE49-F238E27FC236}">
                <a16:creationId xmlns:a16="http://schemas.microsoft.com/office/drawing/2014/main" xmlns="" id="{6FF3F3EC-6B54-6147-865E-95067A79532B}"/>
              </a:ext>
            </a:extLst>
          </p:cNvPr>
          <p:cNvCxnSpPr>
            <a:stCxn id="12" idx="4"/>
            <a:endCxn id="8" idx="0"/>
          </p:cNvCxnSpPr>
          <p:nvPr/>
        </p:nvCxnSpPr>
        <p:spPr>
          <a:xfrm>
            <a:off x="8705775" y="2337551"/>
            <a:ext cx="0" cy="25866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xmlns="" id="{FF4075B4-B5C1-1247-BA1E-8D76AF6F0FF4}"/>
              </a:ext>
            </a:extLst>
          </p:cNvPr>
          <p:cNvCxnSpPr>
            <a:endCxn id="9" idx="0"/>
          </p:cNvCxnSpPr>
          <p:nvPr/>
        </p:nvCxnSpPr>
        <p:spPr>
          <a:xfrm>
            <a:off x="8705775" y="2913832"/>
            <a:ext cx="0" cy="25866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 name="Ellipse 7">
            <a:extLst>
              <a:ext uri="{FF2B5EF4-FFF2-40B4-BE49-F238E27FC236}">
                <a16:creationId xmlns:a16="http://schemas.microsoft.com/office/drawing/2014/main" xmlns="" id="{6D05E512-2AB8-7949-9383-0974B795A055}"/>
              </a:ext>
            </a:extLst>
          </p:cNvPr>
          <p:cNvSpPr>
            <a:spLocks noChangeAspect="1"/>
          </p:cNvSpPr>
          <p:nvPr/>
        </p:nvSpPr>
        <p:spPr>
          <a:xfrm>
            <a:off x="8543775" y="2596216"/>
            <a:ext cx="324000" cy="324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9" name="Ellipse 8">
            <a:extLst>
              <a:ext uri="{FF2B5EF4-FFF2-40B4-BE49-F238E27FC236}">
                <a16:creationId xmlns:a16="http://schemas.microsoft.com/office/drawing/2014/main" xmlns="" id="{E834AE01-8384-DC4B-93D9-0BD120737EF3}"/>
              </a:ext>
            </a:extLst>
          </p:cNvPr>
          <p:cNvSpPr>
            <a:spLocks noChangeAspect="1"/>
          </p:cNvSpPr>
          <p:nvPr/>
        </p:nvSpPr>
        <p:spPr>
          <a:xfrm>
            <a:off x="8543775" y="3172496"/>
            <a:ext cx="324000" cy="324000"/>
          </a:xfrm>
          <a:prstGeom prst="ellipse">
            <a:avLst/>
          </a:prstGeom>
          <a:solidFill>
            <a:srgbClr val="B5135C"/>
          </a:solidFill>
          <a:ln w="19050">
            <a:solidFill>
              <a:srgbClr val="B51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0" name="ZoneTexte 9">
            <a:extLst>
              <a:ext uri="{FF2B5EF4-FFF2-40B4-BE49-F238E27FC236}">
                <a16:creationId xmlns:a16="http://schemas.microsoft.com/office/drawing/2014/main" xmlns="" id="{321B98F0-4EC5-AE43-8718-DDCAB515EA99}"/>
              </a:ext>
            </a:extLst>
          </p:cNvPr>
          <p:cNvSpPr txBox="1"/>
          <p:nvPr/>
        </p:nvSpPr>
        <p:spPr>
          <a:xfrm>
            <a:off x="8543774" y="2577898"/>
            <a:ext cx="323996" cy="369332"/>
          </a:xfrm>
          <a:prstGeom prst="rect">
            <a:avLst/>
          </a:prstGeom>
          <a:noFill/>
        </p:spPr>
        <p:txBody>
          <a:bodyPr wrap="square" rtlCol="0" anchor="ctr">
            <a:spAutoFit/>
          </a:bodyPr>
          <a:lstStyle/>
          <a:p>
            <a:pPr algn="ctr"/>
            <a:r>
              <a:rPr lang="fr-FR" dirty="0"/>
              <a:t>3</a:t>
            </a:r>
          </a:p>
        </p:txBody>
      </p:sp>
      <p:sp>
        <p:nvSpPr>
          <p:cNvPr id="11" name="ZoneTexte 10">
            <a:extLst>
              <a:ext uri="{FF2B5EF4-FFF2-40B4-BE49-F238E27FC236}">
                <a16:creationId xmlns:a16="http://schemas.microsoft.com/office/drawing/2014/main" xmlns="" id="{05469B6A-5E92-A94F-8E1C-E6B71A73EE80}"/>
              </a:ext>
            </a:extLst>
          </p:cNvPr>
          <p:cNvSpPr txBox="1"/>
          <p:nvPr/>
        </p:nvSpPr>
        <p:spPr>
          <a:xfrm>
            <a:off x="8543774" y="3154179"/>
            <a:ext cx="323996" cy="369332"/>
          </a:xfrm>
          <a:prstGeom prst="rect">
            <a:avLst/>
          </a:prstGeom>
          <a:noFill/>
        </p:spPr>
        <p:txBody>
          <a:bodyPr wrap="square" rtlCol="0" anchor="ctr">
            <a:spAutoFit/>
          </a:bodyPr>
          <a:lstStyle/>
          <a:p>
            <a:pPr algn="ctr"/>
            <a:r>
              <a:rPr lang="fr-FR" dirty="0">
                <a:solidFill>
                  <a:schemeClr val="bg1"/>
                </a:solidFill>
              </a:rPr>
              <a:t>4</a:t>
            </a:r>
          </a:p>
        </p:txBody>
      </p:sp>
      <p:sp>
        <p:nvSpPr>
          <p:cNvPr id="12" name="Ellipse 11">
            <a:extLst>
              <a:ext uri="{FF2B5EF4-FFF2-40B4-BE49-F238E27FC236}">
                <a16:creationId xmlns:a16="http://schemas.microsoft.com/office/drawing/2014/main" xmlns="" id="{311ACE2E-E493-6E44-9186-7AD686EA5A08}"/>
              </a:ext>
            </a:extLst>
          </p:cNvPr>
          <p:cNvSpPr>
            <a:spLocks noChangeAspect="1"/>
          </p:cNvSpPr>
          <p:nvPr/>
        </p:nvSpPr>
        <p:spPr>
          <a:xfrm>
            <a:off x="8543775" y="2013551"/>
            <a:ext cx="324000" cy="324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13" name="ZoneTexte 12">
            <a:extLst>
              <a:ext uri="{FF2B5EF4-FFF2-40B4-BE49-F238E27FC236}">
                <a16:creationId xmlns:a16="http://schemas.microsoft.com/office/drawing/2014/main" xmlns="" id="{E21EF5C6-B8C9-9049-ACF7-4015DAC48671}"/>
              </a:ext>
            </a:extLst>
          </p:cNvPr>
          <p:cNvSpPr txBox="1"/>
          <p:nvPr/>
        </p:nvSpPr>
        <p:spPr>
          <a:xfrm>
            <a:off x="8543774" y="1986145"/>
            <a:ext cx="323996" cy="369332"/>
          </a:xfrm>
          <a:prstGeom prst="rect">
            <a:avLst/>
          </a:prstGeom>
          <a:noFill/>
        </p:spPr>
        <p:txBody>
          <a:bodyPr wrap="square" rtlCol="0" anchor="ctr">
            <a:spAutoFit/>
          </a:bodyPr>
          <a:lstStyle/>
          <a:p>
            <a:pPr algn="ctr"/>
            <a:r>
              <a:rPr lang="fr-FR" dirty="0"/>
              <a:t>2</a:t>
            </a:r>
          </a:p>
        </p:txBody>
      </p:sp>
      <p:cxnSp>
        <p:nvCxnSpPr>
          <p:cNvPr id="14" name="Connecteur droit 13">
            <a:extLst>
              <a:ext uri="{FF2B5EF4-FFF2-40B4-BE49-F238E27FC236}">
                <a16:creationId xmlns:a16="http://schemas.microsoft.com/office/drawing/2014/main" xmlns="" id="{5BE4885B-B128-2D4D-9985-8333A3826824}"/>
              </a:ext>
            </a:extLst>
          </p:cNvPr>
          <p:cNvCxnSpPr>
            <a:stCxn id="15" idx="4"/>
            <a:endCxn id="12" idx="0"/>
          </p:cNvCxnSpPr>
          <p:nvPr/>
        </p:nvCxnSpPr>
        <p:spPr>
          <a:xfrm>
            <a:off x="8705775" y="1754886"/>
            <a:ext cx="0" cy="25866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a16="http://schemas.microsoft.com/office/drawing/2014/main" xmlns="" id="{D0D1C2C2-A74D-9D47-84CC-8A6D7BC33BA6}"/>
              </a:ext>
            </a:extLst>
          </p:cNvPr>
          <p:cNvSpPr>
            <a:spLocks noChangeAspect="1"/>
          </p:cNvSpPr>
          <p:nvPr/>
        </p:nvSpPr>
        <p:spPr>
          <a:xfrm>
            <a:off x="8543775" y="1430885"/>
            <a:ext cx="324000" cy="324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6" name="ZoneTexte 15">
            <a:extLst>
              <a:ext uri="{FF2B5EF4-FFF2-40B4-BE49-F238E27FC236}">
                <a16:creationId xmlns:a16="http://schemas.microsoft.com/office/drawing/2014/main" xmlns="" id="{2C4E733F-5741-8D49-A631-29EBDA4558B5}"/>
              </a:ext>
            </a:extLst>
          </p:cNvPr>
          <p:cNvSpPr txBox="1"/>
          <p:nvPr/>
        </p:nvSpPr>
        <p:spPr>
          <a:xfrm>
            <a:off x="8543774" y="1406986"/>
            <a:ext cx="323996" cy="369332"/>
          </a:xfrm>
          <a:prstGeom prst="rect">
            <a:avLst/>
          </a:prstGeom>
          <a:noFill/>
        </p:spPr>
        <p:txBody>
          <a:bodyPr wrap="square" rtlCol="0" anchor="ctr">
            <a:spAutoFit/>
          </a:bodyPr>
          <a:lstStyle/>
          <a:p>
            <a:pPr algn="ctr"/>
            <a:r>
              <a:rPr lang="fr-FR" dirty="0"/>
              <a:t>1</a:t>
            </a:r>
          </a:p>
        </p:txBody>
      </p:sp>
      <p:sp>
        <p:nvSpPr>
          <p:cNvPr id="17" name="Titre 1">
            <a:extLst>
              <a:ext uri="{FF2B5EF4-FFF2-40B4-BE49-F238E27FC236}">
                <a16:creationId xmlns:a16="http://schemas.microsoft.com/office/drawing/2014/main" xmlns="" id="{8B860AB6-6278-8848-95FC-DD83C5632B5F}"/>
              </a:ext>
            </a:extLst>
          </p:cNvPr>
          <p:cNvSpPr txBox="1">
            <a:spLocks/>
          </p:cNvSpPr>
          <p:nvPr/>
        </p:nvSpPr>
        <p:spPr>
          <a:xfrm>
            <a:off x="5234279" y="1120283"/>
            <a:ext cx="3709697" cy="282773"/>
          </a:xfrm>
          <a:prstGeom prst="rect">
            <a:avLst/>
          </a:prstGeom>
        </p:spPr>
        <p:txBody>
          <a:bodyPr anchor="t">
            <a:normAutofit/>
          </a:bodyPr>
          <a:lstStyle>
            <a:lvl1pPr algn="ctr"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algn="r"/>
            <a:r>
              <a:rPr lang="fr-FR" sz="1200" b="0" dirty="0">
                <a:solidFill>
                  <a:srgbClr val="B5135C"/>
                </a:solidFill>
              </a:rPr>
              <a:t>4. PARTICIPATION AU PROGRAMME </a:t>
            </a:r>
            <a:r>
              <a:rPr lang="fr-FR" sz="1200" dirty="0">
                <a:solidFill>
                  <a:srgbClr val="B5135C"/>
                </a:solidFill>
              </a:rPr>
              <a:t>DIHELP</a:t>
            </a:r>
          </a:p>
        </p:txBody>
      </p:sp>
      <p:sp>
        <p:nvSpPr>
          <p:cNvPr id="18" name="ZoneTexte 17">
            <a:extLst>
              <a:ext uri="{FF2B5EF4-FFF2-40B4-BE49-F238E27FC236}">
                <a16:creationId xmlns:a16="http://schemas.microsoft.com/office/drawing/2014/main" xmlns="" id="{C91E78F8-6CC0-AC44-A7D3-5B036561D5F0}"/>
              </a:ext>
            </a:extLst>
          </p:cNvPr>
          <p:cNvSpPr txBox="1"/>
          <p:nvPr/>
        </p:nvSpPr>
        <p:spPr>
          <a:xfrm>
            <a:off x="631610" y="2282116"/>
            <a:ext cx="7896687" cy="369332"/>
          </a:xfrm>
          <a:prstGeom prst="rect">
            <a:avLst/>
          </a:prstGeom>
          <a:noFill/>
        </p:spPr>
        <p:txBody>
          <a:bodyPr wrap="square" rtlCol="0">
            <a:spAutoFit/>
          </a:bodyPr>
          <a:lstStyle/>
          <a:p>
            <a:pPr algn="ctr"/>
            <a:r>
              <a:rPr lang="fr-FR" b="1" dirty="0"/>
              <a:t>OFFRE DE SERVICES PRÉCONISÉE</a:t>
            </a:r>
          </a:p>
        </p:txBody>
      </p:sp>
    </p:spTree>
    <p:extLst>
      <p:ext uri="{BB962C8B-B14F-4D97-AF65-F5344CB8AC3E}">
        <p14:creationId xmlns:p14="http://schemas.microsoft.com/office/powerpoint/2010/main" val="294565033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FC6D8338-104E-4E4F-943B-E2CC36C04AE0}"/>
              </a:ext>
            </a:extLst>
          </p:cNvPr>
          <p:cNvSpPr txBox="1"/>
          <p:nvPr/>
        </p:nvSpPr>
        <p:spPr>
          <a:xfrm>
            <a:off x="486053" y="2255483"/>
            <a:ext cx="8136385" cy="300082"/>
          </a:xfrm>
          <a:prstGeom prst="rect">
            <a:avLst/>
          </a:prstGeom>
          <a:noFill/>
        </p:spPr>
        <p:txBody>
          <a:bodyPr wrap="square" rtlCol="0">
            <a:spAutoFit/>
          </a:bodyPr>
          <a:lstStyle/>
          <a:p>
            <a:endParaRPr lang="fr-FR" sz="1350" dirty="0"/>
          </a:p>
        </p:txBody>
      </p:sp>
      <p:sp>
        <p:nvSpPr>
          <p:cNvPr id="3" name="ZoneTexte 2">
            <a:extLst>
              <a:ext uri="{FF2B5EF4-FFF2-40B4-BE49-F238E27FC236}">
                <a16:creationId xmlns:a16="http://schemas.microsoft.com/office/drawing/2014/main" xmlns="" id="{86243BAD-425C-4E10-BCDF-467CDF4193B5}"/>
              </a:ext>
            </a:extLst>
          </p:cNvPr>
          <p:cNvSpPr txBox="1"/>
          <p:nvPr/>
        </p:nvSpPr>
        <p:spPr>
          <a:xfrm>
            <a:off x="1368589" y="3325021"/>
            <a:ext cx="6901352" cy="1338828"/>
          </a:xfrm>
          <a:prstGeom prst="rect">
            <a:avLst/>
          </a:prstGeom>
          <a:noFill/>
        </p:spPr>
        <p:txBody>
          <a:bodyPr wrap="square" rtlCol="0">
            <a:spAutoFit/>
          </a:bodyPr>
          <a:lstStyle/>
          <a:p>
            <a:pPr marL="214313" indent="-214313">
              <a:buFont typeface="Wingdings" pitchFamily="2" charset="2"/>
              <a:buChar char="§"/>
            </a:pPr>
            <a:r>
              <a:rPr lang="fr-FR" sz="1350" dirty="0"/>
              <a:t>Rédaction d’un rapport sur la Région Normandie (+ vision de la Région / du DIH)</a:t>
            </a:r>
          </a:p>
          <a:p>
            <a:pPr marL="214313" indent="-214313">
              <a:buFont typeface="Wingdings" pitchFamily="2" charset="2"/>
              <a:buChar char="§"/>
            </a:pPr>
            <a:endParaRPr lang="fr-FR" sz="1350" dirty="0"/>
          </a:p>
          <a:p>
            <a:pPr marL="214313" indent="-214313">
              <a:buFont typeface="Wingdings" pitchFamily="2" charset="2"/>
              <a:buChar char="§"/>
            </a:pPr>
            <a:r>
              <a:rPr lang="fr-FR" sz="1350" dirty="0"/>
              <a:t>Mai / Juin 2019 : 1 consultant du programme DIHELP viendra passer 3 jours sur place – 1 journée dédiée à l’écosystème</a:t>
            </a:r>
          </a:p>
          <a:p>
            <a:pPr marL="214313" indent="-214313">
              <a:buFont typeface="Wingdings" pitchFamily="2" charset="2"/>
              <a:buChar char="§"/>
            </a:pPr>
            <a:endParaRPr lang="fr-FR" sz="1350" dirty="0"/>
          </a:p>
          <a:p>
            <a:pPr marL="214313" indent="-214313">
              <a:buFont typeface="Wingdings" pitchFamily="2" charset="2"/>
              <a:buChar char="§"/>
            </a:pPr>
            <a:r>
              <a:rPr lang="fr-FR" sz="1350" dirty="0"/>
              <a:t>Formations en </a:t>
            </a:r>
            <a:r>
              <a:rPr lang="fr-FR" sz="1350" dirty="0" err="1"/>
              <a:t>webinar</a:t>
            </a:r>
            <a:r>
              <a:rPr lang="fr-FR" sz="1350" dirty="0"/>
              <a:t> (environ 2/mois)</a:t>
            </a:r>
          </a:p>
        </p:txBody>
      </p:sp>
      <p:sp>
        <p:nvSpPr>
          <p:cNvPr id="6" name="Espace réservé du texte 4">
            <a:extLst>
              <a:ext uri="{FF2B5EF4-FFF2-40B4-BE49-F238E27FC236}">
                <a16:creationId xmlns:a16="http://schemas.microsoft.com/office/drawing/2014/main" xmlns="" id="{6D84C94F-28A9-406D-9488-9844BE97B0BF}"/>
              </a:ext>
            </a:extLst>
          </p:cNvPr>
          <p:cNvSpPr txBox="1">
            <a:spLocks/>
          </p:cNvSpPr>
          <p:nvPr/>
        </p:nvSpPr>
        <p:spPr>
          <a:xfrm>
            <a:off x="167836" y="5644171"/>
            <a:ext cx="2561908" cy="188797"/>
          </a:xfrm>
          <a:prstGeom prst="rect">
            <a:avLst/>
          </a:prstGeom>
        </p:spPr>
        <p:txBody>
          <a:bodyPr>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1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825" dirty="0"/>
              <a:t>Réunion TENOR – 5 avril 2019</a:t>
            </a:r>
          </a:p>
        </p:txBody>
      </p:sp>
      <p:cxnSp>
        <p:nvCxnSpPr>
          <p:cNvPr id="8" name="Connecteur droit 7">
            <a:extLst>
              <a:ext uri="{FF2B5EF4-FFF2-40B4-BE49-F238E27FC236}">
                <a16:creationId xmlns:a16="http://schemas.microsoft.com/office/drawing/2014/main" xmlns="" id="{A50751D3-BDC5-E147-9EB9-44582D6B381D}"/>
              </a:ext>
            </a:extLst>
          </p:cNvPr>
          <p:cNvCxnSpPr>
            <a:stCxn id="14" idx="4"/>
            <a:endCxn id="10" idx="0"/>
          </p:cNvCxnSpPr>
          <p:nvPr/>
        </p:nvCxnSpPr>
        <p:spPr>
          <a:xfrm>
            <a:off x="8705775" y="2337551"/>
            <a:ext cx="0" cy="25866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xmlns="" id="{C06A763A-B0BE-484E-B77D-1D6574D32F5D}"/>
              </a:ext>
            </a:extLst>
          </p:cNvPr>
          <p:cNvCxnSpPr>
            <a:endCxn id="11" idx="0"/>
          </p:cNvCxnSpPr>
          <p:nvPr/>
        </p:nvCxnSpPr>
        <p:spPr>
          <a:xfrm>
            <a:off x="8705775" y="2913832"/>
            <a:ext cx="0" cy="25866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 name="Ellipse 9">
            <a:extLst>
              <a:ext uri="{FF2B5EF4-FFF2-40B4-BE49-F238E27FC236}">
                <a16:creationId xmlns:a16="http://schemas.microsoft.com/office/drawing/2014/main" xmlns="" id="{286C2558-37AF-6840-9162-5BCB7FA0EF58}"/>
              </a:ext>
            </a:extLst>
          </p:cNvPr>
          <p:cNvSpPr>
            <a:spLocks noChangeAspect="1"/>
          </p:cNvSpPr>
          <p:nvPr/>
        </p:nvSpPr>
        <p:spPr>
          <a:xfrm>
            <a:off x="8543775" y="2596216"/>
            <a:ext cx="324000" cy="324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1" name="Ellipse 10">
            <a:extLst>
              <a:ext uri="{FF2B5EF4-FFF2-40B4-BE49-F238E27FC236}">
                <a16:creationId xmlns:a16="http://schemas.microsoft.com/office/drawing/2014/main" xmlns="" id="{21495272-A5A4-714D-A086-0103F24AAAA0}"/>
              </a:ext>
            </a:extLst>
          </p:cNvPr>
          <p:cNvSpPr>
            <a:spLocks noChangeAspect="1"/>
          </p:cNvSpPr>
          <p:nvPr/>
        </p:nvSpPr>
        <p:spPr>
          <a:xfrm>
            <a:off x="8543775" y="3172496"/>
            <a:ext cx="324000" cy="324000"/>
          </a:xfrm>
          <a:prstGeom prst="ellipse">
            <a:avLst/>
          </a:prstGeom>
          <a:solidFill>
            <a:srgbClr val="B5135C"/>
          </a:solidFill>
          <a:ln w="19050">
            <a:solidFill>
              <a:srgbClr val="B51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2" name="ZoneTexte 11">
            <a:extLst>
              <a:ext uri="{FF2B5EF4-FFF2-40B4-BE49-F238E27FC236}">
                <a16:creationId xmlns:a16="http://schemas.microsoft.com/office/drawing/2014/main" xmlns="" id="{29C496FE-0AC1-804E-A987-A519A602F597}"/>
              </a:ext>
            </a:extLst>
          </p:cNvPr>
          <p:cNvSpPr txBox="1"/>
          <p:nvPr/>
        </p:nvSpPr>
        <p:spPr>
          <a:xfrm>
            <a:off x="8543774" y="2577898"/>
            <a:ext cx="323996" cy="369332"/>
          </a:xfrm>
          <a:prstGeom prst="rect">
            <a:avLst/>
          </a:prstGeom>
          <a:noFill/>
        </p:spPr>
        <p:txBody>
          <a:bodyPr wrap="square" rtlCol="0" anchor="ctr">
            <a:spAutoFit/>
          </a:bodyPr>
          <a:lstStyle/>
          <a:p>
            <a:pPr algn="ctr"/>
            <a:r>
              <a:rPr lang="fr-FR" dirty="0"/>
              <a:t>3</a:t>
            </a:r>
          </a:p>
        </p:txBody>
      </p:sp>
      <p:sp>
        <p:nvSpPr>
          <p:cNvPr id="13" name="ZoneTexte 12">
            <a:extLst>
              <a:ext uri="{FF2B5EF4-FFF2-40B4-BE49-F238E27FC236}">
                <a16:creationId xmlns:a16="http://schemas.microsoft.com/office/drawing/2014/main" xmlns="" id="{0E375028-71DF-0247-B11D-A1C3CC54D808}"/>
              </a:ext>
            </a:extLst>
          </p:cNvPr>
          <p:cNvSpPr txBox="1"/>
          <p:nvPr/>
        </p:nvSpPr>
        <p:spPr>
          <a:xfrm>
            <a:off x="8543774" y="3154179"/>
            <a:ext cx="323996" cy="369332"/>
          </a:xfrm>
          <a:prstGeom prst="rect">
            <a:avLst/>
          </a:prstGeom>
          <a:noFill/>
        </p:spPr>
        <p:txBody>
          <a:bodyPr wrap="square" rtlCol="0" anchor="ctr">
            <a:spAutoFit/>
          </a:bodyPr>
          <a:lstStyle/>
          <a:p>
            <a:pPr algn="ctr"/>
            <a:r>
              <a:rPr lang="fr-FR" dirty="0">
                <a:solidFill>
                  <a:schemeClr val="bg1"/>
                </a:solidFill>
              </a:rPr>
              <a:t>4</a:t>
            </a:r>
          </a:p>
        </p:txBody>
      </p:sp>
      <p:sp>
        <p:nvSpPr>
          <p:cNvPr id="14" name="Ellipse 13">
            <a:extLst>
              <a:ext uri="{FF2B5EF4-FFF2-40B4-BE49-F238E27FC236}">
                <a16:creationId xmlns:a16="http://schemas.microsoft.com/office/drawing/2014/main" xmlns="" id="{258F7E4C-0011-8D45-A4E2-5D9E04480DE2}"/>
              </a:ext>
            </a:extLst>
          </p:cNvPr>
          <p:cNvSpPr>
            <a:spLocks noChangeAspect="1"/>
          </p:cNvSpPr>
          <p:nvPr/>
        </p:nvSpPr>
        <p:spPr>
          <a:xfrm>
            <a:off x="8543775" y="2013551"/>
            <a:ext cx="324000" cy="324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15" name="ZoneTexte 14">
            <a:extLst>
              <a:ext uri="{FF2B5EF4-FFF2-40B4-BE49-F238E27FC236}">
                <a16:creationId xmlns:a16="http://schemas.microsoft.com/office/drawing/2014/main" xmlns="" id="{3CB53527-D190-3140-8CE6-9C3EB7A409FA}"/>
              </a:ext>
            </a:extLst>
          </p:cNvPr>
          <p:cNvSpPr txBox="1"/>
          <p:nvPr/>
        </p:nvSpPr>
        <p:spPr>
          <a:xfrm>
            <a:off x="8543774" y="1986145"/>
            <a:ext cx="323996" cy="369332"/>
          </a:xfrm>
          <a:prstGeom prst="rect">
            <a:avLst/>
          </a:prstGeom>
          <a:noFill/>
        </p:spPr>
        <p:txBody>
          <a:bodyPr wrap="square" rtlCol="0" anchor="ctr">
            <a:spAutoFit/>
          </a:bodyPr>
          <a:lstStyle/>
          <a:p>
            <a:pPr algn="ctr"/>
            <a:r>
              <a:rPr lang="fr-FR" dirty="0"/>
              <a:t>2</a:t>
            </a:r>
          </a:p>
        </p:txBody>
      </p:sp>
      <p:cxnSp>
        <p:nvCxnSpPr>
          <p:cNvPr id="16" name="Connecteur droit 15">
            <a:extLst>
              <a:ext uri="{FF2B5EF4-FFF2-40B4-BE49-F238E27FC236}">
                <a16:creationId xmlns:a16="http://schemas.microsoft.com/office/drawing/2014/main" xmlns="" id="{509DC645-52DD-3749-BE8C-F66185A517B7}"/>
              </a:ext>
            </a:extLst>
          </p:cNvPr>
          <p:cNvCxnSpPr>
            <a:stCxn id="17" idx="4"/>
            <a:endCxn id="14" idx="0"/>
          </p:cNvCxnSpPr>
          <p:nvPr/>
        </p:nvCxnSpPr>
        <p:spPr>
          <a:xfrm>
            <a:off x="8705775" y="1754886"/>
            <a:ext cx="0" cy="25866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7" name="Ellipse 16">
            <a:extLst>
              <a:ext uri="{FF2B5EF4-FFF2-40B4-BE49-F238E27FC236}">
                <a16:creationId xmlns:a16="http://schemas.microsoft.com/office/drawing/2014/main" xmlns="" id="{E375805E-FA17-414C-8375-54798CE890D9}"/>
              </a:ext>
            </a:extLst>
          </p:cNvPr>
          <p:cNvSpPr>
            <a:spLocks noChangeAspect="1"/>
          </p:cNvSpPr>
          <p:nvPr/>
        </p:nvSpPr>
        <p:spPr>
          <a:xfrm>
            <a:off x="8543775" y="1430885"/>
            <a:ext cx="324000" cy="324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8" name="ZoneTexte 17">
            <a:extLst>
              <a:ext uri="{FF2B5EF4-FFF2-40B4-BE49-F238E27FC236}">
                <a16:creationId xmlns:a16="http://schemas.microsoft.com/office/drawing/2014/main" xmlns="" id="{D62009F7-B223-BF4E-9790-781BC111CF97}"/>
              </a:ext>
            </a:extLst>
          </p:cNvPr>
          <p:cNvSpPr txBox="1"/>
          <p:nvPr/>
        </p:nvSpPr>
        <p:spPr>
          <a:xfrm>
            <a:off x="8543774" y="1406986"/>
            <a:ext cx="323996" cy="369332"/>
          </a:xfrm>
          <a:prstGeom prst="rect">
            <a:avLst/>
          </a:prstGeom>
          <a:noFill/>
        </p:spPr>
        <p:txBody>
          <a:bodyPr wrap="square" rtlCol="0" anchor="ctr">
            <a:spAutoFit/>
          </a:bodyPr>
          <a:lstStyle/>
          <a:p>
            <a:pPr algn="ctr"/>
            <a:r>
              <a:rPr lang="fr-FR" dirty="0"/>
              <a:t>1</a:t>
            </a:r>
          </a:p>
        </p:txBody>
      </p:sp>
      <p:sp>
        <p:nvSpPr>
          <p:cNvPr id="19" name="Titre 1">
            <a:extLst>
              <a:ext uri="{FF2B5EF4-FFF2-40B4-BE49-F238E27FC236}">
                <a16:creationId xmlns:a16="http://schemas.microsoft.com/office/drawing/2014/main" xmlns="" id="{842A72C0-5F50-6248-BE2C-85C8420B1C72}"/>
              </a:ext>
            </a:extLst>
          </p:cNvPr>
          <p:cNvSpPr txBox="1">
            <a:spLocks/>
          </p:cNvSpPr>
          <p:nvPr/>
        </p:nvSpPr>
        <p:spPr>
          <a:xfrm>
            <a:off x="5234279" y="1120283"/>
            <a:ext cx="3709697" cy="282773"/>
          </a:xfrm>
          <a:prstGeom prst="rect">
            <a:avLst/>
          </a:prstGeom>
        </p:spPr>
        <p:txBody>
          <a:bodyPr anchor="t">
            <a:normAutofit/>
          </a:bodyPr>
          <a:lstStyle>
            <a:lvl1pPr algn="ctr"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algn="r"/>
            <a:r>
              <a:rPr lang="fr-FR" sz="1200" b="0" dirty="0">
                <a:solidFill>
                  <a:srgbClr val="B5135C"/>
                </a:solidFill>
              </a:rPr>
              <a:t>4. PARTICIPATION AU PROGRAMME </a:t>
            </a:r>
            <a:r>
              <a:rPr lang="fr-FR" sz="1200" dirty="0">
                <a:solidFill>
                  <a:srgbClr val="B5135C"/>
                </a:solidFill>
              </a:rPr>
              <a:t>DIHELP</a:t>
            </a:r>
          </a:p>
        </p:txBody>
      </p:sp>
      <p:sp>
        <p:nvSpPr>
          <p:cNvPr id="20" name="ZoneTexte 19">
            <a:extLst>
              <a:ext uri="{FF2B5EF4-FFF2-40B4-BE49-F238E27FC236}">
                <a16:creationId xmlns:a16="http://schemas.microsoft.com/office/drawing/2014/main" xmlns="" id="{5325149C-7673-2041-A9B1-3906EBF594A0}"/>
              </a:ext>
            </a:extLst>
          </p:cNvPr>
          <p:cNvSpPr txBox="1"/>
          <p:nvPr/>
        </p:nvSpPr>
        <p:spPr>
          <a:xfrm>
            <a:off x="631610" y="2282116"/>
            <a:ext cx="7896687" cy="646331"/>
          </a:xfrm>
          <a:prstGeom prst="rect">
            <a:avLst/>
          </a:prstGeom>
          <a:noFill/>
        </p:spPr>
        <p:txBody>
          <a:bodyPr wrap="square" rtlCol="0">
            <a:spAutoFit/>
          </a:bodyPr>
          <a:lstStyle/>
          <a:p>
            <a:pPr algn="ctr"/>
            <a:r>
              <a:rPr lang="fr-FR" b="1" dirty="0"/>
              <a:t>DIH ACADEMY</a:t>
            </a:r>
          </a:p>
          <a:p>
            <a:pPr algn="ctr"/>
            <a:r>
              <a:rPr lang="fr-FR" dirty="0"/>
              <a:t>Prochaines étapes</a:t>
            </a:r>
          </a:p>
        </p:txBody>
      </p:sp>
    </p:spTree>
    <p:extLst>
      <p:ext uri="{BB962C8B-B14F-4D97-AF65-F5344CB8AC3E}">
        <p14:creationId xmlns:p14="http://schemas.microsoft.com/office/powerpoint/2010/main" val="159359848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FC6D8338-104E-4E4F-943B-E2CC36C04AE0}"/>
              </a:ext>
            </a:extLst>
          </p:cNvPr>
          <p:cNvSpPr txBox="1"/>
          <p:nvPr/>
        </p:nvSpPr>
        <p:spPr>
          <a:xfrm>
            <a:off x="486053" y="2255483"/>
            <a:ext cx="8136385" cy="300082"/>
          </a:xfrm>
          <a:prstGeom prst="rect">
            <a:avLst/>
          </a:prstGeom>
          <a:noFill/>
        </p:spPr>
        <p:txBody>
          <a:bodyPr wrap="square" rtlCol="0">
            <a:spAutoFit/>
          </a:bodyPr>
          <a:lstStyle/>
          <a:p>
            <a:endParaRPr lang="fr-FR" sz="1350" dirty="0"/>
          </a:p>
        </p:txBody>
      </p:sp>
      <p:sp>
        <p:nvSpPr>
          <p:cNvPr id="4" name="Titre 1">
            <a:extLst>
              <a:ext uri="{FF2B5EF4-FFF2-40B4-BE49-F238E27FC236}">
                <a16:creationId xmlns:a16="http://schemas.microsoft.com/office/drawing/2014/main" xmlns="" id="{E338130E-77B0-44AC-906C-0B9AC8D65E40}"/>
              </a:ext>
            </a:extLst>
          </p:cNvPr>
          <p:cNvSpPr>
            <a:spLocks noGrp="1"/>
          </p:cNvSpPr>
          <p:nvPr>
            <p:ph type="ctrTitle"/>
          </p:nvPr>
        </p:nvSpPr>
        <p:spPr>
          <a:xfrm>
            <a:off x="2094020" y="3201948"/>
            <a:ext cx="4920449" cy="454105"/>
          </a:xfrm>
        </p:spPr>
        <p:txBody>
          <a:bodyPr>
            <a:noAutofit/>
          </a:bodyPr>
          <a:lstStyle/>
          <a:p>
            <a:r>
              <a:rPr lang="fr-FR" dirty="0"/>
              <a:t>Merci de votre attention</a:t>
            </a:r>
          </a:p>
        </p:txBody>
      </p:sp>
      <p:sp>
        <p:nvSpPr>
          <p:cNvPr id="6" name="Espace réservé du texte 4">
            <a:extLst>
              <a:ext uri="{FF2B5EF4-FFF2-40B4-BE49-F238E27FC236}">
                <a16:creationId xmlns:a16="http://schemas.microsoft.com/office/drawing/2014/main" xmlns="" id="{ABBCF837-AEB1-4E25-920B-47028A295373}"/>
              </a:ext>
            </a:extLst>
          </p:cNvPr>
          <p:cNvSpPr txBox="1">
            <a:spLocks/>
          </p:cNvSpPr>
          <p:nvPr/>
        </p:nvSpPr>
        <p:spPr>
          <a:xfrm>
            <a:off x="167836" y="5644171"/>
            <a:ext cx="2561908" cy="188797"/>
          </a:xfrm>
          <a:prstGeom prst="rect">
            <a:avLst/>
          </a:prstGeom>
        </p:spPr>
        <p:txBody>
          <a:bodyPr>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1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825" dirty="0"/>
              <a:t>Réunion TENOR – 5 avril 2019</a:t>
            </a:r>
          </a:p>
        </p:txBody>
      </p:sp>
    </p:spTree>
    <p:extLst>
      <p:ext uri="{BB962C8B-B14F-4D97-AF65-F5344CB8AC3E}">
        <p14:creationId xmlns:p14="http://schemas.microsoft.com/office/powerpoint/2010/main" val="247482568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93532" y="2733696"/>
            <a:ext cx="8362528" cy="1200329"/>
          </a:xfrm>
          <a:prstGeom prst="rect">
            <a:avLst/>
          </a:prstGeom>
          <a:solidFill>
            <a:srgbClr val="C00000"/>
          </a:solidFill>
        </p:spPr>
        <p:txBody>
          <a:bodyPr wrap="square" rtlCol="0">
            <a:spAutoFit/>
          </a:bodyPr>
          <a:lstStyle/>
          <a:p>
            <a:pPr lvl="0" algn="ctr"/>
            <a:r>
              <a:rPr lang="fr-FR" sz="3600" dirty="0" smtClean="0">
                <a:solidFill>
                  <a:schemeClr val="bg1"/>
                </a:solidFill>
              </a:rPr>
              <a:t>Propositions pour un déplacement du TENOR à Bruxelles</a:t>
            </a:r>
          </a:p>
        </p:txBody>
      </p:sp>
    </p:spTree>
    <p:extLst>
      <p:ext uri="{BB962C8B-B14F-4D97-AF65-F5344CB8AC3E}">
        <p14:creationId xmlns:p14="http://schemas.microsoft.com/office/powerpoint/2010/main" val="361976701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3409" y="1205611"/>
            <a:ext cx="8328536" cy="8032968"/>
          </a:xfrm>
          <a:prstGeom prst="rect">
            <a:avLst/>
          </a:prstGeom>
        </p:spPr>
        <p:txBody>
          <a:bodyPr wrap="square">
            <a:spAutoFit/>
          </a:bodyPr>
          <a:lstStyle/>
          <a:p>
            <a:pPr marL="285750" indent="-285750">
              <a:buFont typeface="Arial" panose="020B0604020202020204" pitchFamily="34" charset="0"/>
              <a:buChar char="•"/>
            </a:pPr>
            <a:r>
              <a:rPr lang="fr-FR" sz="1600" b="1" dirty="0" smtClean="0"/>
              <a:t>Dates? Juin 2019?</a:t>
            </a:r>
          </a:p>
          <a:p>
            <a:r>
              <a:rPr lang="fr-FR" sz="1600" dirty="0" smtClean="0"/>
              <a:t>Sauf: </a:t>
            </a:r>
          </a:p>
          <a:p>
            <a:r>
              <a:rPr lang="fr-FR" sz="1600" dirty="0" smtClean="0"/>
              <a:t>3-5 juin 2019: Congrès C.U.R.I.E.</a:t>
            </a:r>
          </a:p>
          <a:p>
            <a:r>
              <a:rPr lang="fr-FR" sz="1600" dirty="0" smtClean="0"/>
              <a:t>19 juin 2019: Journée PCN/Points de contact régionaux H2020 au MESRI</a:t>
            </a:r>
          </a:p>
          <a:p>
            <a:endParaRPr lang="fr-FR" sz="800" dirty="0"/>
          </a:p>
          <a:p>
            <a:pPr marL="285750" indent="-285750">
              <a:buFont typeface="Arial" panose="020B0604020202020204" pitchFamily="34" charset="0"/>
              <a:buChar char="•"/>
            </a:pPr>
            <a:r>
              <a:rPr lang="fr-FR" sz="1600" b="1" dirty="0" smtClean="0"/>
              <a:t>Proposition de programme</a:t>
            </a:r>
          </a:p>
          <a:p>
            <a:r>
              <a:rPr lang="fr-FR" sz="1600" u="sng" dirty="0" smtClean="0"/>
              <a:t>Jour 1 </a:t>
            </a:r>
          </a:p>
          <a:p>
            <a:r>
              <a:rPr lang="fr-FR" sz="1600" b="1" i="1" dirty="0" smtClean="0"/>
              <a:t>Session Horizon 2020/Horizon Europe – Où en est-on? </a:t>
            </a:r>
          </a:p>
          <a:p>
            <a:r>
              <a:rPr lang="fr-FR" sz="1600" dirty="0" smtClean="0"/>
              <a:t>13h30 – 14h15: Bilan d’Horizon 2020/Introduction à Horizon Europe, DG RTD de la Commission européenne</a:t>
            </a:r>
          </a:p>
          <a:p>
            <a:r>
              <a:rPr lang="fr-FR" sz="1600" dirty="0" smtClean="0"/>
              <a:t>14h15-15h00: Position française sur Horizon Europe et point sur l’avancée des négociations, Conseiller Recherche de la RP France</a:t>
            </a:r>
          </a:p>
          <a:p>
            <a:r>
              <a:rPr lang="fr-FR" sz="1600" dirty="0" smtClean="0"/>
              <a:t>15h00 – 15h45: Impact du </a:t>
            </a:r>
            <a:r>
              <a:rPr lang="fr-FR" sz="1600" dirty="0" err="1" smtClean="0"/>
              <a:t>Brexit</a:t>
            </a:r>
            <a:r>
              <a:rPr lang="fr-FR" sz="1600" dirty="0" smtClean="0"/>
              <a:t>, </a:t>
            </a:r>
            <a:r>
              <a:rPr lang="fr-FR" sz="1600" dirty="0" err="1" smtClean="0"/>
              <a:t>Task</a:t>
            </a:r>
            <a:r>
              <a:rPr lang="fr-FR" sz="1600" dirty="0" smtClean="0"/>
              <a:t> Force 50 de la Commission européenne</a:t>
            </a:r>
          </a:p>
          <a:p>
            <a:endParaRPr lang="fr-FR" sz="800" dirty="0" smtClean="0"/>
          </a:p>
          <a:p>
            <a:r>
              <a:rPr lang="fr-FR" sz="1600" b="1" i="1" dirty="0" smtClean="0"/>
              <a:t>Pause</a:t>
            </a:r>
          </a:p>
          <a:p>
            <a:endParaRPr lang="fr-FR" sz="800" i="1" dirty="0" smtClean="0"/>
          </a:p>
          <a:p>
            <a:r>
              <a:rPr lang="fr-FR" sz="1600" b="1" i="1" dirty="0" smtClean="0"/>
              <a:t>Session plus pratique: positionnement/montage de projets/gestion de projet</a:t>
            </a:r>
          </a:p>
          <a:p>
            <a:r>
              <a:rPr lang="fr-FR" sz="1600" dirty="0" smtClean="0"/>
              <a:t>16h - 16h45: Témoignages positionnement/sensibilisation/veille</a:t>
            </a:r>
          </a:p>
          <a:p>
            <a:r>
              <a:rPr lang="fr-FR" sz="1600" dirty="0" smtClean="0"/>
              <a:t>16h45 – 17h30: Témoignages sur le montage de projets et les outils d’aide à la recherche de partenaires</a:t>
            </a:r>
          </a:p>
          <a:p>
            <a:r>
              <a:rPr lang="fr-FR" sz="1600" dirty="0" smtClean="0"/>
              <a:t>17h30 – 18h15: Témoignages gestion de projets</a:t>
            </a:r>
          </a:p>
          <a:p>
            <a:endParaRPr lang="fr-FR" sz="1600" dirty="0" smtClean="0"/>
          </a:p>
          <a:p>
            <a:endParaRPr lang="fr-FR" sz="1600" dirty="0" smtClean="0"/>
          </a:p>
          <a:p>
            <a:endParaRPr lang="fr-FR" sz="800" dirty="0"/>
          </a:p>
          <a:p>
            <a:pPr lvl="3"/>
            <a:r>
              <a:rPr lang="fr-FR" sz="2000" b="1" dirty="0">
                <a:solidFill>
                  <a:schemeClr val="bg1">
                    <a:lumMod val="50000"/>
                  </a:schemeClr>
                </a:solidFill>
                <a:latin typeface="Arial" panose="020B0604020202020204" pitchFamily="34" charset="0"/>
                <a:cs typeface="Arial" panose="020B0604020202020204" pitchFamily="34" charset="0"/>
              </a:rPr>
              <a:t>	</a:t>
            </a:r>
          </a:p>
          <a:p>
            <a:pPr algn="just">
              <a:lnSpc>
                <a:spcPct val="120000"/>
              </a:lnSpc>
            </a:pPr>
            <a:endParaRPr lang="fr-FR" sz="2000" dirty="0" smtClean="0">
              <a:solidFill>
                <a:srgbClr val="7F7F7F"/>
              </a:solidFill>
              <a:latin typeface="Arial"/>
              <a:cs typeface="Arial"/>
            </a:endParaRPr>
          </a:p>
          <a:p>
            <a:pPr algn="just">
              <a:lnSpc>
                <a:spcPct val="120000"/>
              </a:lnSpc>
            </a:pPr>
            <a:endParaRPr lang="fr-FR" sz="2000" dirty="0" smtClean="0">
              <a:solidFill>
                <a:srgbClr val="7F7F7F"/>
              </a:solidFill>
              <a:latin typeface="Arial"/>
              <a:cs typeface="Arial"/>
            </a:endParaRPr>
          </a:p>
          <a:p>
            <a:pPr algn="just">
              <a:lnSpc>
                <a:spcPct val="120000"/>
              </a:lnSpc>
            </a:pPr>
            <a:endParaRPr lang="fr-FR" sz="2000" dirty="0">
              <a:solidFill>
                <a:srgbClr val="7F7F7F"/>
              </a:solidFill>
              <a:latin typeface="Arial"/>
              <a:cs typeface="Arial"/>
            </a:endParaRPr>
          </a:p>
          <a:p>
            <a:pPr marL="800100" lvl="1" indent="-342900" algn="just">
              <a:lnSpc>
                <a:spcPct val="120000"/>
              </a:lnSpc>
              <a:buFont typeface="Arial" pitchFamily="34" charset="0"/>
              <a:buChar char="•"/>
            </a:pPr>
            <a:endParaRPr lang="fr-FR" sz="2000" dirty="0" smtClean="0">
              <a:solidFill>
                <a:srgbClr val="7F7F7F"/>
              </a:solidFill>
              <a:latin typeface="Arial"/>
              <a:cs typeface="Arial"/>
            </a:endParaRPr>
          </a:p>
          <a:p>
            <a:pPr marL="800100" lvl="1" indent="-342900" algn="just">
              <a:lnSpc>
                <a:spcPct val="120000"/>
              </a:lnSpc>
              <a:buFont typeface="Arial" pitchFamily="34" charset="0"/>
              <a:buChar char="•"/>
            </a:pPr>
            <a:endParaRPr lang="fr-FR" sz="2000" dirty="0">
              <a:solidFill>
                <a:srgbClr val="7F7F7F"/>
              </a:solidFill>
              <a:latin typeface="Arial"/>
              <a:cs typeface="Arial"/>
            </a:endParaRPr>
          </a:p>
          <a:p>
            <a:pPr marL="800100" lvl="1" indent="-342900" algn="just">
              <a:lnSpc>
                <a:spcPct val="120000"/>
              </a:lnSpc>
              <a:buFont typeface="Arial" pitchFamily="34" charset="0"/>
              <a:buChar char="•"/>
            </a:pPr>
            <a:endParaRPr lang="fr-FR" sz="2000" dirty="0" smtClean="0">
              <a:solidFill>
                <a:srgbClr val="7F7F7F"/>
              </a:solidFill>
              <a:latin typeface="Arial"/>
              <a:cs typeface="Arial"/>
            </a:endParaRPr>
          </a:p>
        </p:txBody>
      </p:sp>
      <p:sp>
        <p:nvSpPr>
          <p:cNvPr id="7" name="ZoneTexte 6"/>
          <p:cNvSpPr txBox="1"/>
          <p:nvPr/>
        </p:nvSpPr>
        <p:spPr>
          <a:xfrm>
            <a:off x="393532" y="617911"/>
            <a:ext cx="8362528" cy="523220"/>
          </a:xfrm>
          <a:prstGeom prst="rect">
            <a:avLst/>
          </a:prstGeom>
          <a:solidFill>
            <a:srgbClr val="C00000"/>
          </a:solidFill>
        </p:spPr>
        <p:txBody>
          <a:bodyPr wrap="square" rtlCol="0">
            <a:spAutoFit/>
          </a:bodyPr>
          <a:lstStyle/>
          <a:p>
            <a:pPr algn="ctr"/>
            <a:r>
              <a:rPr lang="fr-FR" sz="2800" spc="200" dirty="0" smtClean="0">
                <a:solidFill>
                  <a:schemeClr val="bg1"/>
                </a:solidFill>
                <a:latin typeface="Arial"/>
                <a:cs typeface="Arial"/>
              </a:rPr>
              <a:t>Déplacement TENOR à Bruxelles</a:t>
            </a:r>
            <a:endParaRPr lang="fr-FR" sz="2800" spc="200" dirty="0">
              <a:solidFill>
                <a:schemeClr val="bg1"/>
              </a:solidFill>
              <a:latin typeface="Arial"/>
              <a:cs typeface="Arial"/>
            </a:endParaRPr>
          </a:p>
        </p:txBody>
      </p:sp>
    </p:spTree>
    <p:extLst>
      <p:ext uri="{BB962C8B-B14F-4D97-AF65-F5344CB8AC3E}">
        <p14:creationId xmlns:p14="http://schemas.microsoft.com/office/powerpoint/2010/main" val="96654187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3409" y="1205611"/>
            <a:ext cx="8328536" cy="6678751"/>
          </a:xfrm>
          <a:prstGeom prst="rect">
            <a:avLst/>
          </a:prstGeom>
        </p:spPr>
        <p:txBody>
          <a:bodyPr wrap="square">
            <a:spAutoFit/>
          </a:bodyPr>
          <a:lstStyle/>
          <a:p>
            <a:r>
              <a:rPr lang="fr-FR" sz="1600" u="sng" dirty="0" smtClean="0"/>
              <a:t>Jour 2</a:t>
            </a:r>
          </a:p>
          <a:p>
            <a:r>
              <a:rPr lang="fr-FR" sz="1600" b="1" i="1" dirty="0" smtClean="0"/>
              <a:t>Session sur le soutien à la carrière des chercheurs + formation</a:t>
            </a:r>
          </a:p>
          <a:p>
            <a:r>
              <a:rPr lang="fr-FR" sz="1600" dirty="0" smtClean="0"/>
              <a:t>9h00 – 9h45: L’avenir de la politique européenne de soutien à l’enseignement supérieur en général et à Erasmus en particulier, DG EAC de la Commission européenne</a:t>
            </a:r>
          </a:p>
          <a:p>
            <a:r>
              <a:rPr lang="fr-FR" sz="1600" dirty="0" smtClean="0"/>
              <a:t>9h45 – 10h45: Le soutien à la formation des chercheurs dans H2020 et Horizon Europe, DG EAC (+ DG RTD?) de la Commission européenne </a:t>
            </a:r>
          </a:p>
          <a:p>
            <a:endParaRPr lang="fr-FR" sz="800" dirty="0" smtClean="0"/>
          </a:p>
          <a:p>
            <a:r>
              <a:rPr lang="fr-FR" sz="1600" b="1" i="1" dirty="0" smtClean="0"/>
              <a:t>Pause</a:t>
            </a:r>
          </a:p>
          <a:p>
            <a:endParaRPr lang="fr-FR" sz="800" i="1" dirty="0" smtClean="0"/>
          </a:p>
          <a:p>
            <a:r>
              <a:rPr lang="fr-FR" sz="1600" b="1" i="1" dirty="0" smtClean="0"/>
              <a:t>Session sur la recherche et l’innovation dans la future politique de cohésion</a:t>
            </a:r>
          </a:p>
          <a:p>
            <a:r>
              <a:rPr lang="fr-FR" sz="1600" dirty="0" smtClean="0"/>
              <a:t>11h00 – 11h45: Quels liens entre Horizon Europe et la future politique de cohésion?, unité « Croissance intelligente et durable » de la DG REGIO de la Commission européenne</a:t>
            </a:r>
          </a:p>
          <a:p>
            <a:r>
              <a:rPr lang="fr-FR" sz="1600" dirty="0" smtClean="0"/>
              <a:t>11h45 – 12h30: Bilan du « </a:t>
            </a:r>
            <a:r>
              <a:rPr lang="fr-FR" sz="1600" dirty="0" err="1" smtClean="0"/>
              <a:t>Seal</a:t>
            </a:r>
            <a:r>
              <a:rPr lang="fr-FR" sz="1600" dirty="0" smtClean="0"/>
              <a:t> of Excellence » et point sur les synergies, DG RTD</a:t>
            </a:r>
          </a:p>
          <a:p>
            <a:r>
              <a:rPr lang="fr-FR" sz="1600" dirty="0" smtClean="0"/>
              <a:t>12h30 – 13h15: l’avenir d’</a:t>
            </a:r>
            <a:r>
              <a:rPr lang="fr-FR" sz="1600" dirty="0" err="1" smtClean="0"/>
              <a:t>Interreg</a:t>
            </a:r>
            <a:r>
              <a:rPr lang="fr-FR" sz="1600" dirty="0" smtClean="0"/>
              <a:t> et la future place du soutien à la R&amp;I, DG REGIO de la Commission européenne</a:t>
            </a:r>
          </a:p>
          <a:p>
            <a:endParaRPr lang="fr-FR" sz="1600" dirty="0" smtClean="0"/>
          </a:p>
          <a:p>
            <a:endParaRPr lang="fr-FR" sz="1600" dirty="0" smtClean="0"/>
          </a:p>
          <a:p>
            <a:endParaRPr lang="fr-FR" sz="800" dirty="0"/>
          </a:p>
          <a:p>
            <a:pPr lvl="3"/>
            <a:r>
              <a:rPr lang="fr-FR" sz="2000" b="1" dirty="0">
                <a:solidFill>
                  <a:schemeClr val="bg1">
                    <a:lumMod val="50000"/>
                  </a:schemeClr>
                </a:solidFill>
                <a:latin typeface="Arial" panose="020B0604020202020204" pitchFamily="34" charset="0"/>
                <a:cs typeface="Arial" panose="020B0604020202020204" pitchFamily="34" charset="0"/>
              </a:rPr>
              <a:t>	</a:t>
            </a:r>
          </a:p>
          <a:p>
            <a:pPr algn="just">
              <a:lnSpc>
                <a:spcPct val="120000"/>
              </a:lnSpc>
            </a:pPr>
            <a:endParaRPr lang="fr-FR" sz="2000" dirty="0" smtClean="0">
              <a:solidFill>
                <a:srgbClr val="7F7F7F"/>
              </a:solidFill>
              <a:latin typeface="Arial"/>
              <a:cs typeface="Arial"/>
            </a:endParaRPr>
          </a:p>
          <a:p>
            <a:pPr algn="just">
              <a:lnSpc>
                <a:spcPct val="120000"/>
              </a:lnSpc>
            </a:pPr>
            <a:endParaRPr lang="fr-FR" sz="2000" dirty="0" smtClean="0">
              <a:solidFill>
                <a:srgbClr val="7F7F7F"/>
              </a:solidFill>
              <a:latin typeface="Arial"/>
              <a:cs typeface="Arial"/>
            </a:endParaRPr>
          </a:p>
          <a:p>
            <a:pPr algn="just">
              <a:lnSpc>
                <a:spcPct val="120000"/>
              </a:lnSpc>
            </a:pPr>
            <a:endParaRPr lang="fr-FR" sz="2000" dirty="0">
              <a:solidFill>
                <a:srgbClr val="7F7F7F"/>
              </a:solidFill>
              <a:latin typeface="Arial"/>
              <a:cs typeface="Arial"/>
            </a:endParaRPr>
          </a:p>
          <a:p>
            <a:pPr marL="800100" lvl="1" indent="-342900" algn="just">
              <a:lnSpc>
                <a:spcPct val="120000"/>
              </a:lnSpc>
              <a:buFont typeface="Arial" pitchFamily="34" charset="0"/>
              <a:buChar char="•"/>
            </a:pPr>
            <a:endParaRPr lang="fr-FR" sz="2000" dirty="0" smtClean="0">
              <a:solidFill>
                <a:srgbClr val="7F7F7F"/>
              </a:solidFill>
              <a:latin typeface="Arial"/>
              <a:cs typeface="Arial"/>
            </a:endParaRPr>
          </a:p>
          <a:p>
            <a:pPr marL="800100" lvl="1" indent="-342900" algn="just">
              <a:lnSpc>
                <a:spcPct val="120000"/>
              </a:lnSpc>
              <a:buFont typeface="Arial" pitchFamily="34" charset="0"/>
              <a:buChar char="•"/>
            </a:pPr>
            <a:endParaRPr lang="fr-FR" sz="2000" dirty="0">
              <a:solidFill>
                <a:srgbClr val="7F7F7F"/>
              </a:solidFill>
              <a:latin typeface="Arial"/>
              <a:cs typeface="Arial"/>
            </a:endParaRPr>
          </a:p>
          <a:p>
            <a:pPr marL="800100" lvl="1" indent="-342900" algn="just">
              <a:lnSpc>
                <a:spcPct val="120000"/>
              </a:lnSpc>
              <a:buFont typeface="Arial" pitchFamily="34" charset="0"/>
              <a:buChar char="•"/>
            </a:pPr>
            <a:endParaRPr lang="fr-FR" sz="2000" dirty="0" smtClean="0">
              <a:solidFill>
                <a:srgbClr val="7F7F7F"/>
              </a:solidFill>
              <a:latin typeface="Arial"/>
              <a:cs typeface="Arial"/>
            </a:endParaRPr>
          </a:p>
        </p:txBody>
      </p:sp>
      <p:sp>
        <p:nvSpPr>
          <p:cNvPr id="7" name="ZoneTexte 6"/>
          <p:cNvSpPr txBox="1"/>
          <p:nvPr/>
        </p:nvSpPr>
        <p:spPr>
          <a:xfrm>
            <a:off x="393532" y="617911"/>
            <a:ext cx="8362528" cy="523220"/>
          </a:xfrm>
          <a:prstGeom prst="rect">
            <a:avLst/>
          </a:prstGeom>
          <a:solidFill>
            <a:srgbClr val="C00000"/>
          </a:solidFill>
        </p:spPr>
        <p:txBody>
          <a:bodyPr wrap="square" rtlCol="0">
            <a:spAutoFit/>
          </a:bodyPr>
          <a:lstStyle/>
          <a:p>
            <a:pPr algn="ctr"/>
            <a:r>
              <a:rPr lang="fr-FR" sz="2800" spc="200" dirty="0" smtClean="0">
                <a:solidFill>
                  <a:schemeClr val="bg1"/>
                </a:solidFill>
                <a:latin typeface="Arial"/>
                <a:cs typeface="Arial"/>
              </a:rPr>
              <a:t>Déplacement TENOR à Bruxelles</a:t>
            </a:r>
            <a:endParaRPr lang="fr-FR" sz="2800" spc="200" dirty="0">
              <a:solidFill>
                <a:schemeClr val="bg1"/>
              </a:solidFill>
              <a:latin typeface="Arial"/>
              <a:cs typeface="Arial"/>
            </a:endParaRPr>
          </a:p>
        </p:txBody>
      </p:sp>
    </p:spTree>
    <p:extLst>
      <p:ext uri="{BB962C8B-B14F-4D97-AF65-F5344CB8AC3E}">
        <p14:creationId xmlns:p14="http://schemas.microsoft.com/office/powerpoint/2010/main" val="18185484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93532" y="600096"/>
            <a:ext cx="8362528" cy="1415772"/>
          </a:xfrm>
          <a:prstGeom prst="rect">
            <a:avLst/>
          </a:prstGeom>
          <a:solidFill>
            <a:srgbClr val="C00000"/>
          </a:solidFill>
        </p:spPr>
        <p:txBody>
          <a:bodyPr wrap="square" rtlCol="0">
            <a:spAutoFit/>
          </a:bodyPr>
          <a:lstStyle/>
          <a:p>
            <a:pPr lvl="0" algn="ctr"/>
            <a:endParaRPr lang="fr-FR" sz="2700" dirty="0" smtClean="0">
              <a:solidFill>
                <a:schemeClr val="bg1"/>
              </a:solidFill>
            </a:endParaRPr>
          </a:p>
          <a:p>
            <a:pPr lvl="0" algn="ctr"/>
            <a:r>
              <a:rPr lang="fr-FR" sz="3200" dirty="0" smtClean="0">
                <a:solidFill>
                  <a:schemeClr val="bg1"/>
                </a:solidFill>
              </a:rPr>
              <a:t>Merci pour votre attention!</a:t>
            </a:r>
          </a:p>
          <a:p>
            <a:pPr lvl="0" algn="ctr"/>
            <a:endParaRPr lang="fr-FR" sz="2700" dirty="0">
              <a:solidFill>
                <a:schemeClr val="bg1"/>
              </a:solidFill>
            </a:endParaRPr>
          </a:p>
        </p:txBody>
      </p:sp>
    </p:spTree>
    <p:extLst>
      <p:ext uri="{BB962C8B-B14F-4D97-AF65-F5344CB8AC3E}">
        <p14:creationId xmlns:p14="http://schemas.microsoft.com/office/powerpoint/2010/main" val="27948981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93532" y="617911"/>
            <a:ext cx="8362528" cy="523220"/>
          </a:xfrm>
          <a:prstGeom prst="rect">
            <a:avLst/>
          </a:prstGeom>
          <a:solidFill>
            <a:srgbClr val="C00000"/>
          </a:solidFill>
        </p:spPr>
        <p:txBody>
          <a:bodyPr wrap="square" rtlCol="0">
            <a:spAutoFit/>
          </a:bodyPr>
          <a:lstStyle/>
          <a:p>
            <a:pPr algn="ctr"/>
            <a:r>
              <a:rPr lang="fr-FR" sz="2800" spc="200" dirty="0" err="1" smtClean="0">
                <a:solidFill>
                  <a:schemeClr val="bg1"/>
                </a:solidFill>
                <a:latin typeface="Arial"/>
                <a:cs typeface="Arial"/>
              </a:rPr>
              <a:t>Interreg</a:t>
            </a:r>
            <a:r>
              <a:rPr lang="fr-FR" sz="2800" spc="200" dirty="0" smtClean="0">
                <a:solidFill>
                  <a:schemeClr val="bg1"/>
                </a:solidFill>
                <a:latin typeface="Arial"/>
                <a:cs typeface="Arial"/>
              </a:rPr>
              <a:t> 2014-2020</a:t>
            </a:r>
            <a:endParaRPr lang="fr-FR" sz="2800" spc="200" dirty="0">
              <a:solidFill>
                <a:schemeClr val="bg1"/>
              </a:solidFill>
              <a:latin typeface="Arial"/>
              <a:cs typeface="Arial"/>
            </a:endParaRPr>
          </a:p>
        </p:txBody>
      </p:sp>
      <p:sp>
        <p:nvSpPr>
          <p:cNvPr id="6" name="Espace réservé du contenu 2"/>
          <p:cNvSpPr txBox="1">
            <a:spLocks/>
          </p:cNvSpPr>
          <p:nvPr/>
        </p:nvSpPr>
        <p:spPr>
          <a:xfrm>
            <a:off x="393532" y="1246595"/>
            <a:ext cx="8362528" cy="4966425"/>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fr-FR" sz="1500" dirty="0" err="1" smtClean="0"/>
              <a:t>Interreg</a:t>
            </a:r>
            <a:r>
              <a:rPr lang="fr-FR" sz="1500" dirty="0" smtClean="0"/>
              <a:t>  France (Manche) Angleterre</a:t>
            </a:r>
          </a:p>
          <a:p>
            <a:pPr marL="285750" indent="-285750">
              <a:spcBef>
                <a:spcPts val="0"/>
              </a:spcBef>
              <a:buFontTx/>
              <a:buChar char="-"/>
            </a:pPr>
            <a:endParaRPr lang="fr-FR" sz="1500" dirty="0" smtClean="0"/>
          </a:p>
          <a:p>
            <a:pPr marL="285750" indent="-285750">
              <a:spcBef>
                <a:spcPts val="0"/>
              </a:spcBef>
              <a:buFontTx/>
              <a:buChar char="-"/>
            </a:pPr>
            <a:endParaRPr lang="fr-FR" sz="1500" dirty="0" smtClean="0"/>
          </a:p>
          <a:p>
            <a:pPr marL="285750" indent="-285750">
              <a:spcBef>
                <a:spcPts val="0"/>
              </a:spcBef>
              <a:buFont typeface="Arial" panose="020B0604020202020204" pitchFamily="34" charset="0"/>
              <a:buChar char="•"/>
            </a:pPr>
            <a:r>
              <a:rPr lang="fr-FR" sz="1500" dirty="0" err="1" smtClean="0"/>
              <a:t>Interreg</a:t>
            </a:r>
            <a:r>
              <a:rPr lang="fr-FR" sz="1500" dirty="0" smtClean="0"/>
              <a:t> Europe du Nord Ouest</a:t>
            </a:r>
          </a:p>
          <a:p>
            <a:pPr marL="285750" indent="-285750">
              <a:spcBef>
                <a:spcPts val="0"/>
              </a:spcBef>
              <a:buFontTx/>
              <a:buChar char="-"/>
            </a:pPr>
            <a:r>
              <a:rPr lang="fr-FR" sz="1500" dirty="0" smtClean="0"/>
              <a:t>14 projets avec des Normands, dont un chef de file : AD Normandie</a:t>
            </a:r>
          </a:p>
          <a:p>
            <a:pPr marL="1040130" lvl="5" indent="-285750">
              <a:spcBef>
                <a:spcPts val="0"/>
              </a:spcBef>
              <a:buFontTx/>
              <a:buChar char="-"/>
            </a:pPr>
            <a:r>
              <a:rPr lang="fr-FR" sz="1300" dirty="0" smtClean="0"/>
              <a:t>15 partenaires normands pour 7,1 millions d’euros de FEDER</a:t>
            </a:r>
          </a:p>
          <a:p>
            <a:pPr marL="1040130" lvl="5" indent="-285750">
              <a:spcBef>
                <a:spcPts val="0"/>
              </a:spcBef>
              <a:buFontTx/>
              <a:buChar char="-"/>
            </a:pPr>
            <a:r>
              <a:rPr lang="fr-FR" sz="1300" dirty="0" smtClean="0"/>
              <a:t>2 sous-partenaires</a:t>
            </a:r>
          </a:p>
          <a:p>
            <a:pPr marL="1040130" lvl="5" indent="-285750">
              <a:spcBef>
                <a:spcPts val="0"/>
              </a:spcBef>
              <a:buFontTx/>
              <a:buChar char="-"/>
            </a:pPr>
            <a:r>
              <a:rPr lang="fr-FR" sz="1300" dirty="0" smtClean="0"/>
              <a:t>1 partenaire associé</a:t>
            </a:r>
          </a:p>
          <a:p>
            <a:pPr marL="285750" indent="-285750">
              <a:spcBef>
                <a:spcPts val="0"/>
              </a:spcBef>
              <a:buFontTx/>
              <a:buChar char="-"/>
            </a:pPr>
            <a:r>
              <a:rPr lang="fr-FR" sz="1500" dirty="0" smtClean="0"/>
              <a:t>Dernier appel à projets phase 1 : 14 juin 2019 (Projet Information </a:t>
            </a:r>
            <a:r>
              <a:rPr lang="fr-FR" sz="1500" dirty="0" err="1" smtClean="0"/>
              <a:t>Lab</a:t>
            </a:r>
            <a:r>
              <a:rPr lang="fr-FR" sz="1500" dirty="0" smtClean="0"/>
              <a:t>, BXL, 2 avril)</a:t>
            </a:r>
          </a:p>
          <a:p>
            <a:pPr marL="0" indent="0">
              <a:spcBef>
                <a:spcPts val="0"/>
              </a:spcBef>
              <a:buNone/>
            </a:pPr>
            <a:endParaRPr lang="fr-FR" sz="1500" dirty="0" smtClean="0"/>
          </a:p>
          <a:p>
            <a:pPr marL="285750" indent="-285750">
              <a:spcBef>
                <a:spcPts val="0"/>
              </a:spcBef>
              <a:buFont typeface="Arial" panose="020B0604020202020204" pitchFamily="34" charset="0"/>
              <a:buChar char="•"/>
            </a:pPr>
            <a:r>
              <a:rPr lang="fr-FR" sz="1500" dirty="0" err="1"/>
              <a:t>Interreg</a:t>
            </a:r>
            <a:r>
              <a:rPr lang="fr-FR" sz="1500" dirty="0"/>
              <a:t> </a:t>
            </a:r>
            <a:r>
              <a:rPr lang="fr-FR" sz="1500" dirty="0" smtClean="0"/>
              <a:t>Espace Atlantique</a:t>
            </a:r>
            <a:endParaRPr lang="fr-FR" sz="1500" dirty="0"/>
          </a:p>
          <a:p>
            <a:pPr marL="285750" indent="-285750">
              <a:spcBef>
                <a:spcPts val="0"/>
              </a:spcBef>
              <a:buFontTx/>
              <a:buChar char="-"/>
            </a:pPr>
            <a:r>
              <a:rPr lang="fr-FR" sz="1500" dirty="0"/>
              <a:t>10 projets avec 11 partenaires normands (dont 2 associés) pour 1,5 millions d’euros de FEDER</a:t>
            </a:r>
          </a:p>
          <a:p>
            <a:pPr marL="285750" indent="-285750">
              <a:spcBef>
                <a:spcPts val="0"/>
              </a:spcBef>
              <a:buFontTx/>
              <a:buChar char="-"/>
            </a:pPr>
            <a:r>
              <a:rPr lang="fr-FR" sz="1500" dirty="0"/>
              <a:t>Plus d’appel à </a:t>
            </a:r>
            <a:r>
              <a:rPr lang="fr-FR" sz="1500" dirty="0" smtClean="0"/>
              <a:t>projets</a:t>
            </a:r>
            <a:endParaRPr lang="fr-FR" sz="1500" dirty="0"/>
          </a:p>
          <a:p>
            <a:pPr marL="0" indent="0">
              <a:spcBef>
                <a:spcPts val="0"/>
              </a:spcBef>
              <a:buNone/>
            </a:pPr>
            <a:endParaRPr lang="fr-FR" sz="1500" dirty="0" smtClean="0"/>
          </a:p>
          <a:p>
            <a:pPr marL="285750" indent="-285750">
              <a:spcBef>
                <a:spcPts val="0"/>
              </a:spcBef>
              <a:buFont typeface="Arial" panose="020B0604020202020204" pitchFamily="34" charset="0"/>
              <a:buChar char="•"/>
            </a:pPr>
            <a:r>
              <a:rPr lang="fr-FR" sz="1500" dirty="0" err="1" smtClean="0"/>
              <a:t>Interreg</a:t>
            </a:r>
            <a:r>
              <a:rPr lang="fr-FR" sz="1500" dirty="0" smtClean="0"/>
              <a:t> Europe</a:t>
            </a:r>
          </a:p>
          <a:p>
            <a:pPr marL="285750" indent="-285750">
              <a:spcBef>
                <a:spcPts val="0"/>
              </a:spcBef>
              <a:buFontTx/>
              <a:buChar char="-"/>
            </a:pPr>
            <a:r>
              <a:rPr lang="fr-FR" sz="1500" dirty="0"/>
              <a:t>3 projets avec des </a:t>
            </a:r>
            <a:r>
              <a:rPr lang="fr-FR" sz="1500" dirty="0" smtClean="0"/>
              <a:t>Normands</a:t>
            </a:r>
            <a:endParaRPr lang="fr-FR" sz="1500" dirty="0"/>
          </a:p>
          <a:p>
            <a:pPr marL="1040130" lvl="5" indent="-285750">
              <a:spcBef>
                <a:spcPts val="0"/>
              </a:spcBef>
              <a:buFontTx/>
              <a:buChar char="-"/>
            </a:pPr>
            <a:r>
              <a:rPr lang="fr-FR" sz="1300" dirty="0" smtClean="0"/>
              <a:t>3 </a:t>
            </a:r>
            <a:r>
              <a:rPr lang="fr-FR" sz="1300" dirty="0"/>
              <a:t>partenaires normands pour </a:t>
            </a:r>
            <a:r>
              <a:rPr lang="fr-FR" sz="1300" dirty="0" smtClean="0"/>
              <a:t>0,6 million d’euros </a:t>
            </a:r>
            <a:r>
              <a:rPr lang="fr-FR" sz="1300" dirty="0"/>
              <a:t>de FEDER </a:t>
            </a:r>
            <a:r>
              <a:rPr lang="fr-FR" sz="1300" dirty="0" smtClean="0"/>
              <a:t> : AD </a:t>
            </a:r>
            <a:r>
              <a:rPr lang="fr-FR" sz="1300" dirty="0"/>
              <a:t>Normandie (chef de file), Région Normandie, Les 7 Vents</a:t>
            </a:r>
          </a:p>
          <a:p>
            <a:pPr marL="285750" indent="-285750">
              <a:spcBef>
                <a:spcPts val="0"/>
              </a:spcBef>
              <a:buFontTx/>
              <a:buChar char="-"/>
            </a:pPr>
            <a:r>
              <a:rPr lang="fr-FR" sz="1500" dirty="0"/>
              <a:t>Plus d’appel à </a:t>
            </a:r>
            <a:r>
              <a:rPr lang="fr-FR" sz="1500" dirty="0" smtClean="0"/>
              <a:t>projets</a:t>
            </a:r>
            <a:endParaRPr lang="fr-FR" sz="1500" dirty="0"/>
          </a:p>
        </p:txBody>
      </p:sp>
    </p:spTree>
    <p:extLst>
      <p:ext uri="{BB962C8B-B14F-4D97-AF65-F5344CB8AC3E}">
        <p14:creationId xmlns:p14="http://schemas.microsoft.com/office/powerpoint/2010/main" val="23221408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432323" y="1073944"/>
            <a:ext cx="7098506" cy="5298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endParaRPr lang="en-GB" sz="2700" b="1" dirty="0">
              <a:solidFill>
                <a:srgbClr val="9FAEE5"/>
              </a:solidFill>
              <a:latin typeface="+mn-lt"/>
            </a:endParaRPr>
          </a:p>
        </p:txBody>
      </p:sp>
      <p:sp>
        <p:nvSpPr>
          <p:cNvPr id="2" name="TextBox 1"/>
          <p:cNvSpPr txBox="1"/>
          <p:nvPr/>
        </p:nvSpPr>
        <p:spPr>
          <a:xfrm>
            <a:off x="1093998" y="3129090"/>
            <a:ext cx="7775155" cy="3000821"/>
          </a:xfrm>
          <a:prstGeom prst="rect">
            <a:avLst/>
          </a:prstGeom>
          <a:noFill/>
        </p:spPr>
        <p:txBody>
          <a:bodyPr wrap="square" rtlCol="0">
            <a:spAutoFit/>
          </a:bodyPr>
          <a:lstStyle/>
          <a:p>
            <a:pPr algn="ctr"/>
            <a:r>
              <a:rPr lang="en-GB" altLang="en-US" sz="3000" dirty="0">
                <a:solidFill>
                  <a:srgbClr val="003399"/>
                </a:solidFill>
                <a:latin typeface="Open Sans" panose="020B0606030504020204" pitchFamily="34" charset="0"/>
                <a:ea typeface="Open Sans" panose="020B0606030504020204" pitchFamily="34" charset="0"/>
                <a:cs typeface="Open Sans" panose="020B0606030504020204" pitchFamily="34" charset="0"/>
              </a:rPr>
              <a:t>INTERREG</a:t>
            </a:r>
          </a:p>
          <a:p>
            <a:pPr algn="ctr"/>
            <a:r>
              <a:rPr lang="en-GB" altLang="en-US" sz="3000" dirty="0">
                <a:solidFill>
                  <a:srgbClr val="003399"/>
                </a:solidFill>
                <a:latin typeface="Open Sans" panose="020B0606030504020204" pitchFamily="34" charset="0"/>
                <a:ea typeface="Open Sans" panose="020B0606030504020204" pitchFamily="34" charset="0"/>
                <a:cs typeface="Open Sans" panose="020B0606030504020204" pitchFamily="34" charset="0"/>
              </a:rPr>
              <a:t>France (Channel) England Programme</a:t>
            </a:r>
          </a:p>
          <a:p>
            <a:pPr algn="ctr"/>
            <a:r>
              <a:rPr lang="en-GB" sz="3000" dirty="0">
                <a:solidFill>
                  <a:schemeClr val="bg2"/>
                </a:solidFill>
                <a:latin typeface="Open Sans" panose="020B0606030504020204" pitchFamily="34" charset="0"/>
              </a:rPr>
              <a:t>France (</a:t>
            </a:r>
            <a:r>
              <a:rPr lang="en-GB" sz="3000" dirty="0" err="1">
                <a:solidFill>
                  <a:schemeClr val="bg2"/>
                </a:solidFill>
                <a:latin typeface="Open Sans" panose="020B0606030504020204" pitchFamily="34" charset="0"/>
              </a:rPr>
              <a:t>Manche</a:t>
            </a:r>
            <a:r>
              <a:rPr lang="en-GB" sz="3000" dirty="0">
                <a:solidFill>
                  <a:schemeClr val="bg2"/>
                </a:solidFill>
                <a:latin typeface="Open Sans" panose="020B0606030504020204" pitchFamily="34" charset="0"/>
              </a:rPr>
              <a:t>) </a:t>
            </a:r>
            <a:r>
              <a:rPr lang="en-GB" sz="3000" dirty="0" err="1">
                <a:solidFill>
                  <a:schemeClr val="bg2"/>
                </a:solidFill>
                <a:latin typeface="Open Sans" panose="020B0606030504020204" pitchFamily="34" charset="0"/>
              </a:rPr>
              <a:t>Angleterre</a:t>
            </a:r>
            <a:endParaRPr lang="en-GB" sz="3000" dirty="0">
              <a:solidFill>
                <a:schemeClr val="bg2"/>
              </a:solidFill>
              <a:latin typeface="Open Sans" panose="020B0606030504020204" pitchFamily="34" charset="0"/>
            </a:endParaRPr>
          </a:p>
          <a:p>
            <a:pPr algn="ctr"/>
            <a:r>
              <a:rPr lang="fr-FR" sz="2100" dirty="0">
                <a:solidFill>
                  <a:schemeClr val="tx2"/>
                </a:solidFill>
                <a:latin typeface="Open Sans" panose="020B0606030504020204"/>
                <a:ea typeface="Open Sans" panose="020B0606030504020204" pitchFamily="34" charset="0"/>
                <a:cs typeface="Open Sans" panose="020B0606030504020204" pitchFamily="34" charset="0"/>
              </a:rPr>
              <a:t>Katie Hornby,</a:t>
            </a:r>
          </a:p>
          <a:p>
            <a:pPr algn="ctr"/>
            <a:r>
              <a:rPr lang="fr-FR" sz="2100" dirty="0">
                <a:solidFill>
                  <a:schemeClr val="tx2"/>
                </a:solidFill>
                <a:latin typeface="Open Sans" panose="020B0606030504020204"/>
                <a:ea typeface="Open Sans" panose="020B0606030504020204" pitchFamily="34" charset="0"/>
                <a:cs typeface="Open Sans" panose="020B0606030504020204" pitchFamily="34" charset="0"/>
              </a:rPr>
              <a:t>FCE </a:t>
            </a:r>
            <a:r>
              <a:rPr lang="fr-FR" sz="2100" dirty="0" err="1">
                <a:solidFill>
                  <a:schemeClr val="tx2"/>
                </a:solidFill>
                <a:latin typeface="Open Sans" panose="020B0606030504020204"/>
                <a:ea typeface="Open Sans" panose="020B0606030504020204" pitchFamily="34" charset="0"/>
                <a:cs typeface="Open Sans" panose="020B0606030504020204" pitchFamily="34" charset="0"/>
              </a:rPr>
              <a:t>Facilitator</a:t>
            </a:r>
            <a:r>
              <a:rPr lang="fr-FR" sz="2100" dirty="0">
                <a:solidFill>
                  <a:schemeClr val="tx2"/>
                </a:solidFill>
                <a:latin typeface="Open Sans" panose="020B0606030504020204"/>
                <a:ea typeface="Open Sans" panose="020B0606030504020204" pitchFamily="34" charset="0"/>
                <a:cs typeface="Open Sans" panose="020B0606030504020204" pitchFamily="34" charset="0"/>
              </a:rPr>
              <a:t> for Normandy/Animatrice FMA Normandie</a:t>
            </a:r>
          </a:p>
          <a:p>
            <a:pPr algn="ctr"/>
            <a:r>
              <a:rPr lang="fr-FR" sz="2100" dirty="0">
                <a:solidFill>
                  <a:schemeClr val="tx2"/>
                </a:solidFill>
                <a:latin typeface="Open Sans" panose="020B0606030504020204"/>
                <a:ea typeface="Open Sans" panose="020B0606030504020204" pitchFamily="34" charset="0"/>
                <a:cs typeface="Open Sans" panose="020B0606030504020204" pitchFamily="34" charset="0"/>
              </a:rPr>
              <a:t>TENOR 5th April /5 avril 2019</a:t>
            </a:r>
          </a:p>
          <a:p>
            <a:pPr algn="ctr"/>
            <a:endParaRPr lang="en-GB" sz="3600" dirty="0">
              <a:solidFill>
                <a:schemeClr val="bg2"/>
              </a:solidFill>
              <a:latin typeface="Calibri" panose="020F0502020204030204" pitchFamily="34" charset="0"/>
            </a:endParaRPr>
          </a:p>
        </p:txBody>
      </p:sp>
    </p:spTree>
    <p:extLst>
      <p:ext uri="{BB962C8B-B14F-4D97-AF65-F5344CB8AC3E}">
        <p14:creationId xmlns:p14="http://schemas.microsoft.com/office/powerpoint/2010/main" val="428317136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5512</TotalTime>
  <Words>5005</Words>
  <Application>Microsoft Office PowerPoint</Application>
  <PresentationFormat>Affichage à l'écran (4:3)</PresentationFormat>
  <Paragraphs>1086</Paragraphs>
  <Slides>78</Slides>
  <Notes>46</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78</vt:i4>
      </vt:variant>
    </vt:vector>
  </HeadingPairs>
  <TitlesOfParts>
    <vt:vector size="88" baseType="lpstr">
      <vt:lpstr>.Hiragino Kaku Gothic Interface W3</vt:lpstr>
      <vt:lpstr>.Lucida Grande UI Regular</vt:lpstr>
      <vt:lpstr>Arial</vt:lpstr>
      <vt:lpstr>Calibri</vt:lpstr>
      <vt:lpstr>Courier New</vt:lpstr>
      <vt:lpstr>Open Sans</vt:lpstr>
      <vt:lpstr>Symbol</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What is the FCE Programme ? Qu’est ce que le Programme FMA?  </vt:lpstr>
      <vt:lpstr>Programme Area Zone du Programme </vt:lpstr>
      <vt:lpstr>What are we funding ?  Que finançons-nous ? </vt:lpstr>
      <vt:lpstr>Le Budget FMA qui reste: </vt:lpstr>
      <vt:lpstr>Présentation PowerPoint</vt:lpstr>
      <vt:lpstr>ILOFs </vt:lpstr>
      <vt:lpstr>Types of action Types d’actions  </vt:lpstr>
      <vt:lpstr>Présentation PowerPoint</vt:lpstr>
      <vt:lpstr>Transferability and long term strategy La durabilité et la stratégie à long terme </vt:lpstr>
      <vt:lpstr>Présentation PowerPoint</vt:lpstr>
      <vt:lpstr>Présentation PowerPoint</vt:lpstr>
      <vt:lpstr>Brexit/Le Brexit</vt:lpstr>
      <vt:lpstr>Brexit/Le Brexit</vt:lpstr>
      <vt:lpstr>Brexit/Le Brexit</vt:lpstr>
      <vt:lpstr>SURFAS</vt:lpstr>
      <vt:lpstr>ADAPT</vt:lpstr>
      <vt:lpstr>SB&amp;WRC</vt:lpstr>
      <vt:lpstr> J’ai une idée, que dois-je faire ?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Au programme</vt:lpstr>
      <vt:lpstr>1. LE CONTEXTE</vt:lpstr>
      <vt:lpstr>1. LE CONTEXTE</vt:lpstr>
      <vt:lpstr>1. LE CONTEXTE</vt:lpstr>
      <vt:lpstr>Au programme</vt:lpstr>
      <vt:lpstr>2. LES DIGITAL INNOVATION HUBS </vt:lpstr>
      <vt:lpstr>2. LES DIGITAL INNOVATION HUBS </vt:lpstr>
      <vt:lpstr>2. LES DIGITAL INNOVATION HUBS </vt:lpstr>
      <vt:lpstr>2. LES DIGITAL INNOVATION HUBS</vt:lpstr>
      <vt:lpstr>2. LES DIGITAL INNOVATION HUBS </vt:lpstr>
      <vt:lpstr>2. LES DIGITAL INNOVATION HUBS </vt:lpstr>
      <vt:lpstr>2. LES DIGITAL INNOVATION HUBS </vt:lpstr>
      <vt:lpstr>2. LES DIGITAL INNOVATION HUBS </vt:lpstr>
      <vt:lpstr>Au programme</vt:lpstr>
      <vt:lpstr>3. CONSTITUTION D’UN DIH NORMAND : DIGINOR</vt:lpstr>
      <vt:lpstr>Au programme</vt:lpstr>
      <vt:lpstr>4. PARTICIPATION AU PROGRAMME DIHELP</vt:lpstr>
      <vt:lpstr>Présentation PowerPoint</vt:lpstr>
      <vt:lpstr>Présentation PowerPoint</vt:lpstr>
      <vt:lpstr>Présentation PowerPoint</vt:lpstr>
      <vt:lpstr>Merci de votre attention</vt:lpstr>
      <vt:lpstr>Présentation PowerPoint</vt:lpstr>
      <vt:lpstr>Présentation PowerPoint</vt:lpstr>
      <vt:lpstr>Présentation PowerPoint</vt:lpstr>
      <vt:lpstr>Présentation PowerPoint</vt:lpstr>
    </vt:vector>
  </TitlesOfParts>
  <Company>TRADEMARK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Christophe Ficheroulle</dc:creator>
  <cp:lastModifiedBy>BUYLE BODIN Zoe</cp:lastModifiedBy>
  <cp:revision>283</cp:revision>
  <cp:lastPrinted>2018-11-23T13:40:25Z</cp:lastPrinted>
  <dcterms:created xsi:type="dcterms:W3CDTF">2016-03-25T10:41:41Z</dcterms:created>
  <dcterms:modified xsi:type="dcterms:W3CDTF">2019-04-04T08:44:51Z</dcterms:modified>
</cp:coreProperties>
</file>