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12" r:id="rId3"/>
    <p:sldMasterId id="2147483718" r:id="rId4"/>
    <p:sldMasterId id="2147483723" r:id="rId5"/>
  </p:sldMasterIdLst>
  <p:notesMasterIdLst>
    <p:notesMasterId r:id="rId61"/>
  </p:notesMasterIdLst>
  <p:sldIdLst>
    <p:sldId id="317" r:id="rId6"/>
    <p:sldId id="328" r:id="rId7"/>
    <p:sldId id="546" r:id="rId8"/>
    <p:sldId id="537" r:id="rId9"/>
    <p:sldId id="581" r:id="rId10"/>
    <p:sldId id="600" r:id="rId11"/>
    <p:sldId id="604" r:id="rId12"/>
    <p:sldId id="636" r:id="rId13"/>
    <p:sldId id="639" r:id="rId14"/>
    <p:sldId id="601" r:id="rId15"/>
    <p:sldId id="603" r:id="rId16"/>
    <p:sldId id="626" r:id="rId17"/>
    <p:sldId id="635" r:id="rId18"/>
    <p:sldId id="592" r:id="rId19"/>
    <p:sldId id="507" r:id="rId20"/>
    <p:sldId id="300" r:id="rId21"/>
    <p:sldId id="301" r:id="rId22"/>
    <p:sldId id="292" r:id="rId23"/>
    <p:sldId id="304" r:id="rId24"/>
    <p:sldId id="584" r:id="rId25"/>
    <p:sldId id="258" r:id="rId26"/>
    <p:sldId id="336" r:id="rId27"/>
    <p:sldId id="266" r:id="rId28"/>
    <p:sldId id="344" r:id="rId29"/>
    <p:sldId id="319" r:id="rId30"/>
    <p:sldId id="320" r:id="rId31"/>
    <p:sldId id="340" r:id="rId32"/>
    <p:sldId id="452" r:id="rId33"/>
    <p:sldId id="361" r:id="rId34"/>
    <p:sldId id="358" r:id="rId35"/>
    <p:sldId id="453" r:id="rId36"/>
    <p:sldId id="465" r:id="rId37"/>
    <p:sldId id="454" r:id="rId38"/>
    <p:sldId id="371" r:id="rId39"/>
    <p:sldId id="369" r:id="rId40"/>
    <p:sldId id="338" r:id="rId41"/>
    <p:sldId id="510" r:id="rId42"/>
    <p:sldId id="411" r:id="rId43"/>
    <p:sldId id="388" r:id="rId44"/>
    <p:sldId id="389" r:id="rId45"/>
    <p:sldId id="393" r:id="rId46"/>
    <p:sldId id="349" r:id="rId47"/>
    <p:sldId id="374" r:id="rId48"/>
    <p:sldId id="381" r:id="rId49"/>
    <p:sldId id="384" r:id="rId50"/>
    <p:sldId id="380" r:id="rId51"/>
    <p:sldId id="383" r:id="rId52"/>
    <p:sldId id="412" r:id="rId53"/>
    <p:sldId id="429" r:id="rId54"/>
    <p:sldId id="416" r:id="rId55"/>
    <p:sldId id="417" r:id="rId56"/>
    <p:sldId id="418" r:id="rId57"/>
    <p:sldId id="638" r:id="rId58"/>
    <p:sldId id="637" r:id="rId59"/>
    <p:sldId id="329" r:id="rId60"/>
  </p:sldIdLst>
  <p:sldSz cx="9144000" cy="6858000" type="screen4x3"/>
  <p:notesSz cx="6799263" cy="99298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F9DB92-92ED-4C17-A44F-65B276B1EDEF}">
          <p14:sldIdLst>
            <p14:sldId id="317"/>
            <p14:sldId id="328"/>
            <p14:sldId id="546"/>
            <p14:sldId id="537"/>
            <p14:sldId id="581"/>
            <p14:sldId id="600"/>
            <p14:sldId id="604"/>
            <p14:sldId id="636"/>
            <p14:sldId id="639"/>
            <p14:sldId id="601"/>
            <p14:sldId id="603"/>
            <p14:sldId id="626"/>
            <p14:sldId id="635"/>
            <p14:sldId id="592"/>
            <p14:sldId id="507"/>
            <p14:sldId id="300"/>
            <p14:sldId id="301"/>
            <p14:sldId id="292"/>
            <p14:sldId id="304"/>
          </p14:sldIdLst>
        </p14:section>
        <p14:section name="Section par défaut" id="{45D92414-08D3-4AAE-ADEF-865476A305E1}">
          <p14:sldIdLst/>
        </p14:section>
        <p14:section name="Section par défaut" id="{8F827DC8-88FE-4AB2-9BD3-D157A043199E}">
          <p14:sldIdLst>
            <p14:sldId id="584"/>
          </p14:sldIdLst>
        </p14:section>
        <p14:section name="Section sans titre" id="{467F6EF4-FC83-5A46-A594-1C3CDE1749C6}">
          <p14:sldIdLst>
            <p14:sldId id="258"/>
            <p14:sldId id="336"/>
            <p14:sldId id="266"/>
            <p14:sldId id="344"/>
            <p14:sldId id="319"/>
            <p14:sldId id="320"/>
            <p14:sldId id="340"/>
            <p14:sldId id="452"/>
            <p14:sldId id="361"/>
            <p14:sldId id="358"/>
            <p14:sldId id="453"/>
            <p14:sldId id="465"/>
            <p14:sldId id="454"/>
            <p14:sldId id="371"/>
            <p14:sldId id="369"/>
            <p14:sldId id="338"/>
            <p14:sldId id="510"/>
            <p14:sldId id="411"/>
            <p14:sldId id="388"/>
            <p14:sldId id="389"/>
            <p14:sldId id="393"/>
            <p14:sldId id="349"/>
            <p14:sldId id="374"/>
            <p14:sldId id="381"/>
            <p14:sldId id="384"/>
            <p14:sldId id="380"/>
            <p14:sldId id="383"/>
            <p14:sldId id="412"/>
            <p14:sldId id="429"/>
            <p14:sldId id="416"/>
            <p14:sldId id="417"/>
            <p14:sldId id="418"/>
            <p14:sldId id="638"/>
            <p14:sldId id="637"/>
            <p14:sldId id="3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3883" autoAdjust="0"/>
  </p:normalViewPr>
  <p:slideViewPr>
    <p:cSldViewPr snapToGrid="0" snapToObjects="1">
      <p:cViewPr varScale="1">
        <p:scale>
          <a:sx n="104" d="100"/>
          <a:sy n="104" d="100"/>
        </p:scale>
        <p:origin x="1098" y="96"/>
      </p:cViewPr>
      <p:guideLst>
        <p:guide orient="horz" pos="2160"/>
        <p:guide pos="2880"/>
      </p:guideLst>
    </p:cSldViewPr>
  </p:slideViewPr>
  <p:outlineViewPr>
    <p:cViewPr>
      <p:scale>
        <a:sx n="33" d="100"/>
        <a:sy n="33" d="100"/>
      </p:scale>
      <p:origin x="0" y="-232"/>
    </p:cViewPr>
  </p:outlineViewPr>
  <p:notesTextViewPr>
    <p:cViewPr>
      <p:scale>
        <a:sx n="100" d="100"/>
        <a:sy n="100" d="100"/>
      </p:scale>
      <p:origin x="0" y="0"/>
    </p:cViewPr>
  </p:notesTextViewPr>
  <p:notesViewPr>
    <p:cSldViewPr snapToGrid="0" snapToObjects="1">
      <p:cViewPr varScale="1">
        <p:scale>
          <a:sx n="47" d="100"/>
          <a:sy n="47" d="100"/>
        </p:scale>
        <p:origin x="2792" y="6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6491"/>
          </a:xfrm>
          <a:prstGeom prst="rect">
            <a:avLst/>
          </a:prstGeom>
        </p:spPr>
        <p:txBody>
          <a:bodyPr vert="horz" lIns="91461" tIns="45730" rIns="91461" bIns="45730" rtlCol="0"/>
          <a:lstStyle>
            <a:lvl1pPr algn="l">
              <a:defRPr sz="1200"/>
            </a:lvl1pPr>
          </a:lstStyle>
          <a:p>
            <a:endParaRPr lang="fr-FR"/>
          </a:p>
        </p:txBody>
      </p:sp>
      <p:sp>
        <p:nvSpPr>
          <p:cNvPr id="3" name="Espace réservé de la date 2"/>
          <p:cNvSpPr>
            <a:spLocks noGrp="1"/>
          </p:cNvSpPr>
          <p:nvPr>
            <p:ph type="dt" idx="1"/>
          </p:nvPr>
        </p:nvSpPr>
        <p:spPr>
          <a:xfrm>
            <a:off x="3851344" y="0"/>
            <a:ext cx="2946347" cy="496491"/>
          </a:xfrm>
          <a:prstGeom prst="rect">
            <a:avLst/>
          </a:prstGeom>
        </p:spPr>
        <p:txBody>
          <a:bodyPr vert="horz" lIns="91461" tIns="45730" rIns="91461" bIns="45730" rtlCol="0"/>
          <a:lstStyle>
            <a:lvl1pPr algn="r">
              <a:defRPr sz="1200"/>
            </a:lvl1pPr>
          </a:lstStyle>
          <a:p>
            <a:fld id="{A9B0FFCB-066C-4B5B-BD91-524E40DC3BF2}" type="datetimeFigureOut">
              <a:rPr lang="fr-FR" smtClean="0"/>
              <a:t>01/06/2022</a:t>
            </a:fld>
            <a:endParaRPr lang="fr-FR"/>
          </a:p>
        </p:txBody>
      </p:sp>
      <p:sp>
        <p:nvSpPr>
          <p:cNvPr id="4" name="Espace réservé de l'image des diapositives 3"/>
          <p:cNvSpPr>
            <a:spLocks noGrp="1" noRot="1" noChangeAspect="1"/>
          </p:cNvSpPr>
          <p:nvPr>
            <p:ph type="sldImg" idx="2"/>
          </p:nvPr>
        </p:nvSpPr>
        <p:spPr>
          <a:xfrm>
            <a:off x="919163" y="746125"/>
            <a:ext cx="4960937" cy="3722688"/>
          </a:xfrm>
          <a:prstGeom prst="rect">
            <a:avLst/>
          </a:prstGeom>
          <a:noFill/>
          <a:ln w="12700">
            <a:solidFill>
              <a:prstClr val="black"/>
            </a:solidFill>
          </a:ln>
        </p:spPr>
        <p:txBody>
          <a:bodyPr vert="horz" lIns="91461" tIns="45730" rIns="91461" bIns="45730" rtlCol="0" anchor="ctr"/>
          <a:lstStyle/>
          <a:p>
            <a:endParaRPr lang="fr-FR"/>
          </a:p>
        </p:txBody>
      </p:sp>
      <p:sp>
        <p:nvSpPr>
          <p:cNvPr id="5" name="Espace réservé des commentaires 4"/>
          <p:cNvSpPr>
            <a:spLocks noGrp="1"/>
          </p:cNvSpPr>
          <p:nvPr>
            <p:ph type="body" sz="quarter" idx="3"/>
          </p:nvPr>
        </p:nvSpPr>
        <p:spPr>
          <a:xfrm>
            <a:off x="679927" y="4716662"/>
            <a:ext cx="5439410" cy="4468416"/>
          </a:xfrm>
          <a:prstGeom prst="rect">
            <a:avLst/>
          </a:prstGeom>
        </p:spPr>
        <p:txBody>
          <a:bodyPr vert="horz" lIns="91461" tIns="45730" rIns="91461" bIns="4573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31599"/>
            <a:ext cx="2946347" cy="496491"/>
          </a:xfrm>
          <a:prstGeom prst="rect">
            <a:avLst/>
          </a:prstGeom>
        </p:spPr>
        <p:txBody>
          <a:bodyPr vert="horz" lIns="91461" tIns="45730" rIns="91461" bIns="4573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4" y="9431599"/>
            <a:ext cx="2946347" cy="496491"/>
          </a:xfrm>
          <a:prstGeom prst="rect">
            <a:avLst/>
          </a:prstGeom>
        </p:spPr>
        <p:txBody>
          <a:bodyPr vert="horz" lIns="91461" tIns="45730" rIns="91461" bIns="45730" rtlCol="0" anchor="b"/>
          <a:lstStyle>
            <a:lvl1pPr algn="r">
              <a:defRPr sz="1200"/>
            </a:lvl1pPr>
          </a:lstStyle>
          <a:p>
            <a:fld id="{99A2F6B5-FEB0-4906-8A9C-C90DC15B5DFD}" type="slidenum">
              <a:rPr lang="fr-FR" smtClean="0"/>
              <a:t>‹N°›</a:t>
            </a:fld>
            <a:endParaRPr lang="fr-FR"/>
          </a:p>
        </p:txBody>
      </p:sp>
    </p:spTree>
    <p:extLst>
      <p:ext uri="{BB962C8B-B14F-4D97-AF65-F5344CB8AC3E}">
        <p14:creationId xmlns:p14="http://schemas.microsoft.com/office/powerpoint/2010/main" val="145220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a:t>
            </a:fld>
            <a:endParaRPr lang="fr-FR"/>
          </a:p>
        </p:txBody>
      </p:sp>
    </p:spTree>
    <p:extLst>
      <p:ext uri="{BB962C8B-B14F-4D97-AF65-F5344CB8AC3E}">
        <p14:creationId xmlns:p14="http://schemas.microsoft.com/office/powerpoint/2010/main" val="2842177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10</a:t>
            </a:fld>
            <a:endParaRPr lang="fr-FR"/>
          </a:p>
        </p:txBody>
      </p:sp>
    </p:spTree>
    <p:extLst>
      <p:ext uri="{BB962C8B-B14F-4D97-AF65-F5344CB8AC3E}">
        <p14:creationId xmlns:p14="http://schemas.microsoft.com/office/powerpoint/2010/main" val="244372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11</a:t>
            </a:fld>
            <a:endParaRPr lang="fr-FR"/>
          </a:p>
        </p:txBody>
      </p:sp>
    </p:spTree>
    <p:extLst>
      <p:ext uri="{BB962C8B-B14F-4D97-AF65-F5344CB8AC3E}">
        <p14:creationId xmlns:p14="http://schemas.microsoft.com/office/powerpoint/2010/main" val="274527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12</a:t>
            </a:fld>
            <a:endParaRPr lang="fr-FR"/>
          </a:p>
        </p:txBody>
      </p:sp>
    </p:spTree>
    <p:extLst>
      <p:ext uri="{BB962C8B-B14F-4D97-AF65-F5344CB8AC3E}">
        <p14:creationId xmlns:p14="http://schemas.microsoft.com/office/powerpoint/2010/main" val="18534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13</a:t>
            </a:fld>
            <a:endParaRPr lang="fr-FR"/>
          </a:p>
        </p:txBody>
      </p:sp>
    </p:spTree>
    <p:extLst>
      <p:ext uri="{BB962C8B-B14F-4D97-AF65-F5344CB8AC3E}">
        <p14:creationId xmlns:p14="http://schemas.microsoft.com/office/powerpoint/2010/main" val="153811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14</a:t>
            </a:fld>
            <a:endParaRPr lang="fr-FR"/>
          </a:p>
        </p:txBody>
      </p:sp>
    </p:spTree>
    <p:extLst>
      <p:ext uri="{BB962C8B-B14F-4D97-AF65-F5344CB8AC3E}">
        <p14:creationId xmlns:p14="http://schemas.microsoft.com/office/powerpoint/2010/main" val="149352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15</a:t>
            </a:fld>
            <a:endParaRPr lang="fr-FR"/>
          </a:p>
        </p:txBody>
      </p:sp>
    </p:spTree>
    <p:extLst>
      <p:ext uri="{BB962C8B-B14F-4D97-AF65-F5344CB8AC3E}">
        <p14:creationId xmlns:p14="http://schemas.microsoft.com/office/powerpoint/2010/main" val="299761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20</a:t>
            </a:fld>
            <a:endParaRPr lang="fr-FR"/>
          </a:p>
        </p:txBody>
      </p:sp>
    </p:spTree>
    <p:extLst>
      <p:ext uri="{BB962C8B-B14F-4D97-AF65-F5344CB8AC3E}">
        <p14:creationId xmlns:p14="http://schemas.microsoft.com/office/powerpoint/2010/main" val="235088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635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07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None/>
            </a:pPr>
            <a:endParaRPr lang="fr-FR" baseline="0" dirty="0">
              <a:sym typeface="Wingdings" pitchFamily="2" charset="2"/>
            </a:endParaRPr>
          </a:p>
          <a:p>
            <a:pPr>
              <a:buFont typeface="Wingdings"/>
              <a:buChar char="è"/>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59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2</a:t>
            </a:fld>
            <a:endParaRPr lang="fr-FR"/>
          </a:p>
        </p:txBody>
      </p:sp>
    </p:spTree>
    <p:extLst>
      <p:ext uri="{BB962C8B-B14F-4D97-AF65-F5344CB8AC3E}">
        <p14:creationId xmlns:p14="http://schemas.microsoft.com/office/powerpoint/2010/main" val="2592985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2" name="Espace réservé de la date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89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234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57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648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627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607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93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628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049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CD9E4-152B-472B-9D2B-396A9E03B6B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33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3</a:t>
            </a:fld>
            <a:endParaRPr lang="fr-FR"/>
          </a:p>
        </p:txBody>
      </p:sp>
    </p:spTree>
    <p:extLst>
      <p:ext uri="{BB962C8B-B14F-4D97-AF65-F5344CB8AC3E}">
        <p14:creationId xmlns:p14="http://schemas.microsoft.com/office/powerpoint/2010/main" val="413410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pitchFamily="2" charset="2"/>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9587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pitchFamily="2" charset="2"/>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72E12-AF4F-C14B-BD8A-4E9724C7CFB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85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37</a:t>
            </a:fld>
            <a:endParaRPr lang="fr-FR"/>
          </a:p>
        </p:txBody>
      </p:sp>
    </p:spTree>
    <p:extLst>
      <p:ext uri="{BB962C8B-B14F-4D97-AF65-F5344CB8AC3E}">
        <p14:creationId xmlns:p14="http://schemas.microsoft.com/office/powerpoint/2010/main" val="1617943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08115" rtl="0" eaLnBrk="1" fontAlgn="auto" latinLnBrk="0" hangingPunct="1">
              <a:lnSpc>
                <a:spcPct val="100000"/>
              </a:lnSpc>
              <a:spcBef>
                <a:spcPts val="0"/>
              </a:spcBef>
              <a:spcAft>
                <a:spcPts val="0"/>
              </a:spcAft>
              <a:buClrTx/>
              <a:buSzTx/>
              <a:buFontTx/>
              <a:buNone/>
              <a:tabLst/>
              <a:defRPr/>
            </a:pPr>
            <a:fld id="{9969BF81-9290-9542-8FAC-CA9679661B2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15"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97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54</a:t>
            </a:fld>
            <a:endParaRPr lang="fr-FR"/>
          </a:p>
        </p:txBody>
      </p:sp>
    </p:spTree>
    <p:extLst>
      <p:ext uri="{BB962C8B-B14F-4D97-AF65-F5344CB8AC3E}">
        <p14:creationId xmlns:p14="http://schemas.microsoft.com/office/powerpoint/2010/main" val="358707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55</a:t>
            </a:fld>
            <a:endParaRPr lang="fr-FR"/>
          </a:p>
        </p:txBody>
      </p:sp>
    </p:spTree>
    <p:extLst>
      <p:ext uri="{BB962C8B-B14F-4D97-AF65-F5344CB8AC3E}">
        <p14:creationId xmlns:p14="http://schemas.microsoft.com/office/powerpoint/2010/main" val="332064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4</a:t>
            </a:fld>
            <a:endParaRPr lang="fr-FR"/>
          </a:p>
        </p:txBody>
      </p:sp>
    </p:spTree>
    <p:extLst>
      <p:ext uri="{BB962C8B-B14F-4D97-AF65-F5344CB8AC3E}">
        <p14:creationId xmlns:p14="http://schemas.microsoft.com/office/powerpoint/2010/main" val="145249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5</a:t>
            </a:fld>
            <a:endParaRPr lang="fr-FR"/>
          </a:p>
        </p:txBody>
      </p:sp>
    </p:spTree>
    <p:extLst>
      <p:ext uri="{BB962C8B-B14F-4D97-AF65-F5344CB8AC3E}">
        <p14:creationId xmlns:p14="http://schemas.microsoft.com/office/powerpoint/2010/main" val="209147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6</a:t>
            </a:fld>
            <a:endParaRPr lang="fr-FR"/>
          </a:p>
        </p:txBody>
      </p:sp>
    </p:spTree>
    <p:extLst>
      <p:ext uri="{BB962C8B-B14F-4D97-AF65-F5344CB8AC3E}">
        <p14:creationId xmlns:p14="http://schemas.microsoft.com/office/powerpoint/2010/main" val="179671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7</a:t>
            </a:fld>
            <a:endParaRPr lang="fr-FR"/>
          </a:p>
        </p:txBody>
      </p:sp>
    </p:spTree>
    <p:extLst>
      <p:ext uri="{BB962C8B-B14F-4D97-AF65-F5344CB8AC3E}">
        <p14:creationId xmlns:p14="http://schemas.microsoft.com/office/powerpoint/2010/main" val="191642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8</a:t>
            </a:fld>
            <a:endParaRPr lang="fr-FR"/>
          </a:p>
        </p:txBody>
      </p:sp>
    </p:spTree>
    <p:extLst>
      <p:ext uri="{BB962C8B-B14F-4D97-AF65-F5344CB8AC3E}">
        <p14:creationId xmlns:p14="http://schemas.microsoft.com/office/powerpoint/2010/main" val="384795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F6B5-FEB0-4906-8A9C-C90DC15B5DFD}" type="slidenum">
              <a:rPr lang="fr-FR" smtClean="0"/>
              <a:t>9</a:t>
            </a:fld>
            <a:endParaRPr lang="fr-FR"/>
          </a:p>
        </p:txBody>
      </p:sp>
    </p:spTree>
    <p:extLst>
      <p:ext uri="{BB962C8B-B14F-4D97-AF65-F5344CB8AC3E}">
        <p14:creationId xmlns:p14="http://schemas.microsoft.com/office/powerpoint/2010/main" val="3763058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sv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hyperlink" Target="http://www.normandie.frwww.europe-en-normandie.eul&#8217;europes&#8217;engage/" TargetMode="External"/><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sv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hyperlink" Target="http://www.normandie.frwww.europe-en-normandie.eul&#8217;europes&#8217;engage/" TargetMode="External"/><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hyperlink" Target="http://www.normandie.frwww.europe-en-normandie.eul&#8217;europes&#8217;engage/" TargetMode="Externa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www.normandie.frwww.europe-en-normandie.eul&#8217;europes&#8217;engage/"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2" name="Image 1" descr="PPT REGION NORMANDI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4066958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EB7F70-B390-F644-922E-4C5AD748E4FC}" type="datetimeFigureOut">
              <a:rPr lang="fr-FR" smtClean="0"/>
              <a:t>01/06/2022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377625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7EB7F70-B390-F644-922E-4C5AD748E4FC}" type="datetimeFigureOut">
              <a:rPr lang="fr-FR" smtClean="0"/>
              <a:t>01/06/2022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54726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75" indent="0" algn="ctr">
              <a:buNone/>
              <a:defRPr>
                <a:solidFill>
                  <a:schemeClr val="tx1">
                    <a:tint val="75000"/>
                  </a:schemeClr>
                </a:solidFill>
              </a:defRPr>
            </a:lvl2pPr>
            <a:lvl3pPr marL="911141" indent="0" algn="ctr">
              <a:buNone/>
              <a:defRPr>
                <a:solidFill>
                  <a:schemeClr val="tx1">
                    <a:tint val="75000"/>
                  </a:schemeClr>
                </a:solidFill>
              </a:defRPr>
            </a:lvl3pPr>
            <a:lvl4pPr marL="1366710" indent="0" algn="ctr">
              <a:buNone/>
              <a:defRPr>
                <a:solidFill>
                  <a:schemeClr val="tx1">
                    <a:tint val="75000"/>
                  </a:schemeClr>
                </a:solidFill>
              </a:defRPr>
            </a:lvl4pPr>
            <a:lvl5pPr marL="1822279" indent="0" algn="ctr">
              <a:buNone/>
              <a:defRPr>
                <a:solidFill>
                  <a:schemeClr val="tx1">
                    <a:tint val="75000"/>
                  </a:schemeClr>
                </a:solidFill>
              </a:defRPr>
            </a:lvl5pPr>
            <a:lvl6pPr marL="2277851" indent="0" algn="ctr">
              <a:buNone/>
              <a:defRPr>
                <a:solidFill>
                  <a:schemeClr val="tx1">
                    <a:tint val="75000"/>
                  </a:schemeClr>
                </a:solidFill>
              </a:defRPr>
            </a:lvl6pPr>
            <a:lvl7pPr marL="2733418" indent="0" algn="ctr">
              <a:buNone/>
              <a:defRPr>
                <a:solidFill>
                  <a:schemeClr val="tx1">
                    <a:tint val="75000"/>
                  </a:schemeClr>
                </a:solidFill>
              </a:defRPr>
            </a:lvl7pPr>
            <a:lvl8pPr marL="3188988" indent="0" algn="ctr">
              <a:buNone/>
              <a:defRPr>
                <a:solidFill>
                  <a:schemeClr val="tx1">
                    <a:tint val="75000"/>
                  </a:schemeClr>
                </a:solidFill>
              </a:defRPr>
            </a:lvl8pPr>
            <a:lvl9pPr marL="3644559"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471087C-BC89-4E9E-A232-EE78ABE04502}" type="datetimeFigureOut">
              <a:rPr lang="fr-FR" smtClean="0">
                <a:solidFill>
                  <a:prstClr val="black">
                    <a:tint val="75000"/>
                  </a:prstClr>
                </a:solidFill>
              </a:rPr>
              <a:pPr/>
              <a:t>01/06/2022</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0FAAF29D-6D01-4A48-83A4-AD04373644C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41603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Tree>
    <p:extLst>
      <p:ext uri="{BB962C8B-B14F-4D97-AF65-F5344CB8AC3E}">
        <p14:creationId xmlns:p14="http://schemas.microsoft.com/office/powerpoint/2010/main" val="1723868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2" name="Image 1" descr="Fond_PPT_Reg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du texte 3"/>
          <p:cNvSpPr>
            <a:spLocks noGrp="1"/>
          </p:cNvSpPr>
          <p:nvPr>
            <p:ph type="body" sz="quarter" idx="10" hasCustomPrompt="1"/>
          </p:nvPr>
        </p:nvSpPr>
        <p:spPr>
          <a:xfrm>
            <a:off x="662747" y="1762007"/>
            <a:ext cx="7833447" cy="1087932"/>
          </a:xfrm>
          <a:prstGeom prst="rect">
            <a:avLst/>
          </a:prstGeom>
        </p:spPr>
        <p:txBody>
          <a:bodyPr vert="horz" lIns="71569" tIns="35785" rIns="71569" bIns="35785">
            <a:spAutoFit/>
          </a:bodyPr>
          <a:lstStyle>
            <a:lvl1pPr marL="0" indent="0" algn="ctr">
              <a:spcBef>
                <a:spcPts val="0"/>
              </a:spcBef>
              <a:buNone/>
              <a:defRPr sz="3300">
                <a:solidFill>
                  <a:schemeClr val="bg1">
                    <a:alpha val="80000"/>
                  </a:schemeClr>
                </a:solidFill>
                <a:latin typeface="Avenir Light"/>
                <a:cs typeface="Avenir Light"/>
              </a:defRPr>
            </a:lvl1pPr>
          </a:lstStyle>
          <a:p>
            <a:pPr lvl="0"/>
            <a:r>
              <a:rPr lang="fr-FR" dirty="0"/>
              <a:t>TITRE</a:t>
            </a:r>
          </a:p>
          <a:p>
            <a:pPr lvl="0"/>
            <a:r>
              <a:rPr lang="fr-FR" dirty="0"/>
              <a:t>DE LA PRÉSENTATION</a:t>
            </a:r>
          </a:p>
        </p:txBody>
      </p:sp>
    </p:spTree>
    <p:extLst>
      <p:ext uri="{BB962C8B-B14F-4D97-AF65-F5344CB8AC3E}">
        <p14:creationId xmlns:p14="http://schemas.microsoft.com/office/powerpoint/2010/main" val="74544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0" hasCustomPrompt="1"/>
          </p:nvPr>
        </p:nvSpPr>
        <p:spPr>
          <a:xfrm>
            <a:off x="1816170" y="2443025"/>
            <a:ext cx="5541831" cy="3005893"/>
          </a:xfrm>
          <a:prstGeom prst="rect">
            <a:avLst/>
          </a:prstGeom>
        </p:spPr>
        <p:txBody>
          <a:bodyPr vert="horz" wrap="square" lIns="71569" tIns="35785" rIns="71569" bIns="35785">
            <a:spAutoFit/>
          </a:bodyPr>
          <a:lstStyle>
            <a:lvl1pPr marL="357849" indent="-357849">
              <a:lnSpc>
                <a:spcPct val="150000"/>
              </a:lnSpc>
              <a:buClr>
                <a:schemeClr val="tx1"/>
              </a:buClr>
              <a:buSzPct val="115000"/>
              <a:buFont typeface="+mj-ea"/>
              <a:buAutoNum type="circleNumDbPlain"/>
              <a:defRPr sz="1600" b="1" u="none" baseline="0">
                <a:solidFill>
                  <a:schemeClr val="accent2"/>
                </a:solidFill>
                <a:latin typeface="Arial"/>
                <a:cs typeface="Arial"/>
              </a:defRPr>
            </a:lvl1pPr>
            <a:lvl2pPr marL="765964" indent="-357849">
              <a:buClr>
                <a:schemeClr val="accent1"/>
              </a:buClr>
              <a:buSzPct val="150000"/>
              <a:buFont typeface="Arial"/>
              <a:buChar char="•"/>
              <a:defRPr sz="1400" baseline="0">
                <a:solidFill>
                  <a:schemeClr val="tx2"/>
                </a:solidFill>
              </a:defRPr>
            </a:lvl2pPr>
          </a:lstStyle>
          <a:p>
            <a:pPr lvl="0"/>
            <a:r>
              <a:rPr lang="fr-FR" dirty="0"/>
              <a:t>Titre partie 1							p.</a:t>
            </a:r>
          </a:p>
          <a:p>
            <a:pPr lvl="1"/>
            <a:r>
              <a:rPr lang="fr-FR" dirty="0"/>
              <a:t>Sous titre 1</a:t>
            </a:r>
          </a:p>
          <a:p>
            <a:pPr lvl="1"/>
            <a:r>
              <a:rPr lang="fr-FR" dirty="0"/>
              <a:t>Sous-titre 2</a:t>
            </a:r>
          </a:p>
          <a:p>
            <a:pPr lvl="0"/>
            <a:r>
              <a:rPr lang="fr-FR" dirty="0"/>
              <a:t>Titre partie 2							p.</a:t>
            </a:r>
          </a:p>
          <a:p>
            <a:pPr lvl="0"/>
            <a:r>
              <a:rPr lang="fr-FR" dirty="0"/>
              <a:t>Titre partie 3							p.</a:t>
            </a:r>
          </a:p>
          <a:p>
            <a:pPr lvl="0"/>
            <a:r>
              <a:rPr lang="fr-FR" dirty="0"/>
              <a:t>Titre partie 4							p.</a:t>
            </a:r>
          </a:p>
          <a:p>
            <a:pPr lvl="0"/>
            <a:endParaRPr lang="fr-FR" dirty="0"/>
          </a:p>
          <a:p>
            <a:pPr lvl="0"/>
            <a:endParaRPr lang="fr-FR" dirty="0"/>
          </a:p>
        </p:txBody>
      </p:sp>
      <p:sp>
        <p:nvSpPr>
          <p:cNvPr id="3" name="Espace réservé du texte 2"/>
          <p:cNvSpPr>
            <a:spLocks noGrp="1"/>
          </p:cNvSpPr>
          <p:nvPr>
            <p:ph type="body" sz="quarter" idx="11" hasCustomPrompt="1"/>
          </p:nvPr>
        </p:nvSpPr>
        <p:spPr>
          <a:xfrm>
            <a:off x="246915" y="1099814"/>
            <a:ext cx="8658065" cy="784553"/>
          </a:xfrm>
          <a:prstGeom prst="rect">
            <a:avLst/>
          </a:prstGeom>
        </p:spPr>
        <p:txBody>
          <a:bodyPr vert="horz" lIns="71569" tIns="35785" rIns="71569" bIns="35785"/>
          <a:lstStyle>
            <a:lvl1pPr marL="0" indent="0" algn="ctr">
              <a:buNone/>
              <a:defRPr sz="3800">
                <a:solidFill>
                  <a:schemeClr val="accent1"/>
                </a:solidFill>
                <a:latin typeface="Avenir Light"/>
                <a:cs typeface="Avenir Light"/>
              </a:defRPr>
            </a:lvl1pPr>
          </a:lstStyle>
          <a:p>
            <a:pPr lvl="0"/>
            <a:r>
              <a:rPr lang="fr-FR" dirty="0"/>
              <a:t>Sommaire</a:t>
            </a:r>
          </a:p>
        </p:txBody>
      </p:sp>
    </p:spTree>
    <p:extLst>
      <p:ext uri="{BB962C8B-B14F-4D97-AF65-F5344CB8AC3E}">
        <p14:creationId xmlns:p14="http://schemas.microsoft.com/office/powerpoint/2010/main" val="417589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mmaire Partenaires">
    <p:spTree>
      <p:nvGrpSpPr>
        <p:cNvPr id="1" name=""/>
        <p:cNvGrpSpPr/>
        <p:nvPr/>
      </p:nvGrpSpPr>
      <p:grpSpPr>
        <a:xfrm>
          <a:off x="0" y="0"/>
          <a:ext cx="0" cy="0"/>
          <a:chOff x="0" y="0"/>
          <a:chExt cx="0" cy="0"/>
        </a:xfrm>
      </p:grpSpPr>
      <p:pic>
        <p:nvPicPr>
          <p:cNvPr id="2" name="Image 1" descr="Maquette PPT Region Normandie_2020_logos partenair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5" name="Espace réservé du texte 4"/>
          <p:cNvSpPr>
            <a:spLocks noGrp="1"/>
          </p:cNvSpPr>
          <p:nvPr>
            <p:ph type="body" sz="quarter" idx="10" hasCustomPrompt="1"/>
          </p:nvPr>
        </p:nvSpPr>
        <p:spPr>
          <a:xfrm>
            <a:off x="1816170" y="2443025"/>
            <a:ext cx="5541831" cy="3005893"/>
          </a:xfrm>
          <a:prstGeom prst="rect">
            <a:avLst/>
          </a:prstGeom>
        </p:spPr>
        <p:txBody>
          <a:bodyPr vert="horz" wrap="square" lIns="71569" tIns="35785" rIns="71569" bIns="35785">
            <a:spAutoFit/>
          </a:bodyPr>
          <a:lstStyle>
            <a:lvl1pPr marL="357849" indent="-357849">
              <a:lnSpc>
                <a:spcPct val="150000"/>
              </a:lnSpc>
              <a:buClr>
                <a:schemeClr val="tx1"/>
              </a:buClr>
              <a:buSzPct val="115000"/>
              <a:buFont typeface="+mj-ea"/>
              <a:buAutoNum type="circleNumDbPlain"/>
              <a:defRPr sz="1600" b="1" u="none" baseline="0">
                <a:solidFill>
                  <a:schemeClr val="accent2"/>
                </a:solidFill>
                <a:latin typeface="Arial"/>
                <a:cs typeface="Arial"/>
              </a:defRPr>
            </a:lvl1pPr>
            <a:lvl2pPr marL="765964" indent="-357849">
              <a:buClr>
                <a:schemeClr val="accent1"/>
              </a:buClr>
              <a:buSzPct val="150000"/>
              <a:buFont typeface="Arial"/>
              <a:buChar char="•"/>
              <a:defRPr sz="1400" baseline="0">
                <a:solidFill>
                  <a:schemeClr val="tx2"/>
                </a:solidFill>
              </a:defRPr>
            </a:lvl2pPr>
          </a:lstStyle>
          <a:p>
            <a:pPr lvl="0"/>
            <a:r>
              <a:rPr lang="fr-FR" dirty="0"/>
              <a:t>Titre partie 1							p.</a:t>
            </a:r>
          </a:p>
          <a:p>
            <a:pPr lvl="1"/>
            <a:r>
              <a:rPr lang="fr-FR" dirty="0"/>
              <a:t>Sous titre 1</a:t>
            </a:r>
          </a:p>
          <a:p>
            <a:pPr lvl="1"/>
            <a:r>
              <a:rPr lang="fr-FR" dirty="0"/>
              <a:t>Sous-titre 2</a:t>
            </a:r>
          </a:p>
          <a:p>
            <a:pPr lvl="0"/>
            <a:r>
              <a:rPr lang="fr-FR" dirty="0"/>
              <a:t>Titre partie 2							p.</a:t>
            </a:r>
          </a:p>
          <a:p>
            <a:pPr lvl="0"/>
            <a:r>
              <a:rPr lang="fr-FR" dirty="0"/>
              <a:t>Titre partie 3							p.</a:t>
            </a:r>
          </a:p>
          <a:p>
            <a:pPr lvl="0"/>
            <a:r>
              <a:rPr lang="fr-FR" dirty="0"/>
              <a:t>Titre partie 4							p.</a:t>
            </a:r>
          </a:p>
          <a:p>
            <a:pPr lvl="0"/>
            <a:endParaRPr lang="fr-FR" dirty="0"/>
          </a:p>
          <a:p>
            <a:pPr lvl="0"/>
            <a:endParaRPr lang="fr-FR" dirty="0"/>
          </a:p>
        </p:txBody>
      </p:sp>
      <p:sp>
        <p:nvSpPr>
          <p:cNvPr id="3" name="Espace réservé du texte 2"/>
          <p:cNvSpPr>
            <a:spLocks noGrp="1"/>
          </p:cNvSpPr>
          <p:nvPr>
            <p:ph type="body" sz="quarter" idx="11" hasCustomPrompt="1"/>
          </p:nvPr>
        </p:nvSpPr>
        <p:spPr>
          <a:xfrm>
            <a:off x="246915" y="1099814"/>
            <a:ext cx="8658065" cy="784553"/>
          </a:xfrm>
          <a:prstGeom prst="rect">
            <a:avLst/>
          </a:prstGeom>
        </p:spPr>
        <p:txBody>
          <a:bodyPr vert="horz" lIns="71569" tIns="35785" rIns="71569" bIns="35785"/>
          <a:lstStyle>
            <a:lvl1pPr marL="0" indent="0" algn="ctr">
              <a:buNone/>
              <a:defRPr sz="3800">
                <a:solidFill>
                  <a:schemeClr val="accent1"/>
                </a:solidFill>
                <a:latin typeface="Avenir Light"/>
                <a:cs typeface="Avenir Light"/>
              </a:defRPr>
            </a:lvl1pPr>
          </a:lstStyle>
          <a:p>
            <a:pPr lvl="0"/>
            <a:r>
              <a:rPr lang="fr-FR" dirty="0"/>
              <a:t>Sommaire</a:t>
            </a:r>
          </a:p>
        </p:txBody>
      </p:sp>
    </p:spTree>
    <p:extLst>
      <p:ext uri="{BB962C8B-B14F-4D97-AF65-F5344CB8AC3E}">
        <p14:creationId xmlns:p14="http://schemas.microsoft.com/office/powerpoint/2010/main" val="1159856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7" name="Image 6" descr="Fond_PPT_Region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8008" cy="6858000"/>
          </a:xfrm>
          <a:prstGeom prst="rect">
            <a:avLst/>
          </a:prstGeom>
        </p:spPr>
      </p:pic>
      <p:sp>
        <p:nvSpPr>
          <p:cNvPr id="5" name="Espace réservé du texte 4"/>
          <p:cNvSpPr>
            <a:spLocks noGrp="1"/>
          </p:cNvSpPr>
          <p:nvPr>
            <p:ph type="body" sz="quarter" idx="10" hasCustomPrompt="1"/>
          </p:nvPr>
        </p:nvSpPr>
        <p:spPr>
          <a:xfrm>
            <a:off x="1364608" y="2971351"/>
            <a:ext cx="6414746" cy="533934"/>
          </a:xfrm>
          <a:prstGeom prst="rect">
            <a:avLst/>
          </a:prstGeom>
        </p:spPr>
        <p:txBody>
          <a:bodyPr vert="horz" wrap="square" lIns="71569" tIns="35785" rIns="71569" bIns="35785">
            <a:spAutoFit/>
          </a:bodyPr>
          <a:lstStyle>
            <a:lvl1pPr marL="0" indent="0" algn="ctr">
              <a:buFont typeface="+mj-ea"/>
              <a:buNone/>
              <a:defRPr sz="3000" u="none" spc="117" baseline="0">
                <a:solidFill>
                  <a:schemeClr val="bg1">
                    <a:alpha val="80000"/>
                  </a:schemeClr>
                </a:solidFill>
                <a:latin typeface="Avenir Light"/>
                <a:cs typeface="Avenir Light"/>
              </a:defRPr>
            </a:lvl1pPr>
          </a:lstStyle>
          <a:p>
            <a:pPr lvl="0"/>
            <a:r>
              <a:rPr lang="fr-FR" dirty="0"/>
              <a:t>TITRE PARTIE 1</a:t>
            </a:r>
          </a:p>
        </p:txBody>
      </p:sp>
      <p:sp>
        <p:nvSpPr>
          <p:cNvPr id="6" name="Ellipse 5"/>
          <p:cNvSpPr/>
          <p:nvPr userDrawn="1"/>
        </p:nvSpPr>
        <p:spPr>
          <a:xfrm>
            <a:off x="4340216" y="2306312"/>
            <a:ext cx="466341" cy="619121"/>
          </a:xfrm>
          <a:prstGeom prst="ellipse">
            <a:avLst/>
          </a:prstGeom>
          <a:solidFill>
            <a:schemeClr val="accent1"/>
          </a:solidFill>
          <a:ln>
            <a:solidFill>
              <a:srgbClr val="FFFFFF">
                <a:alpha val="80000"/>
              </a:srgbClr>
            </a:solidFill>
          </a:ln>
          <a:effectLst/>
        </p:spPr>
        <p:style>
          <a:lnRef idx="1">
            <a:schemeClr val="accent1"/>
          </a:lnRef>
          <a:fillRef idx="3">
            <a:schemeClr val="accent1"/>
          </a:fillRef>
          <a:effectRef idx="2">
            <a:schemeClr val="accent1"/>
          </a:effectRef>
          <a:fontRef idx="minor">
            <a:schemeClr val="lt1"/>
          </a:fontRef>
        </p:style>
        <p:txBody>
          <a:bodyPr lIns="71569" tIns="35785" rIns="71569" bIns="35785" rtlCol="0" anchor="ctr"/>
          <a:lstStyle/>
          <a:p>
            <a:pPr algn="ctr"/>
            <a:endParaRPr lang="fr-FR" sz="2800" dirty="0">
              <a:solidFill>
                <a:schemeClr val="tx1"/>
              </a:solidFill>
              <a:latin typeface="Arial Black"/>
              <a:cs typeface="Arial Black"/>
            </a:endParaRPr>
          </a:p>
        </p:txBody>
      </p:sp>
      <p:sp>
        <p:nvSpPr>
          <p:cNvPr id="8" name="Espace réservé du texte 7"/>
          <p:cNvSpPr>
            <a:spLocks noGrp="1"/>
          </p:cNvSpPr>
          <p:nvPr>
            <p:ph type="body" sz="quarter" idx="11" hasCustomPrompt="1"/>
          </p:nvPr>
        </p:nvSpPr>
        <p:spPr>
          <a:xfrm>
            <a:off x="4285164" y="2283008"/>
            <a:ext cx="564320" cy="619121"/>
          </a:xfrm>
          <a:prstGeom prst="rect">
            <a:avLst/>
          </a:prstGeom>
        </p:spPr>
        <p:txBody>
          <a:bodyPr vert="horz" lIns="71569" tIns="35785" rIns="71569" bIns="35785"/>
          <a:lstStyle>
            <a:lvl1pPr marL="0" indent="0" algn="ctr">
              <a:buNone/>
              <a:defRPr>
                <a:solidFill>
                  <a:srgbClr val="C60020">
                    <a:alpha val="80000"/>
                  </a:srgbClr>
                </a:solidFill>
                <a:latin typeface="Avenir Black"/>
                <a:cs typeface="Avenir Black"/>
              </a:defRPr>
            </a:lvl1pPr>
          </a:lstStyle>
          <a:p>
            <a:pPr lvl="0"/>
            <a:r>
              <a:rPr lang="fr-FR" dirty="0"/>
              <a:t>1</a:t>
            </a:r>
          </a:p>
        </p:txBody>
      </p:sp>
    </p:spTree>
    <p:extLst>
      <p:ext uri="{BB962C8B-B14F-4D97-AF65-F5344CB8AC3E}">
        <p14:creationId xmlns:p14="http://schemas.microsoft.com/office/powerpoint/2010/main" val="47554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titre Partenaires">
    <p:spTree>
      <p:nvGrpSpPr>
        <p:cNvPr id="1" name=""/>
        <p:cNvGrpSpPr/>
        <p:nvPr/>
      </p:nvGrpSpPr>
      <p:grpSpPr>
        <a:xfrm>
          <a:off x="0" y="0"/>
          <a:ext cx="0" cy="0"/>
          <a:chOff x="0" y="0"/>
          <a:chExt cx="0" cy="0"/>
        </a:xfrm>
      </p:grpSpPr>
      <p:pic>
        <p:nvPicPr>
          <p:cNvPr id="4" name="Image 3" descr="Maquette PPT Region Normandie_2020_logos partenaires3 copi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5" name="Espace réservé du texte 4"/>
          <p:cNvSpPr>
            <a:spLocks noGrp="1"/>
          </p:cNvSpPr>
          <p:nvPr>
            <p:ph type="body" sz="quarter" idx="10" hasCustomPrompt="1"/>
          </p:nvPr>
        </p:nvSpPr>
        <p:spPr>
          <a:xfrm>
            <a:off x="1364608" y="2971351"/>
            <a:ext cx="6414746" cy="533934"/>
          </a:xfrm>
          <a:prstGeom prst="rect">
            <a:avLst/>
          </a:prstGeom>
        </p:spPr>
        <p:txBody>
          <a:bodyPr vert="horz" wrap="square" lIns="71569" tIns="35785" rIns="71569" bIns="35785">
            <a:spAutoFit/>
          </a:bodyPr>
          <a:lstStyle>
            <a:lvl1pPr marL="0" indent="0" algn="ctr">
              <a:buFont typeface="+mj-ea"/>
              <a:buNone/>
              <a:defRPr sz="3000" u="none" spc="117" baseline="0">
                <a:solidFill>
                  <a:schemeClr val="bg1">
                    <a:alpha val="80000"/>
                  </a:schemeClr>
                </a:solidFill>
                <a:latin typeface="Avenir Light"/>
                <a:cs typeface="Avenir Light"/>
              </a:defRPr>
            </a:lvl1pPr>
          </a:lstStyle>
          <a:p>
            <a:pPr lvl="0"/>
            <a:r>
              <a:rPr lang="fr-FR" dirty="0"/>
              <a:t>TITRE PARTIE 1</a:t>
            </a:r>
          </a:p>
        </p:txBody>
      </p:sp>
      <p:sp>
        <p:nvSpPr>
          <p:cNvPr id="6" name="Ellipse 5"/>
          <p:cNvSpPr/>
          <p:nvPr userDrawn="1"/>
        </p:nvSpPr>
        <p:spPr>
          <a:xfrm>
            <a:off x="4340216" y="2306312"/>
            <a:ext cx="466341" cy="619121"/>
          </a:xfrm>
          <a:prstGeom prst="ellipse">
            <a:avLst/>
          </a:prstGeom>
          <a:solidFill>
            <a:schemeClr val="accent1"/>
          </a:solidFill>
          <a:ln>
            <a:solidFill>
              <a:srgbClr val="FFFFFF">
                <a:alpha val="80000"/>
              </a:srgbClr>
            </a:solidFill>
          </a:ln>
          <a:effectLst/>
        </p:spPr>
        <p:style>
          <a:lnRef idx="1">
            <a:schemeClr val="accent1"/>
          </a:lnRef>
          <a:fillRef idx="3">
            <a:schemeClr val="accent1"/>
          </a:fillRef>
          <a:effectRef idx="2">
            <a:schemeClr val="accent1"/>
          </a:effectRef>
          <a:fontRef idx="minor">
            <a:schemeClr val="lt1"/>
          </a:fontRef>
        </p:style>
        <p:txBody>
          <a:bodyPr lIns="71569" tIns="35785" rIns="71569" bIns="35785" rtlCol="0" anchor="ctr"/>
          <a:lstStyle/>
          <a:p>
            <a:pPr algn="ctr"/>
            <a:endParaRPr lang="fr-FR" sz="2800" dirty="0">
              <a:solidFill>
                <a:schemeClr val="tx1"/>
              </a:solidFill>
              <a:latin typeface="Arial Black"/>
              <a:cs typeface="Arial Black"/>
            </a:endParaRPr>
          </a:p>
        </p:txBody>
      </p:sp>
      <p:sp>
        <p:nvSpPr>
          <p:cNvPr id="8" name="Espace réservé du texte 7"/>
          <p:cNvSpPr>
            <a:spLocks noGrp="1"/>
          </p:cNvSpPr>
          <p:nvPr>
            <p:ph type="body" sz="quarter" idx="11" hasCustomPrompt="1"/>
          </p:nvPr>
        </p:nvSpPr>
        <p:spPr>
          <a:xfrm>
            <a:off x="4285164" y="2283008"/>
            <a:ext cx="564320" cy="619121"/>
          </a:xfrm>
          <a:prstGeom prst="rect">
            <a:avLst/>
          </a:prstGeom>
        </p:spPr>
        <p:txBody>
          <a:bodyPr vert="horz" lIns="71569" tIns="35785" rIns="71569" bIns="35785"/>
          <a:lstStyle>
            <a:lvl1pPr marL="0" indent="0" algn="ctr">
              <a:buNone/>
              <a:defRPr>
                <a:solidFill>
                  <a:srgbClr val="C60020">
                    <a:alpha val="80000"/>
                  </a:srgbClr>
                </a:solidFill>
                <a:latin typeface="Avenir Black"/>
                <a:cs typeface="Avenir Black"/>
              </a:defRPr>
            </a:lvl1pPr>
          </a:lstStyle>
          <a:p>
            <a:pPr lvl="0"/>
            <a:r>
              <a:rPr lang="fr-FR" dirty="0"/>
              <a:t>1</a:t>
            </a:r>
          </a:p>
        </p:txBody>
      </p:sp>
    </p:spTree>
    <p:extLst>
      <p:ext uri="{BB962C8B-B14F-4D97-AF65-F5344CB8AC3E}">
        <p14:creationId xmlns:p14="http://schemas.microsoft.com/office/powerpoint/2010/main" val="1825856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texte">
    <p:spTree>
      <p:nvGrpSpPr>
        <p:cNvPr id="1" name=""/>
        <p:cNvGrpSpPr/>
        <p:nvPr/>
      </p:nvGrpSpPr>
      <p:grpSpPr>
        <a:xfrm>
          <a:off x="0" y="0"/>
          <a:ext cx="0" cy="0"/>
          <a:chOff x="0" y="0"/>
          <a:chExt cx="0" cy="0"/>
        </a:xfrm>
      </p:grpSpPr>
      <p:sp>
        <p:nvSpPr>
          <p:cNvPr id="7"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
        <p:nvSpPr>
          <p:cNvPr id="11" name="Espace réservé du texte 10"/>
          <p:cNvSpPr>
            <a:spLocks noGrp="1"/>
          </p:cNvSpPr>
          <p:nvPr>
            <p:ph type="body" sz="quarter" idx="12" hasCustomPrompt="1"/>
          </p:nvPr>
        </p:nvSpPr>
        <p:spPr>
          <a:xfrm>
            <a:off x="827746" y="2486098"/>
            <a:ext cx="7476617" cy="3511053"/>
          </a:xfrm>
          <a:prstGeom prst="rect">
            <a:avLst/>
          </a:prstGeom>
        </p:spPr>
        <p:txBody>
          <a:bodyPr vert="horz" lIns="71569" tIns="35785" rIns="71569" bIns="35785"/>
          <a:lstStyle>
            <a:lvl1pPr marL="0" indent="0" algn="just">
              <a:lnSpc>
                <a:spcPct val="120000"/>
              </a:lnSpc>
              <a:spcBef>
                <a:spcPts val="0"/>
              </a:spcBef>
              <a:spcAft>
                <a:spcPts val="471"/>
              </a:spcAft>
              <a:buNone/>
              <a:defRPr lang="it-IT" sz="1600" b="0" i="0" u="none" strike="noStrike" baseline="0" smtClean="0">
                <a:solidFill>
                  <a:srgbClr val="515050"/>
                </a:solidFill>
                <a:latin typeface="Arial"/>
                <a:cs typeface="Arial"/>
              </a:defRPr>
            </a:lvl1pPr>
          </a:lstStyle>
          <a:p>
            <a:pPr lvl="0"/>
            <a:r>
              <a:rPr lang="fr-FR" dirty="0"/>
              <a:t>Contenu texte</a:t>
            </a:r>
          </a:p>
        </p:txBody>
      </p:sp>
    </p:spTree>
    <p:extLst>
      <p:ext uri="{BB962C8B-B14F-4D97-AF65-F5344CB8AC3E}">
        <p14:creationId xmlns:p14="http://schemas.microsoft.com/office/powerpoint/2010/main" val="194910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Image 1" descr="PPT REGION NORMANDI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795795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texte Partenaires">
    <p:spTree>
      <p:nvGrpSpPr>
        <p:cNvPr id="1" name=""/>
        <p:cNvGrpSpPr/>
        <p:nvPr/>
      </p:nvGrpSpPr>
      <p:grpSpPr>
        <a:xfrm>
          <a:off x="0" y="0"/>
          <a:ext cx="0" cy="0"/>
          <a:chOff x="0" y="0"/>
          <a:chExt cx="0" cy="0"/>
        </a:xfrm>
      </p:grpSpPr>
      <p:pic>
        <p:nvPicPr>
          <p:cNvPr id="8" name="Image 7" descr="Fond_PPT_Reg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7"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
        <p:nvSpPr>
          <p:cNvPr id="11" name="Espace réservé du texte 10"/>
          <p:cNvSpPr>
            <a:spLocks noGrp="1"/>
          </p:cNvSpPr>
          <p:nvPr>
            <p:ph type="body" sz="quarter" idx="12" hasCustomPrompt="1"/>
          </p:nvPr>
        </p:nvSpPr>
        <p:spPr>
          <a:xfrm>
            <a:off x="827746" y="2486098"/>
            <a:ext cx="7476617" cy="3288169"/>
          </a:xfrm>
          <a:prstGeom prst="rect">
            <a:avLst/>
          </a:prstGeom>
        </p:spPr>
        <p:txBody>
          <a:bodyPr vert="horz" lIns="71569" tIns="35785" rIns="71569" bIns="35785"/>
          <a:lstStyle>
            <a:lvl1pPr marL="0" indent="0" algn="just">
              <a:lnSpc>
                <a:spcPct val="120000"/>
              </a:lnSpc>
              <a:spcBef>
                <a:spcPts val="0"/>
              </a:spcBef>
              <a:spcAft>
                <a:spcPts val="471"/>
              </a:spcAft>
              <a:buNone/>
              <a:defRPr lang="it-IT" sz="1600" b="0" i="0" u="none" strike="noStrike" baseline="0" smtClean="0">
                <a:solidFill>
                  <a:srgbClr val="515050"/>
                </a:solidFill>
                <a:latin typeface="Arial"/>
                <a:cs typeface="Arial"/>
              </a:defRPr>
            </a:lvl1pPr>
          </a:lstStyle>
          <a:p>
            <a:pPr lvl="0"/>
            <a:r>
              <a:rPr lang="fr-FR" dirty="0"/>
              <a:t>Contenu texte</a:t>
            </a:r>
          </a:p>
        </p:txBody>
      </p:sp>
    </p:spTree>
    <p:extLst>
      <p:ext uri="{BB962C8B-B14F-4D97-AF65-F5344CB8AC3E}">
        <p14:creationId xmlns:p14="http://schemas.microsoft.com/office/powerpoint/2010/main" val="56784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puces">
    <p:spTree>
      <p:nvGrpSpPr>
        <p:cNvPr id="1" name=""/>
        <p:cNvGrpSpPr/>
        <p:nvPr/>
      </p:nvGrpSpPr>
      <p:grpSpPr>
        <a:xfrm>
          <a:off x="0" y="0"/>
          <a:ext cx="0" cy="0"/>
          <a:chOff x="0" y="0"/>
          <a:chExt cx="0" cy="0"/>
        </a:xfrm>
      </p:grpSpPr>
      <p:sp>
        <p:nvSpPr>
          <p:cNvPr id="3"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4"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
        <p:nvSpPr>
          <p:cNvPr id="5" name="Espace réservé du texte 10"/>
          <p:cNvSpPr>
            <a:spLocks noGrp="1"/>
          </p:cNvSpPr>
          <p:nvPr>
            <p:ph type="body" sz="quarter" idx="12" hasCustomPrompt="1"/>
          </p:nvPr>
        </p:nvSpPr>
        <p:spPr>
          <a:xfrm>
            <a:off x="827746" y="2486098"/>
            <a:ext cx="7476617" cy="3511053"/>
          </a:xfrm>
          <a:prstGeom prst="rect">
            <a:avLst/>
          </a:prstGeom>
        </p:spPr>
        <p:txBody>
          <a:bodyPr vert="horz" lIns="71569" tIns="35785" rIns="71569" bIns="35785"/>
          <a:lstStyle>
            <a:lvl1pPr marL="272091" indent="-272091" algn="just">
              <a:lnSpc>
                <a:spcPct val="120000"/>
              </a:lnSpc>
              <a:spcBef>
                <a:spcPts val="0"/>
              </a:spcBef>
              <a:spcAft>
                <a:spcPts val="471"/>
              </a:spcAft>
              <a:buSzPct val="130000"/>
              <a:buFontTx/>
              <a:buBlip>
                <a:blip r:embed="rId2"/>
              </a:buBlip>
              <a:defRPr lang="it-IT" sz="1600" b="0" i="0" u="none" strike="noStrike" baseline="0" smtClean="0">
                <a:solidFill>
                  <a:srgbClr val="515050"/>
                </a:solidFill>
                <a:latin typeface="Arial"/>
                <a:cs typeface="Arial"/>
              </a:defRPr>
            </a:lvl1pPr>
          </a:lstStyle>
          <a:p>
            <a:pPr lvl="0"/>
            <a:r>
              <a:rPr lang="fr-FR" dirty="0"/>
              <a:t>Contenu texte</a:t>
            </a:r>
          </a:p>
          <a:p>
            <a:pPr lvl="0"/>
            <a:endParaRPr lang="fr-FR" dirty="0"/>
          </a:p>
        </p:txBody>
      </p:sp>
    </p:spTree>
    <p:extLst>
      <p:ext uri="{BB962C8B-B14F-4D97-AF65-F5344CB8AC3E}">
        <p14:creationId xmlns:p14="http://schemas.microsoft.com/office/powerpoint/2010/main" val="3935358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e puces Partenaires">
    <p:spTree>
      <p:nvGrpSpPr>
        <p:cNvPr id="1" name=""/>
        <p:cNvGrpSpPr/>
        <p:nvPr/>
      </p:nvGrpSpPr>
      <p:grpSpPr>
        <a:xfrm>
          <a:off x="0" y="0"/>
          <a:ext cx="0" cy="0"/>
          <a:chOff x="0" y="0"/>
          <a:chExt cx="0" cy="0"/>
        </a:xfrm>
      </p:grpSpPr>
      <p:pic>
        <p:nvPicPr>
          <p:cNvPr id="2" name="Image 1" descr="Maquette PPT Region Normandie_2020_logos partenair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3"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4"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
        <p:nvSpPr>
          <p:cNvPr id="5" name="Espace réservé du texte 10"/>
          <p:cNvSpPr>
            <a:spLocks noGrp="1"/>
          </p:cNvSpPr>
          <p:nvPr>
            <p:ph type="body" sz="quarter" idx="12" hasCustomPrompt="1"/>
          </p:nvPr>
        </p:nvSpPr>
        <p:spPr>
          <a:xfrm>
            <a:off x="827746" y="2486098"/>
            <a:ext cx="7476617" cy="3254303"/>
          </a:xfrm>
          <a:prstGeom prst="rect">
            <a:avLst/>
          </a:prstGeom>
        </p:spPr>
        <p:txBody>
          <a:bodyPr vert="horz" lIns="71569" tIns="35785" rIns="71569" bIns="35785"/>
          <a:lstStyle>
            <a:lvl1pPr marL="272091" indent="-272091" algn="just">
              <a:lnSpc>
                <a:spcPct val="120000"/>
              </a:lnSpc>
              <a:spcBef>
                <a:spcPts val="0"/>
              </a:spcBef>
              <a:spcAft>
                <a:spcPts val="471"/>
              </a:spcAft>
              <a:buSzPct val="130000"/>
              <a:buFontTx/>
              <a:buBlip>
                <a:blip r:embed="rId3"/>
              </a:buBlip>
              <a:defRPr lang="it-IT" sz="1600" b="0" i="0" u="none" strike="noStrike" baseline="0" smtClean="0">
                <a:solidFill>
                  <a:srgbClr val="515050"/>
                </a:solidFill>
                <a:latin typeface="Arial"/>
                <a:cs typeface="Arial"/>
              </a:defRPr>
            </a:lvl1pPr>
          </a:lstStyle>
          <a:p>
            <a:pPr lvl="0"/>
            <a:r>
              <a:rPr lang="fr-FR" dirty="0"/>
              <a:t>Contenu texte</a:t>
            </a:r>
          </a:p>
          <a:p>
            <a:pPr lvl="0"/>
            <a:endParaRPr lang="fr-FR" dirty="0"/>
          </a:p>
        </p:txBody>
      </p:sp>
    </p:spTree>
    <p:extLst>
      <p:ext uri="{BB962C8B-B14F-4D97-AF65-F5344CB8AC3E}">
        <p14:creationId xmlns:p14="http://schemas.microsoft.com/office/powerpoint/2010/main" val="368281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deux contenus texte">
    <p:spTree>
      <p:nvGrpSpPr>
        <p:cNvPr id="1" name=""/>
        <p:cNvGrpSpPr/>
        <p:nvPr/>
      </p:nvGrpSpPr>
      <p:grpSpPr>
        <a:xfrm>
          <a:off x="0" y="0"/>
          <a:ext cx="0" cy="0"/>
          <a:chOff x="0" y="0"/>
          <a:chExt cx="0" cy="0"/>
        </a:xfrm>
      </p:grpSpPr>
      <p:sp>
        <p:nvSpPr>
          <p:cNvPr id="11" name="Espace réservé du texte 10"/>
          <p:cNvSpPr>
            <a:spLocks noGrp="1"/>
          </p:cNvSpPr>
          <p:nvPr>
            <p:ph type="body" sz="quarter" idx="12" hasCustomPrompt="1"/>
          </p:nvPr>
        </p:nvSpPr>
        <p:spPr>
          <a:xfrm>
            <a:off x="827746" y="2486098"/>
            <a:ext cx="3673120" cy="3511053"/>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8" name="Espace réservé du texte 10"/>
          <p:cNvSpPr>
            <a:spLocks noGrp="1"/>
          </p:cNvSpPr>
          <p:nvPr>
            <p:ph type="body" sz="quarter" idx="13" hasCustomPrompt="1"/>
          </p:nvPr>
        </p:nvSpPr>
        <p:spPr>
          <a:xfrm>
            <a:off x="4631242" y="2486098"/>
            <a:ext cx="3673120" cy="3511053"/>
          </a:xfrm>
          <a:prstGeom prst="rect">
            <a:avLst/>
          </a:prstGeom>
        </p:spPr>
        <p:txBody>
          <a:bodyPr vert="horz" lIns="71569" tIns="35785" rIns="71569" bIns="35785"/>
          <a:lstStyle>
            <a:lvl1pPr marL="272091" indent="-272091" algn="just">
              <a:lnSpc>
                <a:spcPct val="150000"/>
              </a:lnSpc>
              <a:spcBef>
                <a:spcPts val="0"/>
              </a:spcBef>
              <a:spcAft>
                <a:spcPts val="471"/>
              </a:spcAft>
              <a:buSzPct val="130000"/>
              <a:buFontTx/>
              <a:buBlip>
                <a:blip r:embed="rId2"/>
              </a:buBlip>
              <a:defRPr sz="1600" baseline="0">
                <a:solidFill>
                  <a:srgbClr val="515050"/>
                </a:solidFill>
                <a:latin typeface="Arial"/>
                <a:cs typeface="Arial"/>
              </a:defRPr>
            </a:lvl1pPr>
          </a:lstStyle>
          <a:p>
            <a:pPr lvl="0"/>
            <a:r>
              <a:rPr lang="fr-FR" dirty="0"/>
              <a:t>Contenu texte</a:t>
            </a:r>
          </a:p>
          <a:p>
            <a:pPr lvl="0"/>
            <a:endParaRPr lang="fr-FR" dirty="0"/>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3890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deux contenus texte Partenaires">
    <p:spTree>
      <p:nvGrpSpPr>
        <p:cNvPr id="1" name=""/>
        <p:cNvGrpSpPr/>
        <p:nvPr/>
      </p:nvGrpSpPr>
      <p:grpSpPr>
        <a:xfrm>
          <a:off x="0" y="0"/>
          <a:ext cx="0" cy="0"/>
          <a:chOff x="0" y="0"/>
          <a:chExt cx="0" cy="0"/>
        </a:xfrm>
      </p:grpSpPr>
      <p:pic>
        <p:nvPicPr>
          <p:cNvPr id="2" name="Image 1" descr="Maquette PPT Region Normandie_2020_logos partenair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11" name="Espace réservé du texte 10"/>
          <p:cNvSpPr>
            <a:spLocks noGrp="1"/>
          </p:cNvSpPr>
          <p:nvPr>
            <p:ph type="body" sz="quarter" idx="12" hasCustomPrompt="1"/>
          </p:nvPr>
        </p:nvSpPr>
        <p:spPr>
          <a:xfrm>
            <a:off x="1320800" y="2486098"/>
            <a:ext cx="3345166" cy="3169636"/>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8" name="Espace réservé du texte 10"/>
          <p:cNvSpPr>
            <a:spLocks noGrp="1"/>
          </p:cNvSpPr>
          <p:nvPr>
            <p:ph type="body" sz="quarter" idx="13" hasCustomPrompt="1"/>
          </p:nvPr>
        </p:nvSpPr>
        <p:spPr>
          <a:xfrm>
            <a:off x="4991100" y="2486098"/>
            <a:ext cx="3313262" cy="3167073"/>
          </a:xfrm>
          <a:prstGeom prst="rect">
            <a:avLst/>
          </a:prstGeom>
        </p:spPr>
        <p:txBody>
          <a:bodyPr vert="horz" lIns="71569" tIns="35785" rIns="71569" bIns="35785"/>
          <a:lstStyle>
            <a:lvl1pPr marL="272091" indent="-272091" algn="just">
              <a:lnSpc>
                <a:spcPct val="150000"/>
              </a:lnSpc>
              <a:spcBef>
                <a:spcPts val="0"/>
              </a:spcBef>
              <a:spcAft>
                <a:spcPts val="471"/>
              </a:spcAft>
              <a:buSzPct val="130000"/>
              <a:buFontTx/>
              <a:buBlip>
                <a:blip r:embed="rId3"/>
              </a:buBlip>
              <a:defRPr sz="1600" baseline="0">
                <a:solidFill>
                  <a:srgbClr val="515050"/>
                </a:solidFill>
                <a:latin typeface="Arial"/>
                <a:cs typeface="Arial"/>
              </a:defRPr>
            </a:lvl1pPr>
          </a:lstStyle>
          <a:p>
            <a:pPr lvl="0"/>
            <a:r>
              <a:rPr lang="fr-FR" dirty="0"/>
              <a:t>Contenu texte</a:t>
            </a:r>
          </a:p>
          <a:p>
            <a:pPr lvl="0"/>
            <a:endParaRPr lang="fr-FR" dirty="0"/>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21149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texte + image">
    <p:spTree>
      <p:nvGrpSpPr>
        <p:cNvPr id="1" name=""/>
        <p:cNvGrpSpPr/>
        <p:nvPr/>
      </p:nvGrpSpPr>
      <p:grpSpPr>
        <a:xfrm>
          <a:off x="0" y="0"/>
          <a:ext cx="0" cy="0"/>
          <a:chOff x="0" y="0"/>
          <a:chExt cx="0" cy="0"/>
        </a:xfrm>
      </p:grpSpPr>
      <p:pic>
        <p:nvPicPr>
          <p:cNvPr id="8" name="Image 7" descr="Fond_PPT_Region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8008" cy="6858000"/>
          </a:xfrm>
          <a:prstGeom prst="rect">
            <a:avLst/>
          </a:prstGeom>
        </p:spPr>
      </p:pic>
      <p:sp>
        <p:nvSpPr>
          <p:cNvPr id="11" name="Espace réservé du texte 10"/>
          <p:cNvSpPr>
            <a:spLocks noGrp="1"/>
          </p:cNvSpPr>
          <p:nvPr>
            <p:ph type="body" sz="quarter" idx="12" hasCustomPrompt="1"/>
          </p:nvPr>
        </p:nvSpPr>
        <p:spPr>
          <a:xfrm>
            <a:off x="827746" y="2486098"/>
            <a:ext cx="3673120" cy="3511053"/>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4" name="Espace réservé pour une image  3"/>
          <p:cNvSpPr>
            <a:spLocks noGrp="1"/>
          </p:cNvSpPr>
          <p:nvPr>
            <p:ph type="pic" sz="quarter" idx="14" hasCustomPrompt="1"/>
          </p:nvPr>
        </p:nvSpPr>
        <p:spPr>
          <a:xfrm>
            <a:off x="5062200" y="2486098"/>
            <a:ext cx="3673626" cy="351105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255520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texte + image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11" name="Espace réservé du texte 10"/>
          <p:cNvSpPr>
            <a:spLocks noGrp="1"/>
          </p:cNvSpPr>
          <p:nvPr>
            <p:ph type="body" sz="quarter" idx="12" hasCustomPrompt="1"/>
          </p:nvPr>
        </p:nvSpPr>
        <p:spPr>
          <a:xfrm>
            <a:off x="1343326" y="2486098"/>
            <a:ext cx="3170240" cy="3152703"/>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4" name="Espace réservé pour une image  3"/>
          <p:cNvSpPr>
            <a:spLocks noGrp="1"/>
          </p:cNvSpPr>
          <p:nvPr>
            <p:ph type="pic" sz="quarter" idx="14" hasCustomPrompt="1"/>
          </p:nvPr>
        </p:nvSpPr>
        <p:spPr>
          <a:xfrm>
            <a:off x="5062201" y="2486098"/>
            <a:ext cx="3298683" cy="315270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804644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pour une image  3"/>
          <p:cNvSpPr>
            <a:spLocks noGrp="1"/>
          </p:cNvSpPr>
          <p:nvPr>
            <p:ph type="pic" sz="quarter" idx="14" hasCustomPrompt="1"/>
          </p:nvPr>
        </p:nvSpPr>
        <p:spPr>
          <a:xfrm>
            <a:off x="1621001" y="2486098"/>
            <a:ext cx="5907694" cy="351105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8"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501421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image Partenaires">
    <p:spTree>
      <p:nvGrpSpPr>
        <p:cNvPr id="1" name=""/>
        <p:cNvGrpSpPr/>
        <p:nvPr/>
      </p:nvGrpSpPr>
      <p:grpSpPr>
        <a:xfrm>
          <a:off x="0" y="0"/>
          <a:ext cx="0" cy="0"/>
          <a:chOff x="0" y="0"/>
          <a:chExt cx="0" cy="0"/>
        </a:xfrm>
      </p:grpSpPr>
      <p:pic>
        <p:nvPicPr>
          <p:cNvPr id="2" name="Image 1" descr="Maquette PPT Region Normandie_2020_logos partenair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pour une image  3"/>
          <p:cNvSpPr>
            <a:spLocks noGrp="1"/>
          </p:cNvSpPr>
          <p:nvPr>
            <p:ph type="pic" sz="quarter" idx="14" hasCustomPrompt="1"/>
          </p:nvPr>
        </p:nvSpPr>
        <p:spPr>
          <a:xfrm>
            <a:off x="2090902" y="2486098"/>
            <a:ext cx="5376699" cy="319547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8"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001824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2 images">
    <p:spTree>
      <p:nvGrpSpPr>
        <p:cNvPr id="1" name=""/>
        <p:cNvGrpSpPr/>
        <p:nvPr/>
      </p:nvGrpSpPr>
      <p:grpSpPr>
        <a:xfrm>
          <a:off x="0" y="0"/>
          <a:ext cx="0" cy="0"/>
          <a:chOff x="0" y="0"/>
          <a:chExt cx="0" cy="0"/>
        </a:xfrm>
      </p:grpSpPr>
      <p:pic>
        <p:nvPicPr>
          <p:cNvPr id="3" name="Image 2" descr="Fond_PPT_Region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pour une image  3"/>
          <p:cNvSpPr>
            <a:spLocks noGrp="1"/>
          </p:cNvSpPr>
          <p:nvPr>
            <p:ph type="pic" sz="quarter" idx="14" hasCustomPrompt="1"/>
          </p:nvPr>
        </p:nvSpPr>
        <p:spPr>
          <a:xfrm>
            <a:off x="965703" y="2486098"/>
            <a:ext cx="3397207" cy="351105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4855423" y="2486098"/>
            <a:ext cx="3397207" cy="3511053"/>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94980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2" name="Image 1" descr="PPT REGION NORMANDI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112557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2 images Partenaires">
    <p:spTree>
      <p:nvGrpSpPr>
        <p:cNvPr id="1" name=""/>
        <p:cNvGrpSpPr/>
        <p:nvPr/>
      </p:nvGrpSpPr>
      <p:grpSpPr>
        <a:xfrm>
          <a:off x="0" y="0"/>
          <a:ext cx="0" cy="0"/>
          <a:chOff x="0" y="0"/>
          <a:chExt cx="0" cy="0"/>
        </a:xfrm>
      </p:grpSpPr>
      <p:pic>
        <p:nvPicPr>
          <p:cNvPr id="5" name="Image 4" descr="Maquette PPT Region Normandie_2020_logos partenaires2_fond_gri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pour une image  3"/>
          <p:cNvSpPr>
            <a:spLocks noGrp="1"/>
          </p:cNvSpPr>
          <p:nvPr>
            <p:ph type="pic" sz="quarter" idx="14" hasCustomPrompt="1"/>
          </p:nvPr>
        </p:nvSpPr>
        <p:spPr>
          <a:xfrm>
            <a:off x="1622081" y="2486098"/>
            <a:ext cx="3109129" cy="3213321"/>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4876801" y="2486098"/>
            <a:ext cx="3109129" cy="3213321"/>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55971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4 images">
    <p:spTree>
      <p:nvGrpSpPr>
        <p:cNvPr id="1" name=""/>
        <p:cNvGrpSpPr/>
        <p:nvPr/>
      </p:nvGrpSpPr>
      <p:grpSpPr>
        <a:xfrm>
          <a:off x="0" y="0"/>
          <a:ext cx="0" cy="0"/>
          <a:chOff x="0" y="0"/>
          <a:chExt cx="0" cy="0"/>
        </a:xfrm>
      </p:grpSpPr>
      <p:pic>
        <p:nvPicPr>
          <p:cNvPr id="9" name="Image 8" descr="Fond_PPT_Region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pour une image  3"/>
          <p:cNvSpPr>
            <a:spLocks noGrp="1"/>
          </p:cNvSpPr>
          <p:nvPr>
            <p:ph type="pic" sz="quarter" idx="14" hasCustomPrompt="1"/>
          </p:nvPr>
        </p:nvSpPr>
        <p:spPr>
          <a:xfrm>
            <a:off x="965703" y="2486100"/>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4855423" y="2486100"/>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0" name="Espace réservé pour une image  3"/>
          <p:cNvSpPr>
            <a:spLocks noGrp="1"/>
          </p:cNvSpPr>
          <p:nvPr>
            <p:ph type="pic" sz="quarter" idx="16" hasCustomPrompt="1"/>
          </p:nvPr>
        </p:nvSpPr>
        <p:spPr>
          <a:xfrm>
            <a:off x="965703" y="4379600"/>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1" name="Espace réservé pour une image  3"/>
          <p:cNvSpPr>
            <a:spLocks noGrp="1"/>
          </p:cNvSpPr>
          <p:nvPr>
            <p:ph type="pic" sz="quarter" idx="17" hasCustomPrompt="1"/>
          </p:nvPr>
        </p:nvSpPr>
        <p:spPr>
          <a:xfrm>
            <a:off x="4855423" y="4382005"/>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2"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3"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193550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4 images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4" name="Espace réservé pour une image  3"/>
          <p:cNvSpPr>
            <a:spLocks noGrp="1"/>
          </p:cNvSpPr>
          <p:nvPr>
            <p:ph type="pic" sz="quarter" idx="14" hasCustomPrompt="1"/>
          </p:nvPr>
        </p:nvSpPr>
        <p:spPr>
          <a:xfrm>
            <a:off x="1330627" y="2350633"/>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6" name="Espace réservé pour une image  3"/>
          <p:cNvSpPr>
            <a:spLocks noGrp="1"/>
          </p:cNvSpPr>
          <p:nvPr>
            <p:ph type="pic" sz="quarter" idx="15" hasCustomPrompt="1"/>
          </p:nvPr>
        </p:nvSpPr>
        <p:spPr>
          <a:xfrm>
            <a:off x="4855423" y="2350633"/>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0" name="Espace réservé pour une image  3"/>
          <p:cNvSpPr>
            <a:spLocks noGrp="1"/>
          </p:cNvSpPr>
          <p:nvPr>
            <p:ph type="pic" sz="quarter" idx="16" hasCustomPrompt="1"/>
          </p:nvPr>
        </p:nvSpPr>
        <p:spPr>
          <a:xfrm>
            <a:off x="1330627" y="4227200"/>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1" name="Espace réservé pour une image  3"/>
          <p:cNvSpPr>
            <a:spLocks noGrp="1"/>
          </p:cNvSpPr>
          <p:nvPr>
            <p:ph type="pic" sz="quarter" idx="17" hasCustomPrompt="1"/>
          </p:nvPr>
        </p:nvSpPr>
        <p:spPr>
          <a:xfrm>
            <a:off x="4855423" y="4227200"/>
            <a:ext cx="3397207" cy="1755305"/>
          </a:xfrm>
          <a:prstGeom prst="rect">
            <a:avLst/>
          </a:prstGeom>
        </p:spPr>
        <p:txBody>
          <a:bodyPr vert="horz" lIns="71569" tIns="35785" rIns="71569" bIns="35785"/>
          <a:lstStyle>
            <a:lvl1pPr marL="0" indent="0">
              <a:buNone/>
              <a:defRPr sz="1400">
                <a:solidFill>
                  <a:srgbClr val="515050"/>
                </a:solidFill>
                <a:latin typeface="Arial"/>
                <a:cs typeface="Arial"/>
              </a:defRPr>
            </a:lvl1pPr>
          </a:lstStyle>
          <a:p>
            <a:r>
              <a:rPr lang="fr-FR" dirty="0"/>
              <a:t>Image</a:t>
            </a:r>
          </a:p>
        </p:txBody>
      </p:sp>
      <p:sp>
        <p:nvSpPr>
          <p:cNvPr id="12"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3"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271550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et graphique">
    <p:spTree>
      <p:nvGrpSpPr>
        <p:cNvPr id="1" name=""/>
        <p:cNvGrpSpPr/>
        <p:nvPr/>
      </p:nvGrpSpPr>
      <p:grpSpPr>
        <a:xfrm>
          <a:off x="0" y="0"/>
          <a:ext cx="0" cy="0"/>
          <a:chOff x="0" y="0"/>
          <a:chExt cx="0" cy="0"/>
        </a:xfrm>
      </p:grpSpPr>
      <p:pic>
        <p:nvPicPr>
          <p:cNvPr id="7" name="Image 6" descr="Fond_PPT_Region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11" name="Espace réservé du texte 10"/>
          <p:cNvSpPr>
            <a:spLocks noGrp="1"/>
          </p:cNvSpPr>
          <p:nvPr>
            <p:ph type="body" sz="quarter" idx="12" hasCustomPrompt="1"/>
          </p:nvPr>
        </p:nvSpPr>
        <p:spPr>
          <a:xfrm>
            <a:off x="827746" y="2486098"/>
            <a:ext cx="3673120" cy="3511053"/>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5" name="Espace réservé du contenu 4"/>
          <p:cNvSpPr>
            <a:spLocks noGrp="1"/>
          </p:cNvSpPr>
          <p:nvPr>
            <p:ph sz="quarter" idx="15" hasCustomPrompt="1"/>
          </p:nvPr>
        </p:nvSpPr>
        <p:spPr>
          <a:xfrm>
            <a:off x="4802920" y="2493334"/>
            <a:ext cx="3836672" cy="3511053"/>
          </a:xfrm>
          <a:prstGeom prst="rect">
            <a:avLst/>
          </a:prstGeom>
        </p:spPr>
        <p:txBody>
          <a:bodyPr vert="horz" lIns="71569" tIns="35785" rIns="71569" bIns="35785"/>
          <a:lstStyle>
            <a:lvl1pPr marL="0" indent="0">
              <a:buNone/>
              <a:defRPr sz="1400"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2924812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graphique Partenaires">
    <p:spTree>
      <p:nvGrpSpPr>
        <p:cNvPr id="1" name=""/>
        <p:cNvGrpSpPr/>
        <p:nvPr/>
      </p:nvGrpSpPr>
      <p:grpSpPr>
        <a:xfrm>
          <a:off x="0" y="0"/>
          <a:ext cx="0" cy="0"/>
          <a:chOff x="0" y="0"/>
          <a:chExt cx="0" cy="0"/>
        </a:xfrm>
      </p:grpSpPr>
      <p:pic>
        <p:nvPicPr>
          <p:cNvPr id="3" name="Image 2" descr="Maquette PPT Region Normandie_2020_logos partenaires2_fond_gri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11" name="Espace réservé du texte 10"/>
          <p:cNvSpPr>
            <a:spLocks noGrp="1"/>
          </p:cNvSpPr>
          <p:nvPr>
            <p:ph type="body" sz="quarter" idx="12" hasCustomPrompt="1"/>
          </p:nvPr>
        </p:nvSpPr>
        <p:spPr>
          <a:xfrm>
            <a:off x="1330626" y="2486098"/>
            <a:ext cx="3335340" cy="3188177"/>
          </a:xfrm>
          <a:prstGeom prst="rect">
            <a:avLst/>
          </a:prstGeom>
        </p:spPr>
        <p:txBody>
          <a:bodyPr vert="horz" lIns="71569" tIns="35785" rIns="71569" bIns="35785"/>
          <a:lstStyle>
            <a:lvl1pPr marL="0" indent="0" algn="just">
              <a:lnSpc>
                <a:spcPct val="120000"/>
              </a:lnSpc>
              <a:spcBef>
                <a:spcPts val="0"/>
              </a:spcBef>
              <a:spcAft>
                <a:spcPts val="471"/>
              </a:spcAft>
              <a:buNone/>
              <a:defRPr sz="1600" baseline="0">
                <a:solidFill>
                  <a:srgbClr val="515050"/>
                </a:solidFill>
                <a:latin typeface="Arial"/>
                <a:cs typeface="Arial"/>
              </a:defRPr>
            </a:lvl1pPr>
          </a:lstStyle>
          <a:p>
            <a:pPr lvl="0"/>
            <a:r>
              <a:rPr lang="fr-FR" dirty="0"/>
              <a:t>Contenu texte</a:t>
            </a:r>
          </a:p>
        </p:txBody>
      </p:sp>
      <p:sp>
        <p:nvSpPr>
          <p:cNvPr id="5" name="Espace réservé du contenu 4"/>
          <p:cNvSpPr>
            <a:spLocks noGrp="1"/>
          </p:cNvSpPr>
          <p:nvPr>
            <p:ph sz="quarter" idx="15" hasCustomPrompt="1"/>
          </p:nvPr>
        </p:nvSpPr>
        <p:spPr>
          <a:xfrm>
            <a:off x="4802921" y="2486098"/>
            <a:ext cx="3501443" cy="3204276"/>
          </a:xfrm>
          <a:prstGeom prst="rect">
            <a:avLst/>
          </a:prstGeom>
        </p:spPr>
        <p:txBody>
          <a:bodyPr vert="horz" lIns="71569" tIns="35785" rIns="71569" bIns="35785"/>
          <a:lstStyle>
            <a:lvl1pPr marL="0" indent="0">
              <a:buNone/>
              <a:defRPr sz="1400"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9"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10"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3311275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graphique/tableau ">
    <p:spTree>
      <p:nvGrpSpPr>
        <p:cNvPr id="1" name=""/>
        <p:cNvGrpSpPr/>
        <p:nvPr/>
      </p:nvGrpSpPr>
      <p:grpSpPr>
        <a:xfrm>
          <a:off x="0" y="0"/>
          <a:ext cx="0" cy="0"/>
          <a:chOff x="0" y="0"/>
          <a:chExt cx="0" cy="0"/>
        </a:xfrm>
      </p:grpSpPr>
      <p:sp>
        <p:nvSpPr>
          <p:cNvPr id="5" name="Espace réservé du contenu 4"/>
          <p:cNvSpPr>
            <a:spLocks noGrp="1"/>
          </p:cNvSpPr>
          <p:nvPr>
            <p:ph sz="quarter" idx="15" hasCustomPrompt="1"/>
          </p:nvPr>
        </p:nvSpPr>
        <p:spPr>
          <a:xfrm>
            <a:off x="1621557" y="2384498"/>
            <a:ext cx="5907679" cy="3511053"/>
          </a:xfrm>
          <a:prstGeom prst="rect">
            <a:avLst/>
          </a:prstGeom>
        </p:spPr>
        <p:txBody>
          <a:bodyPr vert="horz" lIns="71569" tIns="35785" rIns="71569" bIns="35785"/>
          <a:lstStyle>
            <a:lvl1pPr marL="0" indent="0">
              <a:buNone/>
              <a:defRPr sz="1400"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8"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1608926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graphique/tableau Partenaires">
    <p:spTree>
      <p:nvGrpSpPr>
        <p:cNvPr id="1" name=""/>
        <p:cNvGrpSpPr/>
        <p:nvPr/>
      </p:nvGrpSpPr>
      <p:grpSpPr>
        <a:xfrm>
          <a:off x="0" y="0"/>
          <a:ext cx="0" cy="0"/>
          <a:chOff x="0" y="0"/>
          <a:chExt cx="0" cy="0"/>
        </a:xfrm>
      </p:grpSpPr>
      <p:pic>
        <p:nvPicPr>
          <p:cNvPr id="2" name="Image 1" descr="Maquette PPT Region Normandie_2020_logos partenair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 y="0"/>
            <a:ext cx="9138008" cy="6858000"/>
          </a:xfrm>
          <a:prstGeom prst="rect">
            <a:avLst/>
          </a:prstGeom>
        </p:spPr>
      </p:pic>
      <p:sp>
        <p:nvSpPr>
          <p:cNvPr id="5" name="Espace réservé du contenu 4"/>
          <p:cNvSpPr>
            <a:spLocks noGrp="1"/>
          </p:cNvSpPr>
          <p:nvPr>
            <p:ph sz="quarter" idx="15" hasCustomPrompt="1"/>
          </p:nvPr>
        </p:nvSpPr>
        <p:spPr>
          <a:xfrm>
            <a:off x="1621557" y="2384498"/>
            <a:ext cx="5907679" cy="3511053"/>
          </a:xfrm>
          <a:prstGeom prst="rect">
            <a:avLst/>
          </a:prstGeom>
        </p:spPr>
        <p:txBody>
          <a:bodyPr vert="horz" lIns="71569" tIns="35785" rIns="71569" bIns="35785"/>
          <a:lstStyle>
            <a:lvl1pPr marL="0" indent="0">
              <a:buNone/>
              <a:defRPr sz="1400" baseline="0">
                <a:solidFill>
                  <a:srgbClr val="515050"/>
                </a:solidFill>
                <a:latin typeface="Arial"/>
                <a:cs typeface="Arial"/>
              </a:defRPr>
            </a:lvl1pPr>
          </a:lstStyle>
          <a:p>
            <a:pPr lvl="0"/>
            <a:r>
              <a:rPr lang="fr-FR" dirty="0"/>
              <a:t>Graphique </a:t>
            </a:r>
            <a:r>
              <a:rPr lang="mr-IN" dirty="0"/>
              <a:t>–</a:t>
            </a:r>
            <a:r>
              <a:rPr lang="fr-FR" dirty="0"/>
              <a:t> tableau - </a:t>
            </a:r>
            <a:r>
              <a:rPr lang="fr-FR" dirty="0" err="1"/>
              <a:t>smartart</a:t>
            </a:r>
            <a:endParaRPr lang="fr-FR" dirty="0"/>
          </a:p>
        </p:txBody>
      </p:sp>
      <p:sp>
        <p:nvSpPr>
          <p:cNvPr id="8" name="Espace réservé du texte 6"/>
          <p:cNvSpPr>
            <a:spLocks noGrp="1"/>
          </p:cNvSpPr>
          <p:nvPr>
            <p:ph type="body" sz="quarter" idx="10" hasCustomPrompt="1"/>
          </p:nvPr>
        </p:nvSpPr>
        <p:spPr>
          <a:xfrm>
            <a:off x="1330627" y="1018953"/>
            <a:ext cx="6973737" cy="530848"/>
          </a:xfrm>
          <a:prstGeom prst="rect">
            <a:avLst/>
          </a:prstGeom>
        </p:spPr>
        <p:txBody>
          <a:bodyPr vert="horz" lIns="71569" tIns="35785" rIns="71569" bIns="35785">
            <a:noAutofit/>
          </a:bodyPr>
          <a:lstStyle>
            <a:lvl1pPr marL="0" indent="0" algn="l">
              <a:buNone/>
              <a:defRPr sz="2800" b="0" i="0">
                <a:solidFill>
                  <a:schemeClr val="tx1"/>
                </a:solidFill>
                <a:latin typeface="Avenir Light"/>
                <a:cs typeface="Avenir Light"/>
              </a:defRPr>
            </a:lvl1pPr>
          </a:lstStyle>
          <a:p>
            <a:pPr lvl="0"/>
            <a:r>
              <a:rPr lang="fr-FR" dirty="0"/>
              <a:t>Titre du chapitre</a:t>
            </a:r>
          </a:p>
        </p:txBody>
      </p:sp>
      <p:sp>
        <p:nvSpPr>
          <p:cNvPr id="9" name="Espace réservé du texte 8"/>
          <p:cNvSpPr>
            <a:spLocks noGrp="1"/>
          </p:cNvSpPr>
          <p:nvPr>
            <p:ph type="body" sz="quarter" idx="11" hasCustomPrompt="1"/>
          </p:nvPr>
        </p:nvSpPr>
        <p:spPr>
          <a:xfrm>
            <a:off x="1330627" y="1597924"/>
            <a:ext cx="6973737" cy="395434"/>
          </a:xfrm>
          <a:prstGeom prst="rect">
            <a:avLst/>
          </a:prstGeom>
        </p:spPr>
        <p:txBody>
          <a:bodyPr vert="horz" wrap="square" lIns="71569" tIns="35785" rIns="71569" bIns="35785">
            <a:spAutoFit/>
          </a:bodyPr>
          <a:lstStyle>
            <a:lvl1pPr marL="0" indent="0" algn="l">
              <a:buNone/>
              <a:defRPr sz="2100" b="0" i="0" baseline="0">
                <a:solidFill>
                  <a:schemeClr val="tx2"/>
                </a:solidFill>
                <a:latin typeface="Avenir Book"/>
                <a:cs typeface="Avenir Book"/>
              </a:defRPr>
            </a:lvl1pPr>
          </a:lstStyle>
          <a:p>
            <a:pPr lvl="0"/>
            <a:r>
              <a:rPr lang="fr-FR" dirty="0"/>
              <a:t>Sous-titre</a:t>
            </a:r>
          </a:p>
        </p:txBody>
      </p:sp>
    </p:spTree>
    <p:extLst>
      <p:ext uri="{BB962C8B-B14F-4D97-AF65-F5344CB8AC3E}">
        <p14:creationId xmlns:p14="http://schemas.microsoft.com/office/powerpoint/2010/main" val="2244727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s de couverture">
    <p:spTree>
      <p:nvGrpSpPr>
        <p:cNvPr id="1" name=""/>
        <p:cNvGrpSpPr/>
        <p:nvPr/>
      </p:nvGrpSpPr>
      <p:grpSpPr>
        <a:xfrm>
          <a:off x="0" y="0"/>
          <a:ext cx="0" cy="0"/>
          <a:chOff x="0" y="0"/>
          <a:chExt cx="0" cy="0"/>
        </a:xfrm>
      </p:grpSpPr>
      <p:pic>
        <p:nvPicPr>
          <p:cNvPr id="5" name="Image 4" descr="Fond_PPT_Region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8008" cy="6858000"/>
          </a:xfrm>
          <a:prstGeom prst="rect">
            <a:avLst/>
          </a:prstGeom>
        </p:spPr>
      </p:pic>
    </p:spTree>
    <p:extLst>
      <p:ext uri="{BB962C8B-B14F-4D97-AF65-F5344CB8AC3E}">
        <p14:creationId xmlns:p14="http://schemas.microsoft.com/office/powerpoint/2010/main" val="2985011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UVERTURE PP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apositive de titre de PP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38404" y="3718172"/>
            <a:ext cx="2133600" cy="365125"/>
          </a:xfrm>
        </p:spPr>
        <p:txBody>
          <a:bodyPr/>
          <a:lstStyle>
            <a:lvl1pPr>
              <a:defRPr sz="1800" b="1"/>
            </a:lvl1pPr>
          </a:lstStyle>
          <a:p>
            <a:pPr algn="r"/>
            <a:r>
              <a:rPr lang="fr-FR" dirty="0"/>
              <a:t>02/01/2014</a:t>
            </a:r>
          </a:p>
        </p:txBody>
      </p:sp>
      <p:sp>
        <p:nvSpPr>
          <p:cNvPr id="4" name="Espace réservé du pied de page 3"/>
          <p:cNvSpPr>
            <a:spLocks noGrp="1"/>
          </p:cNvSpPr>
          <p:nvPr>
            <p:ph type="ftr" sz="quarter" idx="11"/>
          </p:nvPr>
        </p:nvSpPr>
        <p:spPr>
          <a:xfrm>
            <a:off x="3012440" y="2769870"/>
            <a:ext cx="5359564" cy="704850"/>
          </a:xfrm>
        </p:spPr>
        <p:txBody>
          <a:bodyPr/>
          <a:lstStyle>
            <a:lvl1pPr algn="r">
              <a:defRPr sz="3800"/>
            </a:lvl1pPr>
          </a:lstStyle>
          <a:p>
            <a:r>
              <a:rPr lang="fr-FR" dirty="0"/>
              <a:t>Titre présentation</a:t>
            </a:r>
          </a:p>
        </p:txBody>
      </p:sp>
      <p:sp>
        <p:nvSpPr>
          <p:cNvPr id="5" name="Espace réservé du numéro de diapositive 4"/>
          <p:cNvSpPr>
            <a:spLocks noGrp="1"/>
          </p:cNvSpPr>
          <p:nvPr>
            <p:ph type="sldNum" sz="quarter" idx="12"/>
          </p:nvPr>
        </p:nvSpPr>
        <p:spPr>
          <a:xfrm>
            <a:off x="6238404" y="6356350"/>
            <a:ext cx="2133600" cy="365125"/>
          </a:xfrm>
        </p:spPr>
        <p:txBody>
          <a:bodyPr/>
          <a:lstStyle/>
          <a:p>
            <a:fld id="{EA88072B-EFFA-6E49-B538-5CEA73638A6C}" type="slidenum">
              <a:rPr lang="fr-FR" smtClean="0"/>
              <a:pPr/>
              <a:t>‹N°›</a:t>
            </a:fld>
            <a:endParaRPr lang="fr-FR"/>
          </a:p>
        </p:txBody>
      </p:sp>
    </p:spTree>
    <p:extLst>
      <p:ext uri="{BB962C8B-B14F-4D97-AF65-F5344CB8AC3E}">
        <p14:creationId xmlns:p14="http://schemas.microsoft.com/office/powerpoint/2010/main" val="22473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pic>
        <p:nvPicPr>
          <p:cNvPr id="2" name="Image 1" descr="PPT REGION NORMANDI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3368436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ge de contenu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90898" y="318147"/>
            <a:ext cx="2133600" cy="365125"/>
          </a:xfrm>
        </p:spPr>
        <p:txBody>
          <a:bodyPr/>
          <a:lstStyle>
            <a:lvl1pPr>
              <a:defRPr sz="800">
                <a:solidFill>
                  <a:schemeClr val="bg1"/>
                </a:solidFill>
              </a:defRPr>
            </a:lvl1pPr>
          </a:lstStyle>
          <a:p>
            <a:r>
              <a:rPr lang="fr-FR" dirty="0"/>
              <a:t>02/01/2014</a:t>
            </a:r>
          </a:p>
        </p:txBody>
      </p:sp>
      <p:sp>
        <p:nvSpPr>
          <p:cNvPr id="3" name="Espace réservé du pied de page 2"/>
          <p:cNvSpPr>
            <a:spLocks noGrp="1"/>
          </p:cNvSpPr>
          <p:nvPr>
            <p:ph type="ftr" sz="quarter" idx="11"/>
          </p:nvPr>
        </p:nvSpPr>
        <p:spPr>
          <a:xfrm>
            <a:off x="490898" y="105422"/>
            <a:ext cx="2895600" cy="365125"/>
          </a:xfrm>
        </p:spPr>
        <p:txBody>
          <a:bodyPr/>
          <a:lstStyle>
            <a:lvl1pPr algn="l">
              <a:defRPr sz="1800">
                <a:solidFill>
                  <a:schemeClr val="bg1"/>
                </a:solidFill>
              </a:defRPr>
            </a:lvl1pPr>
          </a:lstStyle>
          <a:p>
            <a:r>
              <a:rPr lang="fr-FR" dirty="0"/>
              <a:t>Titre présentation</a:t>
            </a:r>
          </a:p>
        </p:txBody>
      </p:sp>
      <p:sp>
        <p:nvSpPr>
          <p:cNvPr id="4" name="Espace réservé du numéro de diapositive 3"/>
          <p:cNvSpPr>
            <a:spLocks noGrp="1"/>
          </p:cNvSpPr>
          <p:nvPr>
            <p:ph type="sldNum" sz="quarter" idx="12"/>
          </p:nvPr>
        </p:nvSpPr>
        <p:spPr/>
        <p:txBody>
          <a:bodyPr/>
          <a:lstStyle/>
          <a:p>
            <a:fld id="{EA88072B-EFFA-6E49-B538-5CEA73638A6C}" type="slidenum">
              <a:rPr lang="fr-FR" smtClean="0"/>
              <a:pPr/>
              <a:t>‹N°›</a:t>
            </a:fld>
            <a:endParaRPr lang="fr-FR"/>
          </a:p>
        </p:txBody>
      </p:sp>
      <p:sp>
        <p:nvSpPr>
          <p:cNvPr id="10" name="Titre 9"/>
          <p:cNvSpPr>
            <a:spLocks noGrp="1"/>
          </p:cNvSpPr>
          <p:nvPr>
            <p:ph type="title"/>
          </p:nvPr>
        </p:nvSpPr>
        <p:spPr>
          <a:xfrm>
            <a:off x="457200" y="845783"/>
            <a:ext cx="5760720" cy="584776"/>
          </a:xfrm>
        </p:spPr>
        <p:txBody>
          <a:bodyPr>
            <a:spAutoFit/>
          </a:bodyPr>
          <a:lstStyle>
            <a:lvl1pPr algn="l">
              <a:defRPr sz="3200">
                <a:solidFill>
                  <a:srgbClr val="00B1E5"/>
                </a:solidFill>
              </a:defRPr>
            </a:lvl1pPr>
          </a:lstStyle>
          <a:p>
            <a:r>
              <a:rPr lang="fr-FR" dirty="0"/>
              <a:t>Cliquez et modifiez le titre</a:t>
            </a:r>
          </a:p>
        </p:txBody>
      </p:sp>
      <p:sp>
        <p:nvSpPr>
          <p:cNvPr id="12" name="Espace réservé du texte 11"/>
          <p:cNvSpPr>
            <a:spLocks noGrp="1"/>
          </p:cNvSpPr>
          <p:nvPr>
            <p:ph type="body" sz="quarter" idx="13"/>
          </p:nvPr>
        </p:nvSpPr>
        <p:spPr>
          <a:xfrm>
            <a:off x="457200" y="1666875"/>
            <a:ext cx="8229600" cy="1807674"/>
          </a:xfrm>
        </p:spPr>
        <p:txBody>
          <a:bodyPr lIns="0">
            <a:spAutoFit/>
          </a:bodyPr>
          <a:lstStyle>
            <a:lvl1pPr marL="0" indent="-216000">
              <a:spcAft>
                <a:spcPts val="800"/>
              </a:spcAft>
              <a:buClr>
                <a:srgbClr val="00B1E5"/>
              </a:buClr>
              <a:buSzPct val="83000"/>
              <a:buFont typeface="Lucida Grande"/>
              <a:buChar char="►"/>
              <a:defRPr sz="2200" b="1" i="0">
                <a:solidFill>
                  <a:schemeClr val="tx1"/>
                </a:solidFill>
              </a:defRPr>
            </a:lvl1pPr>
            <a:lvl2pPr marL="720000" indent="-108000">
              <a:spcBef>
                <a:spcPts val="0"/>
              </a:spcBef>
              <a:buClr>
                <a:srgbClr val="00B1E5"/>
              </a:buClr>
              <a:buFont typeface="Arial"/>
              <a:buChar char="•"/>
              <a:defRPr sz="1800">
                <a:solidFill>
                  <a:schemeClr val="bg2"/>
                </a:solidFill>
              </a:defRPr>
            </a:lvl2pPr>
            <a:lvl3pPr marL="1143000" indent="-144000">
              <a:buClr>
                <a:srgbClr val="00B1E5"/>
              </a:buClr>
              <a:buFont typeface="Lucida Grande"/>
              <a:buChar char="-"/>
              <a:defRPr sz="1800">
                <a:solidFill>
                  <a:schemeClr val="bg2"/>
                </a:solidFill>
              </a:defRPr>
            </a:lvl3pPr>
            <a:lvl4pPr marL="1600200" indent="-108000">
              <a:buFont typeface="Arial"/>
              <a:buChar char="•"/>
              <a:defRPr sz="1800">
                <a:solidFill>
                  <a:schemeClr val="bg2"/>
                </a:solidFill>
              </a:defRPr>
            </a:lvl4pPr>
            <a:lvl5pPr marL="2057400" indent="-228600">
              <a:buFont typeface="Lucida Grande"/>
              <a:buChar char="-"/>
              <a:defRPr sz="18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76993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 du PPT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4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 du PPT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27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2">
    <p:bg>
      <p:bgPr>
        <a:solidFill>
          <a:schemeClr val="accent1"/>
        </a:soli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E3170C1C-D152-44F4-B068-AE445F162E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8" r="48"/>
          <a:stretch/>
        </p:blipFill>
        <p:spPr>
          <a:xfrm>
            <a:off x="0" y="-2"/>
            <a:ext cx="9144000" cy="6858002"/>
          </a:xfrm>
          <a:custGeom>
            <a:avLst/>
            <a:gdLst>
              <a:gd name="connsiteX0" fmla="*/ 0 w 9982200"/>
              <a:gd name="connsiteY0" fmla="*/ 0 h 6858002"/>
              <a:gd name="connsiteX1" fmla="*/ 9982200 w 9982200"/>
              <a:gd name="connsiteY1" fmla="*/ 0 h 6858002"/>
              <a:gd name="connsiteX2" fmla="*/ 9982200 w 9982200"/>
              <a:gd name="connsiteY2" fmla="*/ 6858002 h 6858002"/>
              <a:gd name="connsiteX3" fmla="*/ 0 w 9982200"/>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9982200" h="6858002">
                <a:moveTo>
                  <a:pt x="0" y="0"/>
                </a:moveTo>
                <a:lnTo>
                  <a:pt x="9982200" y="0"/>
                </a:lnTo>
                <a:lnTo>
                  <a:pt x="9982200" y="6858002"/>
                </a:lnTo>
                <a:lnTo>
                  <a:pt x="0" y="6858002"/>
                </a:lnTo>
                <a:close/>
              </a:path>
            </a:pathLst>
          </a:custGeom>
        </p:spPr>
      </p:pic>
      <p:pic>
        <p:nvPicPr>
          <p:cNvPr id="13" name="Graphic 12">
            <a:extLst>
              <a:ext uri="{FF2B5EF4-FFF2-40B4-BE49-F238E27FC236}">
                <a16:creationId xmlns:a16="http://schemas.microsoft.com/office/drawing/2014/main" id="{067D38A1-5B2B-4B61-9DD9-53D3CB3EC2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3868" y="6227070"/>
            <a:ext cx="537017" cy="430939"/>
          </a:xfrm>
          <a:prstGeom prst="rect">
            <a:avLst/>
          </a:prstGeom>
        </p:spPr>
      </p:pic>
      <p:sp>
        <p:nvSpPr>
          <p:cNvPr id="25" name="TextBox 24">
            <a:hlinkClick r:id="rId6"/>
            <a:extLst>
              <a:ext uri="{FF2B5EF4-FFF2-40B4-BE49-F238E27FC236}">
                <a16:creationId xmlns:a16="http://schemas.microsoft.com/office/drawing/2014/main" id="{F6F8FBF8-0BC0-4198-83EB-72283EC5B6D8}"/>
              </a:ext>
            </a:extLst>
          </p:cNvPr>
          <p:cNvSpPr txBox="1"/>
          <p:nvPr userDrawn="1"/>
        </p:nvSpPr>
        <p:spPr>
          <a:xfrm>
            <a:off x="3108960" y="6428394"/>
            <a:ext cx="2926080" cy="123111"/>
          </a:xfrm>
          <a:prstGeom prst="rect">
            <a:avLst/>
          </a:prstGeom>
          <a:noFill/>
        </p:spPr>
        <p:txBody>
          <a:bodyPr wrap="square" rtlCol="0" anchor="ctr">
            <a:noAutofit/>
          </a:bodyPr>
          <a:lstStyle/>
          <a:p>
            <a:pPr lvl="0" algn="ctr"/>
            <a:r>
              <a:rPr lang="fr-FR" sz="738" b="1" dirty="0">
                <a:latin typeface="Century Gothic" panose="020B0502020202020204" pitchFamily="34" charset="0"/>
              </a:rPr>
              <a:t>www.europe-en-normandie.eu</a:t>
            </a:r>
          </a:p>
        </p:txBody>
      </p:sp>
      <p:pic>
        <p:nvPicPr>
          <p:cNvPr id="29" name="Graphic 28">
            <a:extLst>
              <a:ext uri="{FF2B5EF4-FFF2-40B4-BE49-F238E27FC236}">
                <a16:creationId xmlns:a16="http://schemas.microsoft.com/office/drawing/2014/main" id="{FC89F691-E70F-4CC3-A476-ABBB152710F7}"/>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977" y="6227070"/>
            <a:ext cx="1573823" cy="485775"/>
          </a:xfrm>
          <a:prstGeom prst="rect">
            <a:avLst/>
          </a:prstGeom>
        </p:spPr>
      </p:pic>
      <p:sp>
        <p:nvSpPr>
          <p:cNvPr id="12" name="Text Placeholder 4">
            <a:extLst>
              <a:ext uri="{FF2B5EF4-FFF2-40B4-BE49-F238E27FC236}">
                <a16:creationId xmlns:a16="http://schemas.microsoft.com/office/drawing/2014/main" id="{CCB35DF4-8483-4F48-96BF-9E6C0634D5A2}"/>
              </a:ext>
            </a:extLst>
          </p:cNvPr>
          <p:cNvSpPr>
            <a:spLocks noGrp="1"/>
          </p:cNvSpPr>
          <p:nvPr>
            <p:ph type="body" sz="quarter" idx="14" hasCustomPrompt="1"/>
          </p:nvPr>
        </p:nvSpPr>
        <p:spPr>
          <a:xfrm>
            <a:off x="3524018" y="668264"/>
            <a:ext cx="4537213" cy="1008136"/>
          </a:xfrm>
          <a:prstGeom prst="rect">
            <a:avLst/>
          </a:prstGeom>
        </p:spPr>
        <p:txBody>
          <a:bodyPr anchor="b"/>
          <a:lstStyle>
            <a:lvl1pPr marL="0" indent="0" algn="r">
              <a:lnSpc>
                <a:spcPct val="100000"/>
              </a:lnSpc>
              <a:spcBef>
                <a:spcPts val="0"/>
              </a:spcBef>
              <a:buNone/>
              <a:defRPr lang="fr-FR" sz="2585" b="1" kern="1200" cap="none" baseline="0" dirty="0" smtClean="0">
                <a:solidFill>
                  <a:schemeClr val="accent2"/>
                </a:solidFill>
                <a:latin typeface="+mj-lt"/>
                <a:ea typeface="+mj-ea"/>
                <a:cs typeface="+mj-cs"/>
              </a:defRPr>
            </a:lvl1pPr>
          </a:lstStyle>
          <a:p>
            <a:pPr lvl="0"/>
            <a:r>
              <a:rPr lang="fr-FR" dirty="0"/>
              <a:t>Titre de la diapositive</a:t>
            </a:r>
          </a:p>
        </p:txBody>
      </p:sp>
      <p:pic>
        <p:nvPicPr>
          <p:cNvPr id="3" name="Image 2"/>
          <p:cNvPicPr>
            <a:picLocks noChangeAspect="1"/>
          </p:cNvPicPr>
          <p:nvPr userDrawn="1"/>
        </p:nvPicPr>
        <p:blipFill>
          <a:blip r:embed="rId9"/>
          <a:stretch>
            <a:fillRect/>
          </a:stretch>
        </p:blipFill>
        <p:spPr>
          <a:xfrm>
            <a:off x="410718" y="304800"/>
            <a:ext cx="2003413" cy="1060796"/>
          </a:xfrm>
          <a:prstGeom prst="rect">
            <a:avLst/>
          </a:prstGeom>
        </p:spPr>
      </p:pic>
      <p:sp>
        <p:nvSpPr>
          <p:cNvPr id="5" name="Espace réservé du texte 4"/>
          <p:cNvSpPr>
            <a:spLocks noGrp="1"/>
          </p:cNvSpPr>
          <p:nvPr>
            <p:ph type="body" sz="quarter" idx="15"/>
          </p:nvPr>
        </p:nvSpPr>
        <p:spPr>
          <a:xfrm>
            <a:off x="773723" y="2057400"/>
            <a:ext cx="7385538" cy="3581400"/>
          </a:xfrm>
          <a:prstGeom prst="rect">
            <a:avLst/>
          </a:prstGeom>
        </p:spPr>
        <p:txBody>
          <a:bodyPr/>
          <a:lstStyle>
            <a:lvl1pPr marL="0" indent="0">
              <a:buFontTx/>
              <a:buNone/>
              <a:defRPr sz="1477" b="1"/>
            </a:lvl1pPr>
            <a:lvl2pPr marL="536014" indent="-178672">
              <a:buClr>
                <a:schemeClr val="accent4">
                  <a:lumMod val="75000"/>
                </a:schemeClr>
              </a:buClr>
              <a:buFont typeface="Wingdings" panose="05000000000000000000" pitchFamily="2" charset="2"/>
              <a:buChar char="§"/>
              <a:defRPr sz="1477"/>
            </a:lvl2pPr>
            <a:lvl3pPr>
              <a:buClr>
                <a:schemeClr val="accent4">
                  <a:lumMod val="75000"/>
                </a:schemeClr>
              </a:buClr>
              <a:defRPr>
                <a:solidFill>
                  <a:schemeClr val="tx1">
                    <a:lumMod val="65000"/>
                    <a:lumOff val="35000"/>
                  </a:schemeClr>
                </a:solidFill>
              </a:defRPr>
            </a:lvl3pPr>
            <a:lvl4pPr>
              <a:defRPr sz="1292" i="1">
                <a:solidFill>
                  <a:schemeClr val="accent4">
                    <a:lumMod val="75000"/>
                  </a:schemeClr>
                </a:solidFill>
              </a:defRPr>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1327326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3">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B6EC78A5-0C63-466D-BCB1-EAE569767F4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8" r="48"/>
          <a:stretch/>
        </p:blipFill>
        <p:spPr>
          <a:xfrm>
            <a:off x="0" y="0"/>
            <a:ext cx="9144000" cy="6858002"/>
          </a:xfrm>
          <a:custGeom>
            <a:avLst/>
            <a:gdLst>
              <a:gd name="connsiteX0" fmla="*/ 0 w 9982200"/>
              <a:gd name="connsiteY0" fmla="*/ 0 h 6858002"/>
              <a:gd name="connsiteX1" fmla="*/ 9982200 w 9982200"/>
              <a:gd name="connsiteY1" fmla="*/ 0 h 6858002"/>
              <a:gd name="connsiteX2" fmla="*/ 9982200 w 9982200"/>
              <a:gd name="connsiteY2" fmla="*/ 6858002 h 6858002"/>
              <a:gd name="connsiteX3" fmla="*/ 0 w 9982200"/>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9982200" h="6858002">
                <a:moveTo>
                  <a:pt x="0" y="0"/>
                </a:moveTo>
                <a:lnTo>
                  <a:pt x="9982200" y="0"/>
                </a:lnTo>
                <a:lnTo>
                  <a:pt x="9982200" y="6858002"/>
                </a:lnTo>
                <a:lnTo>
                  <a:pt x="0" y="6858002"/>
                </a:lnTo>
                <a:close/>
              </a:path>
            </a:pathLst>
          </a:custGeom>
          <a:effectLst>
            <a:outerShdw blurRad="63500" sx="99000" sy="99000" algn="ctr" rotWithShape="0">
              <a:prstClr val="black">
                <a:alpha val="20000"/>
              </a:prstClr>
            </a:outerShdw>
          </a:effectLst>
        </p:spPr>
      </p:pic>
      <p:pic>
        <p:nvPicPr>
          <p:cNvPr id="21" name="Graphic 20">
            <a:extLst>
              <a:ext uri="{FF2B5EF4-FFF2-40B4-BE49-F238E27FC236}">
                <a16:creationId xmlns:a16="http://schemas.microsoft.com/office/drawing/2014/main" id="{828CE027-2795-4120-AA7D-652FEB2EB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3868" y="6227070"/>
            <a:ext cx="537017" cy="430939"/>
          </a:xfrm>
          <a:prstGeom prst="rect">
            <a:avLst/>
          </a:prstGeom>
        </p:spPr>
      </p:pic>
      <p:sp>
        <p:nvSpPr>
          <p:cNvPr id="28" name="TextBox 27">
            <a:hlinkClick r:id="rId6"/>
            <a:extLst>
              <a:ext uri="{FF2B5EF4-FFF2-40B4-BE49-F238E27FC236}">
                <a16:creationId xmlns:a16="http://schemas.microsoft.com/office/drawing/2014/main" id="{DD078D9E-1193-464B-8E84-1F47C00397A5}"/>
              </a:ext>
            </a:extLst>
          </p:cNvPr>
          <p:cNvSpPr txBox="1"/>
          <p:nvPr userDrawn="1"/>
        </p:nvSpPr>
        <p:spPr>
          <a:xfrm>
            <a:off x="3108960" y="6428394"/>
            <a:ext cx="2926080" cy="123111"/>
          </a:xfrm>
          <a:prstGeom prst="rect">
            <a:avLst/>
          </a:prstGeom>
          <a:noFill/>
        </p:spPr>
        <p:txBody>
          <a:bodyPr wrap="square" rtlCol="0" anchor="ctr">
            <a:noAutofit/>
          </a:bodyPr>
          <a:lstStyle/>
          <a:p>
            <a:pPr lvl="0" algn="ctr"/>
            <a:r>
              <a:rPr lang="fr-FR" sz="738" b="1" dirty="0">
                <a:latin typeface="Century Gothic" panose="020B0502020202020204" pitchFamily="34" charset="0"/>
              </a:rPr>
              <a:t>www.europe-en-normandie.eu</a:t>
            </a:r>
          </a:p>
        </p:txBody>
      </p:sp>
      <p:pic>
        <p:nvPicPr>
          <p:cNvPr id="34" name="Graphic 33">
            <a:extLst>
              <a:ext uri="{FF2B5EF4-FFF2-40B4-BE49-F238E27FC236}">
                <a16:creationId xmlns:a16="http://schemas.microsoft.com/office/drawing/2014/main" id="{C92276E0-427D-46B8-968B-0618BE36ADC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977" y="6227070"/>
            <a:ext cx="1573823" cy="485775"/>
          </a:xfrm>
          <a:prstGeom prst="rect">
            <a:avLst/>
          </a:prstGeom>
        </p:spPr>
      </p:pic>
      <p:sp>
        <p:nvSpPr>
          <p:cNvPr id="13" name="Text Placeholder 4">
            <a:extLst>
              <a:ext uri="{FF2B5EF4-FFF2-40B4-BE49-F238E27FC236}">
                <a16:creationId xmlns:a16="http://schemas.microsoft.com/office/drawing/2014/main" id="{CCB35DF4-8483-4F48-96BF-9E6C0634D5A2}"/>
              </a:ext>
            </a:extLst>
          </p:cNvPr>
          <p:cNvSpPr>
            <a:spLocks noGrp="1"/>
          </p:cNvSpPr>
          <p:nvPr>
            <p:ph type="body" sz="quarter" idx="14" hasCustomPrompt="1"/>
          </p:nvPr>
        </p:nvSpPr>
        <p:spPr>
          <a:xfrm>
            <a:off x="3524018" y="668264"/>
            <a:ext cx="4537213" cy="1008136"/>
          </a:xfrm>
          <a:prstGeom prst="rect">
            <a:avLst/>
          </a:prstGeom>
        </p:spPr>
        <p:txBody>
          <a:bodyPr anchor="b"/>
          <a:lstStyle>
            <a:lvl1pPr marL="0" indent="0" algn="r">
              <a:lnSpc>
                <a:spcPct val="100000"/>
              </a:lnSpc>
              <a:spcBef>
                <a:spcPts val="0"/>
              </a:spcBef>
              <a:buNone/>
              <a:defRPr lang="fr-FR" sz="2585" b="1" kern="1200" cap="none" baseline="0" dirty="0" smtClean="0">
                <a:solidFill>
                  <a:schemeClr val="accent2"/>
                </a:solidFill>
                <a:latin typeface="+mj-lt"/>
                <a:ea typeface="+mj-ea"/>
                <a:cs typeface="+mj-cs"/>
              </a:defRPr>
            </a:lvl1pPr>
          </a:lstStyle>
          <a:p>
            <a:pPr lvl="0"/>
            <a:r>
              <a:rPr lang="fr-FR" dirty="0"/>
              <a:t>Titre de la diapositive</a:t>
            </a:r>
          </a:p>
        </p:txBody>
      </p:sp>
      <p:pic>
        <p:nvPicPr>
          <p:cNvPr id="15" name="Image 14"/>
          <p:cNvPicPr>
            <a:picLocks noChangeAspect="1"/>
          </p:cNvPicPr>
          <p:nvPr userDrawn="1"/>
        </p:nvPicPr>
        <p:blipFill>
          <a:blip r:embed="rId9"/>
          <a:stretch>
            <a:fillRect/>
          </a:stretch>
        </p:blipFill>
        <p:spPr>
          <a:xfrm>
            <a:off x="410718" y="304800"/>
            <a:ext cx="2003413" cy="1060796"/>
          </a:xfrm>
          <a:prstGeom prst="rect">
            <a:avLst/>
          </a:prstGeom>
        </p:spPr>
      </p:pic>
      <p:sp>
        <p:nvSpPr>
          <p:cNvPr id="16" name="Espace réservé du texte 4"/>
          <p:cNvSpPr>
            <a:spLocks noGrp="1"/>
          </p:cNvSpPr>
          <p:nvPr>
            <p:ph type="body" sz="quarter" idx="15"/>
          </p:nvPr>
        </p:nvSpPr>
        <p:spPr>
          <a:xfrm>
            <a:off x="773723" y="2057400"/>
            <a:ext cx="7385538" cy="3581400"/>
          </a:xfrm>
          <a:prstGeom prst="rect">
            <a:avLst/>
          </a:prstGeom>
        </p:spPr>
        <p:txBody>
          <a:bodyPr/>
          <a:lstStyle>
            <a:lvl1pPr marL="0" indent="0">
              <a:buFontTx/>
              <a:buNone/>
              <a:defRPr sz="1477" b="1"/>
            </a:lvl1pPr>
            <a:lvl2pPr marL="536014" indent="-178672">
              <a:buClr>
                <a:schemeClr val="accent4">
                  <a:lumMod val="75000"/>
                </a:schemeClr>
              </a:buClr>
              <a:buFont typeface="Wingdings" panose="05000000000000000000" pitchFamily="2" charset="2"/>
              <a:buChar char="§"/>
              <a:defRPr sz="1477"/>
            </a:lvl2pPr>
            <a:lvl3pPr>
              <a:buClr>
                <a:schemeClr val="accent4">
                  <a:lumMod val="75000"/>
                </a:schemeClr>
              </a:buClr>
              <a:defRPr>
                <a:solidFill>
                  <a:schemeClr val="tx1">
                    <a:lumMod val="65000"/>
                    <a:lumOff val="35000"/>
                  </a:schemeClr>
                </a:solidFill>
              </a:defRPr>
            </a:lvl3pPr>
            <a:lvl4pPr>
              <a:defRPr sz="1292" i="1">
                <a:solidFill>
                  <a:schemeClr val="accent4">
                    <a:lumMod val="75000"/>
                  </a:schemeClr>
                </a:solidFill>
              </a:defRPr>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1160485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4">
    <p:bg>
      <p:bgPr>
        <a:solidFill>
          <a:schemeClr val="bg1"/>
        </a:solidFill>
        <a:effectLst/>
      </p:bgPr>
    </p:bg>
    <p:spTree>
      <p:nvGrpSpPr>
        <p:cNvPr id="1" name=""/>
        <p:cNvGrpSpPr/>
        <p:nvPr/>
      </p:nvGrpSpPr>
      <p:grpSpPr>
        <a:xfrm>
          <a:off x="0" y="0"/>
          <a:ext cx="0" cy="0"/>
          <a:chOff x="0" y="0"/>
          <a:chExt cx="0" cy="0"/>
        </a:xfrm>
      </p:grpSpPr>
      <p:sp>
        <p:nvSpPr>
          <p:cNvPr id="161" name="Freeform: Shape 160">
            <a:extLst>
              <a:ext uri="{FF2B5EF4-FFF2-40B4-BE49-F238E27FC236}">
                <a16:creationId xmlns:a16="http://schemas.microsoft.com/office/drawing/2014/main" id="{198DC808-2B9B-4809-8190-966A5AB35175}"/>
              </a:ext>
            </a:extLst>
          </p:cNvPr>
          <p:cNvSpPr/>
          <p:nvPr/>
        </p:nvSpPr>
        <p:spPr>
          <a:xfrm>
            <a:off x="0" y="1"/>
            <a:ext cx="2385009" cy="903222"/>
          </a:xfrm>
          <a:custGeom>
            <a:avLst/>
            <a:gdLst>
              <a:gd name="connsiteX0" fmla="*/ 1720430 w 1972842"/>
              <a:gd name="connsiteY0" fmla="*/ 0 h 754379"/>
              <a:gd name="connsiteX1" fmla="*/ 4025 w 1972842"/>
              <a:gd name="connsiteY1" fmla="*/ 0 h 754379"/>
              <a:gd name="connsiteX2" fmla="*/ 74510 w 1972842"/>
              <a:gd name="connsiteY2" fmla="*/ 564833 h 754379"/>
              <a:gd name="connsiteX3" fmla="*/ 1972842 w 1972842"/>
              <a:gd name="connsiteY3" fmla="*/ 754380 h 754379"/>
              <a:gd name="connsiteX4" fmla="*/ 1720430 w 1972842"/>
              <a:gd name="connsiteY4" fmla="*/ 0 h 75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842" h="754379">
                <a:moveTo>
                  <a:pt x="1720430" y="0"/>
                </a:moveTo>
                <a:lnTo>
                  <a:pt x="4025" y="0"/>
                </a:lnTo>
                <a:cubicBezTo>
                  <a:pt x="-10263" y="194310"/>
                  <a:pt x="13550" y="386715"/>
                  <a:pt x="74510" y="564833"/>
                </a:cubicBezTo>
                <a:cubicBezTo>
                  <a:pt x="706970" y="627698"/>
                  <a:pt x="1339430" y="691515"/>
                  <a:pt x="1972842" y="754380"/>
                </a:cubicBezTo>
                <a:cubicBezTo>
                  <a:pt x="1836635" y="513398"/>
                  <a:pt x="1752815" y="256223"/>
                  <a:pt x="1720430" y="0"/>
                </a:cubicBezTo>
              </a:path>
            </a:pathLst>
          </a:custGeom>
          <a:solidFill>
            <a:schemeClr val="accent5"/>
          </a:solidFill>
          <a:ln w="9525" cap="flat">
            <a:noFill/>
            <a:prstDash val="solid"/>
            <a:miter/>
          </a:ln>
        </p:spPr>
        <p:txBody>
          <a:bodyPr rtlCol="0" anchor="ctr"/>
          <a:lstStyle/>
          <a:p>
            <a:endParaRPr lang="fr-FR" sz="1662" noProof="0" dirty="0"/>
          </a:p>
        </p:txBody>
      </p:sp>
      <p:sp>
        <p:nvSpPr>
          <p:cNvPr id="162" name="Freeform: Shape 161">
            <a:extLst>
              <a:ext uri="{FF2B5EF4-FFF2-40B4-BE49-F238E27FC236}">
                <a16:creationId xmlns:a16="http://schemas.microsoft.com/office/drawing/2014/main" id="{4444D7BD-C287-486E-82D4-4060D3EDD34C}"/>
              </a:ext>
            </a:extLst>
          </p:cNvPr>
          <p:cNvSpPr/>
          <p:nvPr/>
        </p:nvSpPr>
        <p:spPr>
          <a:xfrm>
            <a:off x="7409278" y="5341126"/>
            <a:ext cx="1734722" cy="1516874"/>
          </a:xfrm>
          <a:custGeom>
            <a:avLst/>
            <a:gdLst>
              <a:gd name="connsiteX0" fmla="*/ 1149668 w 1432560"/>
              <a:gd name="connsiteY0" fmla="*/ 0 h 1244917"/>
              <a:gd name="connsiteX1" fmla="*/ 862013 w 1432560"/>
              <a:gd name="connsiteY1" fmla="*/ 811530 h 1244917"/>
              <a:gd name="connsiteX2" fmla="*/ 0 w 1432560"/>
              <a:gd name="connsiteY2" fmla="*/ 811530 h 1244917"/>
              <a:gd name="connsiteX3" fmla="*/ 0 w 1432560"/>
              <a:gd name="connsiteY3" fmla="*/ 817245 h 1244917"/>
              <a:gd name="connsiteX4" fmla="*/ 605790 w 1432560"/>
              <a:gd name="connsiteY4" fmla="*/ 1244917 h 1244917"/>
              <a:gd name="connsiteX5" fmla="*/ 1432560 w 1432560"/>
              <a:gd name="connsiteY5" fmla="*/ 1244917 h 1244917"/>
              <a:gd name="connsiteX6" fmla="*/ 1432560 w 1432560"/>
              <a:gd name="connsiteY6" fmla="*/ 798195 h 1244917"/>
              <a:gd name="connsiteX7" fmla="*/ 1155382 w 1432560"/>
              <a:gd name="connsiteY7" fmla="*/ 0 h 124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60" h="1244917">
                <a:moveTo>
                  <a:pt x="1149668" y="0"/>
                </a:moveTo>
                <a:lnTo>
                  <a:pt x="862013" y="811530"/>
                </a:lnTo>
                <a:lnTo>
                  <a:pt x="0" y="811530"/>
                </a:lnTo>
                <a:lnTo>
                  <a:pt x="0" y="817245"/>
                </a:lnTo>
                <a:lnTo>
                  <a:pt x="605790" y="1244917"/>
                </a:lnTo>
                <a:lnTo>
                  <a:pt x="1432560" y="1244917"/>
                </a:lnTo>
                <a:lnTo>
                  <a:pt x="1432560" y="798195"/>
                </a:lnTo>
                <a:lnTo>
                  <a:pt x="1155382" y="0"/>
                </a:lnTo>
                <a:close/>
              </a:path>
            </a:pathLst>
          </a:custGeom>
          <a:solidFill>
            <a:schemeClr val="accent5"/>
          </a:solidFill>
          <a:ln w="9525" cap="flat">
            <a:noFill/>
            <a:prstDash val="solid"/>
            <a:miter/>
          </a:ln>
        </p:spPr>
        <p:txBody>
          <a:bodyPr rtlCol="0" anchor="ctr"/>
          <a:lstStyle/>
          <a:p>
            <a:endParaRPr lang="fr-FR" sz="1662" noProof="0" dirty="0"/>
          </a:p>
        </p:txBody>
      </p:sp>
      <p:pic>
        <p:nvPicPr>
          <p:cNvPr id="163" name="Graphic 162">
            <a:extLst>
              <a:ext uri="{FF2B5EF4-FFF2-40B4-BE49-F238E27FC236}">
                <a16:creationId xmlns:a16="http://schemas.microsoft.com/office/drawing/2014/main" id="{E5D26BCE-BBA6-4C9A-89F7-35E91E47A8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354" y="6296543"/>
            <a:ext cx="1439863" cy="309904"/>
          </a:xfrm>
          <a:prstGeom prst="rect">
            <a:avLst/>
          </a:prstGeom>
        </p:spPr>
      </p:pic>
      <p:pic>
        <p:nvPicPr>
          <p:cNvPr id="213" name="Graphic 212">
            <a:extLst>
              <a:ext uri="{FF2B5EF4-FFF2-40B4-BE49-F238E27FC236}">
                <a16:creationId xmlns:a16="http://schemas.microsoft.com/office/drawing/2014/main" id="{BC904B40-15FA-4FBA-A689-52240E46E7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3868" y="6210494"/>
            <a:ext cx="537017" cy="447514"/>
          </a:xfrm>
          <a:prstGeom prst="rect">
            <a:avLst/>
          </a:prstGeom>
        </p:spPr>
      </p:pic>
      <p:sp>
        <p:nvSpPr>
          <p:cNvPr id="17" name="TextBox 16">
            <a:hlinkClick r:id="rId6"/>
            <a:extLst>
              <a:ext uri="{FF2B5EF4-FFF2-40B4-BE49-F238E27FC236}">
                <a16:creationId xmlns:a16="http://schemas.microsoft.com/office/drawing/2014/main" id="{E45B150A-4EB6-471B-A9B1-F6B792D678C7}"/>
              </a:ext>
            </a:extLst>
          </p:cNvPr>
          <p:cNvSpPr txBox="1"/>
          <p:nvPr userDrawn="1"/>
        </p:nvSpPr>
        <p:spPr>
          <a:xfrm>
            <a:off x="3108960" y="6428394"/>
            <a:ext cx="2926080" cy="123111"/>
          </a:xfrm>
          <a:prstGeom prst="rect">
            <a:avLst/>
          </a:prstGeom>
          <a:noFill/>
        </p:spPr>
        <p:txBody>
          <a:bodyPr wrap="square" rtlCol="0" anchor="ctr">
            <a:noAutofit/>
          </a:bodyPr>
          <a:lstStyle/>
          <a:p>
            <a:pPr lvl="0" algn="ctr"/>
            <a:r>
              <a:rPr lang="fr-FR" sz="738" b="1" dirty="0">
                <a:latin typeface="Century Gothic" panose="020B0502020202020204" pitchFamily="34" charset="0"/>
              </a:rPr>
              <a:t>www.europe-en-normandie.eu</a:t>
            </a:r>
          </a:p>
        </p:txBody>
      </p:sp>
      <p:sp>
        <p:nvSpPr>
          <p:cNvPr id="11" name="Text Placeholder 4">
            <a:extLst>
              <a:ext uri="{FF2B5EF4-FFF2-40B4-BE49-F238E27FC236}">
                <a16:creationId xmlns:a16="http://schemas.microsoft.com/office/drawing/2014/main" id="{CCB35DF4-8483-4F48-96BF-9E6C0634D5A2}"/>
              </a:ext>
            </a:extLst>
          </p:cNvPr>
          <p:cNvSpPr>
            <a:spLocks noGrp="1"/>
          </p:cNvSpPr>
          <p:nvPr>
            <p:ph type="body" sz="quarter" idx="15" hasCustomPrompt="1"/>
          </p:nvPr>
        </p:nvSpPr>
        <p:spPr>
          <a:xfrm>
            <a:off x="3524018" y="668264"/>
            <a:ext cx="4537213" cy="1008136"/>
          </a:xfrm>
          <a:prstGeom prst="rect">
            <a:avLst/>
          </a:prstGeom>
        </p:spPr>
        <p:txBody>
          <a:bodyPr anchor="b"/>
          <a:lstStyle>
            <a:lvl1pPr marL="0" indent="0" algn="r">
              <a:lnSpc>
                <a:spcPct val="100000"/>
              </a:lnSpc>
              <a:spcBef>
                <a:spcPts val="0"/>
              </a:spcBef>
              <a:buNone/>
              <a:defRPr lang="fr-FR" sz="2585" b="1" kern="1200" cap="none" baseline="0" dirty="0" smtClean="0">
                <a:solidFill>
                  <a:schemeClr val="accent2"/>
                </a:solidFill>
                <a:latin typeface="+mj-lt"/>
                <a:ea typeface="+mj-ea"/>
                <a:cs typeface="+mj-cs"/>
              </a:defRPr>
            </a:lvl1pPr>
          </a:lstStyle>
          <a:p>
            <a:pPr lvl="0"/>
            <a:r>
              <a:rPr lang="fr-FR" dirty="0"/>
              <a:t>Titre de la diapositive</a:t>
            </a:r>
          </a:p>
        </p:txBody>
      </p:sp>
      <p:sp>
        <p:nvSpPr>
          <p:cNvPr id="19" name="Espace réservé du texte 4"/>
          <p:cNvSpPr>
            <a:spLocks noGrp="1"/>
          </p:cNvSpPr>
          <p:nvPr>
            <p:ph type="body" sz="quarter" idx="16"/>
          </p:nvPr>
        </p:nvSpPr>
        <p:spPr>
          <a:xfrm>
            <a:off x="773723" y="2057400"/>
            <a:ext cx="7385538" cy="3581400"/>
          </a:xfrm>
          <a:prstGeom prst="rect">
            <a:avLst/>
          </a:prstGeom>
        </p:spPr>
        <p:txBody>
          <a:bodyPr/>
          <a:lstStyle>
            <a:lvl1pPr marL="0" indent="0">
              <a:buFontTx/>
              <a:buNone/>
              <a:defRPr sz="1477" b="1"/>
            </a:lvl1pPr>
            <a:lvl2pPr marL="536014" indent="-178672">
              <a:buClr>
                <a:schemeClr val="accent4">
                  <a:lumMod val="75000"/>
                </a:schemeClr>
              </a:buClr>
              <a:buFont typeface="Wingdings" panose="05000000000000000000" pitchFamily="2" charset="2"/>
              <a:buChar char="§"/>
              <a:defRPr sz="1477"/>
            </a:lvl2pPr>
            <a:lvl3pPr>
              <a:buClr>
                <a:schemeClr val="accent4">
                  <a:lumMod val="75000"/>
                </a:schemeClr>
              </a:buClr>
              <a:defRPr>
                <a:solidFill>
                  <a:schemeClr val="tx1">
                    <a:lumMod val="65000"/>
                    <a:lumOff val="35000"/>
                  </a:schemeClr>
                </a:solidFill>
              </a:defRPr>
            </a:lvl3pPr>
            <a:lvl4pPr>
              <a:defRPr sz="1292" i="1">
                <a:solidFill>
                  <a:schemeClr val="accent4">
                    <a:lumMod val="75000"/>
                  </a:schemeClr>
                </a:solidFill>
              </a:defRPr>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646657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5">
    <p:bg>
      <p:bgPr>
        <a:solidFill>
          <a:schemeClr val="bg1"/>
        </a:solidFill>
        <a:effectLst/>
      </p:bgPr>
    </p:bg>
    <p:spTree>
      <p:nvGrpSpPr>
        <p:cNvPr id="1" name=""/>
        <p:cNvGrpSpPr/>
        <p:nvPr/>
      </p:nvGrpSpPr>
      <p:grpSpPr>
        <a:xfrm>
          <a:off x="0" y="0"/>
          <a:ext cx="0" cy="0"/>
          <a:chOff x="0" y="0"/>
          <a:chExt cx="0" cy="0"/>
        </a:xfrm>
      </p:grpSpPr>
      <p:sp>
        <p:nvSpPr>
          <p:cNvPr id="161" name="Freeform: Shape 160">
            <a:extLst>
              <a:ext uri="{FF2B5EF4-FFF2-40B4-BE49-F238E27FC236}">
                <a16:creationId xmlns:a16="http://schemas.microsoft.com/office/drawing/2014/main" id="{198DC808-2B9B-4809-8190-966A5AB35175}"/>
              </a:ext>
            </a:extLst>
          </p:cNvPr>
          <p:cNvSpPr/>
          <p:nvPr/>
        </p:nvSpPr>
        <p:spPr>
          <a:xfrm>
            <a:off x="0" y="1"/>
            <a:ext cx="2385009" cy="903222"/>
          </a:xfrm>
          <a:custGeom>
            <a:avLst/>
            <a:gdLst>
              <a:gd name="connsiteX0" fmla="*/ 1720430 w 1972842"/>
              <a:gd name="connsiteY0" fmla="*/ 0 h 754379"/>
              <a:gd name="connsiteX1" fmla="*/ 4025 w 1972842"/>
              <a:gd name="connsiteY1" fmla="*/ 0 h 754379"/>
              <a:gd name="connsiteX2" fmla="*/ 74510 w 1972842"/>
              <a:gd name="connsiteY2" fmla="*/ 564833 h 754379"/>
              <a:gd name="connsiteX3" fmla="*/ 1972842 w 1972842"/>
              <a:gd name="connsiteY3" fmla="*/ 754380 h 754379"/>
              <a:gd name="connsiteX4" fmla="*/ 1720430 w 1972842"/>
              <a:gd name="connsiteY4" fmla="*/ 0 h 75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842" h="754379">
                <a:moveTo>
                  <a:pt x="1720430" y="0"/>
                </a:moveTo>
                <a:lnTo>
                  <a:pt x="4025" y="0"/>
                </a:lnTo>
                <a:cubicBezTo>
                  <a:pt x="-10263" y="194310"/>
                  <a:pt x="13550" y="386715"/>
                  <a:pt x="74510" y="564833"/>
                </a:cubicBezTo>
                <a:cubicBezTo>
                  <a:pt x="706970" y="627698"/>
                  <a:pt x="1339430" y="691515"/>
                  <a:pt x="1972842" y="754380"/>
                </a:cubicBezTo>
                <a:cubicBezTo>
                  <a:pt x="1836635" y="513398"/>
                  <a:pt x="1752815" y="256223"/>
                  <a:pt x="1720430" y="0"/>
                </a:cubicBezTo>
              </a:path>
            </a:pathLst>
          </a:custGeom>
          <a:solidFill>
            <a:schemeClr val="accent6"/>
          </a:solidFill>
          <a:ln w="9525" cap="flat">
            <a:noFill/>
            <a:prstDash val="solid"/>
            <a:miter/>
          </a:ln>
        </p:spPr>
        <p:txBody>
          <a:bodyPr rtlCol="0" anchor="ctr"/>
          <a:lstStyle/>
          <a:p>
            <a:endParaRPr lang="fr-FR" sz="1662" noProof="0"/>
          </a:p>
        </p:txBody>
      </p:sp>
      <p:sp>
        <p:nvSpPr>
          <p:cNvPr id="162" name="Freeform: Shape 161">
            <a:extLst>
              <a:ext uri="{FF2B5EF4-FFF2-40B4-BE49-F238E27FC236}">
                <a16:creationId xmlns:a16="http://schemas.microsoft.com/office/drawing/2014/main" id="{4444D7BD-C287-486E-82D4-4060D3EDD34C}"/>
              </a:ext>
            </a:extLst>
          </p:cNvPr>
          <p:cNvSpPr/>
          <p:nvPr/>
        </p:nvSpPr>
        <p:spPr>
          <a:xfrm>
            <a:off x="7409278" y="5341126"/>
            <a:ext cx="1734722" cy="1516874"/>
          </a:xfrm>
          <a:custGeom>
            <a:avLst/>
            <a:gdLst>
              <a:gd name="connsiteX0" fmla="*/ 1149668 w 1432560"/>
              <a:gd name="connsiteY0" fmla="*/ 0 h 1244917"/>
              <a:gd name="connsiteX1" fmla="*/ 862013 w 1432560"/>
              <a:gd name="connsiteY1" fmla="*/ 811530 h 1244917"/>
              <a:gd name="connsiteX2" fmla="*/ 0 w 1432560"/>
              <a:gd name="connsiteY2" fmla="*/ 811530 h 1244917"/>
              <a:gd name="connsiteX3" fmla="*/ 0 w 1432560"/>
              <a:gd name="connsiteY3" fmla="*/ 817245 h 1244917"/>
              <a:gd name="connsiteX4" fmla="*/ 605790 w 1432560"/>
              <a:gd name="connsiteY4" fmla="*/ 1244917 h 1244917"/>
              <a:gd name="connsiteX5" fmla="*/ 1432560 w 1432560"/>
              <a:gd name="connsiteY5" fmla="*/ 1244917 h 1244917"/>
              <a:gd name="connsiteX6" fmla="*/ 1432560 w 1432560"/>
              <a:gd name="connsiteY6" fmla="*/ 798195 h 1244917"/>
              <a:gd name="connsiteX7" fmla="*/ 1155382 w 1432560"/>
              <a:gd name="connsiteY7" fmla="*/ 0 h 124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60" h="1244917">
                <a:moveTo>
                  <a:pt x="1149668" y="0"/>
                </a:moveTo>
                <a:lnTo>
                  <a:pt x="862013" y="811530"/>
                </a:lnTo>
                <a:lnTo>
                  <a:pt x="0" y="811530"/>
                </a:lnTo>
                <a:lnTo>
                  <a:pt x="0" y="817245"/>
                </a:lnTo>
                <a:lnTo>
                  <a:pt x="605790" y="1244917"/>
                </a:lnTo>
                <a:lnTo>
                  <a:pt x="1432560" y="1244917"/>
                </a:lnTo>
                <a:lnTo>
                  <a:pt x="1432560" y="798195"/>
                </a:lnTo>
                <a:lnTo>
                  <a:pt x="1155382" y="0"/>
                </a:lnTo>
                <a:close/>
              </a:path>
            </a:pathLst>
          </a:custGeom>
          <a:solidFill>
            <a:schemeClr val="accent6"/>
          </a:solidFill>
          <a:ln w="9525" cap="flat">
            <a:noFill/>
            <a:prstDash val="solid"/>
            <a:miter/>
          </a:ln>
        </p:spPr>
        <p:txBody>
          <a:bodyPr rtlCol="0" anchor="ctr"/>
          <a:lstStyle/>
          <a:p>
            <a:endParaRPr lang="fr-FR" sz="1662" noProof="0"/>
          </a:p>
        </p:txBody>
      </p:sp>
      <p:pic>
        <p:nvPicPr>
          <p:cNvPr id="16" name="Graphic 15">
            <a:extLst>
              <a:ext uri="{FF2B5EF4-FFF2-40B4-BE49-F238E27FC236}">
                <a16:creationId xmlns:a16="http://schemas.microsoft.com/office/drawing/2014/main" id="{D21310A8-AC77-40B5-BC69-5B593EA1BD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3868" y="6210494"/>
            <a:ext cx="537017" cy="447514"/>
          </a:xfrm>
          <a:prstGeom prst="rect">
            <a:avLst/>
          </a:prstGeom>
        </p:spPr>
      </p:pic>
      <p:sp>
        <p:nvSpPr>
          <p:cNvPr id="19" name="TextBox 18">
            <a:hlinkClick r:id="rId4"/>
            <a:extLst>
              <a:ext uri="{FF2B5EF4-FFF2-40B4-BE49-F238E27FC236}">
                <a16:creationId xmlns:a16="http://schemas.microsoft.com/office/drawing/2014/main" id="{0727BBD4-4F56-446B-BFAC-35EA328DA90D}"/>
              </a:ext>
            </a:extLst>
          </p:cNvPr>
          <p:cNvSpPr txBox="1"/>
          <p:nvPr userDrawn="1"/>
        </p:nvSpPr>
        <p:spPr>
          <a:xfrm>
            <a:off x="3108960" y="6428394"/>
            <a:ext cx="2926080" cy="123111"/>
          </a:xfrm>
          <a:prstGeom prst="rect">
            <a:avLst/>
          </a:prstGeom>
          <a:noFill/>
        </p:spPr>
        <p:txBody>
          <a:bodyPr wrap="square" rtlCol="0" anchor="ctr">
            <a:noAutofit/>
          </a:bodyPr>
          <a:lstStyle/>
          <a:p>
            <a:pPr lvl="0" algn="ctr"/>
            <a:r>
              <a:rPr lang="fr-FR" sz="738" b="1" noProof="0">
                <a:latin typeface="Century Gothic" panose="020B0502020202020204" pitchFamily="34" charset="0"/>
              </a:rPr>
              <a:t>www.europe-en-normandie.eu</a:t>
            </a:r>
          </a:p>
        </p:txBody>
      </p:sp>
      <p:pic>
        <p:nvPicPr>
          <p:cNvPr id="26" name="Graphic 25">
            <a:extLst>
              <a:ext uri="{FF2B5EF4-FFF2-40B4-BE49-F238E27FC236}">
                <a16:creationId xmlns:a16="http://schemas.microsoft.com/office/drawing/2014/main" id="{F94669DE-A7B6-4158-9B10-C3645B0F14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1354" y="6296543"/>
            <a:ext cx="1439863" cy="309904"/>
          </a:xfrm>
          <a:prstGeom prst="rect">
            <a:avLst/>
          </a:prstGeom>
        </p:spPr>
      </p:pic>
      <p:sp>
        <p:nvSpPr>
          <p:cNvPr id="15" name="Text Placeholder 4">
            <a:extLst>
              <a:ext uri="{FF2B5EF4-FFF2-40B4-BE49-F238E27FC236}">
                <a16:creationId xmlns:a16="http://schemas.microsoft.com/office/drawing/2014/main" id="{CCB35DF4-8483-4F48-96BF-9E6C0634D5A2}"/>
              </a:ext>
            </a:extLst>
          </p:cNvPr>
          <p:cNvSpPr>
            <a:spLocks noGrp="1"/>
          </p:cNvSpPr>
          <p:nvPr>
            <p:ph type="body" sz="quarter" idx="14" hasCustomPrompt="1"/>
          </p:nvPr>
        </p:nvSpPr>
        <p:spPr>
          <a:xfrm>
            <a:off x="3524018" y="668264"/>
            <a:ext cx="4537213" cy="1008136"/>
          </a:xfrm>
          <a:prstGeom prst="rect">
            <a:avLst/>
          </a:prstGeom>
        </p:spPr>
        <p:txBody>
          <a:bodyPr anchor="b"/>
          <a:lstStyle>
            <a:lvl1pPr marL="0" indent="0" algn="r">
              <a:lnSpc>
                <a:spcPct val="100000"/>
              </a:lnSpc>
              <a:spcBef>
                <a:spcPts val="0"/>
              </a:spcBef>
              <a:buNone/>
              <a:defRPr lang="fr-FR" sz="2585" b="1" kern="1200" cap="none" baseline="0" dirty="0" smtClean="0">
                <a:solidFill>
                  <a:schemeClr val="accent2"/>
                </a:solidFill>
                <a:latin typeface="+mj-lt"/>
                <a:ea typeface="+mj-ea"/>
                <a:cs typeface="+mj-cs"/>
              </a:defRPr>
            </a:lvl1pPr>
          </a:lstStyle>
          <a:p>
            <a:pPr lvl="0"/>
            <a:r>
              <a:rPr lang="fr-FR" dirty="0"/>
              <a:t>Titre de la diapositive</a:t>
            </a:r>
          </a:p>
        </p:txBody>
      </p:sp>
      <p:sp>
        <p:nvSpPr>
          <p:cNvPr id="20" name="Espace réservé du texte 4"/>
          <p:cNvSpPr>
            <a:spLocks noGrp="1"/>
          </p:cNvSpPr>
          <p:nvPr>
            <p:ph type="body" sz="quarter" idx="15"/>
          </p:nvPr>
        </p:nvSpPr>
        <p:spPr>
          <a:xfrm>
            <a:off x="773723" y="2057400"/>
            <a:ext cx="7385538" cy="3581400"/>
          </a:xfrm>
          <a:prstGeom prst="rect">
            <a:avLst/>
          </a:prstGeom>
        </p:spPr>
        <p:txBody>
          <a:bodyPr/>
          <a:lstStyle>
            <a:lvl1pPr marL="0" indent="0">
              <a:buFontTx/>
              <a:buNone/>
              <a:defRPr sz="1477" b="1"/>
            </a:lvl1pPr>
            <a:lvl2pPr marL="536014" indent="-178672">
              <a:buClr>
                <a:schemeClr val="accent4">
                  <a:lumMod val="75000"/>
                </a:schemeClr>
              </a:buClr>
              <a:buFont typeface="Wingdings" panose="05000000000000000000" pitchFamily="2" charset="2"/>
              <a:buChar char="§"/>
              <a:defRPr sz="1477"/>
            </a:lvl2pPr>
            <a:lvl3pPr>
              <a:buClr>
                <a:schemeClr val="accent4">
                  <a:lumMod val="75000"/>
                </a:schemeClr>
              </a:buClr>
              <a:defRPr>
                <a:solidFill>
                  <a:schemeClr val="tx1">
                    <a:lumMod val="65000"/>
                    <a:lumOff val="35000"/>
                  </a:schemeClr>
                </a:solidFill>
              </a:defRPr>
            </a:lvl3pPr>
            <a:lvl4pPr>
              <a:defRPr sz="1292" i="1">
                <a:solidFill>
                  <a:schemeClr val="accent4">
                    <a:lumMod val="75000"/>
                  </a:schemeClr>
                </a:solidFill>
              </a:defRPr>
            </a:lvl4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449845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2" name="Image 1" descr="PPT REGION NORMANDI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3923804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Image 1" descr="PPT REGION NORMANDI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195015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2" name="Image 1" descr="PPT REGION NORMANDI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161656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de couver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5460" y="1988820"/>
            <a:ext cx="5593080" cy="2880360"/>
          </a:xfrm>
          <a:prstGeom prst="rect">
            <a:avLst/>
          </a:prstGeom>
        </p:spPr>
      </p:pic>
    </p:spTree>
    <p:extLst>
      <p:ext uri="{BB962C8B-B14F-4D97-AF65-F5344CB8AC3E}">
        <p14:creationId xmlns:p14="http://schemas.microsoft.com/office/powerpoint/2010/main" val="2224825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pic>
        <p:nvPicPr>
          <p:cNvPr id="2" name="Image 1" descr="PPT REGION NORMANDI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6339"/>
            <a:ext cx="9144000" cy="6465323"/>
          </a:xfrm>
          <a:prstGeom prst="rect">
            <a:avLst/>
          </a:prstGeom>
        </p:spPr>
      </p:pic>
    </p:spTree>
    <p:extLst>
      <p:ext uri="{BB962C8B-B14F-4D97-AF65-F5344CB8AC3E}">
        <p14:creationId xmlns:p14="http://schemas.microsoft.com/office/powerpoint/2010/main" val="693661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s de couvertu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5460" y="1988820"/>
            <a:ext cx="5593080" cy="2880360"/>
          </a:xfrm>
          <a:prstGeom prst="rect">
            <a:avLst/>
          </a:prstGeom>
        </p:spPr>
      </p:pic>
    </p:spTree>
    <p:extLst>
      <p:ext uri="{BB962C8B-B14F-4D97-AF65-F5344CB8AC3E}">
        <p14:creationId xmlns:p14="http://schemas.microsoft.com/office/powerpoint/2010/main" val="171965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r>
              <a:rPr lang="fr-FR"/>
              <a:t>2 février 2018</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801626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2 février 2018</a:t>
            </a: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849063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2 février 2018</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4274166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2 février 2018</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860969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 février 2018</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203822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 février 2018</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248672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7EB7F70-B390-F644-922E-4C5AD748E4FC}" type="datetimeFigureOut">
              <a:rPr lang="fr-FR" smtClean="0"/>
              <a:t>01/06/2022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47977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7EB7F70-B390-F644-922E-4C5AD748E4FC}" type="datetimeFigureOut">
              <a:rPr lang="fr-FR" smtClean="0"/>
              <a:t>01/06/2022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20572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7EB7F70-B390-F644-922E-4C5AD748E4FC}" type="datetimeFigureOut">
              <a:rPr lang="fr-FR" smtClean="0"/>
              <a:t>01/06/2022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62693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7EB7F70-B390-F644-922E-4C5AD748E4FC}" type="datetimeFigureOut">
              <a:rPr lang="fr-FR" smtClean="0"/>
              <a:t>01/06/2022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643593-321B-4444-B6E7-A13C136D5CEB}" type="slidenum">
              <a:rPr lang="fr-FR" smtClean="0"/>
              <a:t>‹N°›</a:t>
            </a:fld>
            <a:endParaRPr lang="fr-FR"/>
          </a:p>
        </p:txBody>
      </p:sp>
    </p:spTree>
    <p:extLst>
      <p:ext uri="{BB962C8B-B14F-4D97-AF65-F5344CB8AC3E}">
        <p14:creationId xmlns:p14="http://schemas.microsoft.com/office/powerpoint/2010/main" val="167503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7.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B7F70-B390-F644-922E-4C5AD748E4FC}" type="datetimeFigureOut">
              <a:rPr lang="fr-FR" smtClean="0"/>
              <a:t>01/06/2022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43593-321B-4444-B6E7-A13C136D5CEB}" type="slidenum">
              <a:rPr lang="fr-FR" smtClean="0"/>
              <a:t>‹N°›</a:t>
            </a:fld>
            <a:endParaRPr lang="fr-FR"/>
          </a:p>
        </p:txBody>
      </p:sp>
    </p:spTree>
    <p:extLst>
      <p:ext uri="{BB962C8B-B14F-4D97-AF65-F5344CB8AC3E}">
        <p14:creationId xmlns:p14="http://schemas.microsoft.com/office/powerpoint/2010/main" val="375377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descr="Fond_PPT_Region7.jpg"/>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0"/>
            <a:ext cx="9138008" cy="6858000"/>
          </a:xfrm>
          <a:prstGeom prst="rect">
            <a:avLst/>
          </a:prstGeom>
        </p:spPr>
      </p:pic>
    </p:spTree>
    <p:extLst>
      <p:ext uri="{BB962C8B-B14F-4D97-AF65-F5344CB8AC3E}">
        <p14:creationId xmlns:p14="http://schemas.microsoft.com/office/powerpoint/2010/main" val="20516854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xStyles>
    <p:titleStyle>
      <a:lvl1pPr algn="ctr" defTabSz="408115" rtl="0" eaLnBrk="1" latinLnBrk="0" hangingPunct="1">
        <a:spcBef>
          <a:spcPct val="0"/>
        </a:spcBef>
        <a:buNone/>
        <a:defRPr sz="4000" kern="1200">
          <a:solidFill>
            <a:schemeClr val="tx1"/>
          </a:solidFill>
          <a:latin typeface="+mj-lt"/>
          <a:ea typeface="+mj-ea"/>
          <a:cs typeface="+mj-cs"/>
        </a:defRPr>
      </a:lvl1pPr>
    </p:titleStyle>
    <p:bodyStyle>
      <a:lvl1pPr marL="306085" indent="-306085" algn="l" defTabSz="408115" rtl="0" eaLnBrk="1" latinLnBrk="0" hangingPunct="1">
        <a:spcBef>
          <a:spcPct val="20000"/>
        </a:spcBef>
        <a:buFont typeface="Arial"/>
        <a:buChar char="•"/>
        <a:defRPr sz="2800" kern="1200">
          <a:solidFill>
            <a:schemeClr val="tx1"/>
          </a:solidFill>
          <a:latin typeface="+mn-lt"/>
          <a:ea typeface="+mn-ea"/>
          <a:cs typeface="+mn-cs"/>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fr-FR"/>
      </a:defPPr>
      <a:lvl1pPr marL="0" algn="l" defTabSz="408115" rtl="0" eaLnBrk="1" latinLnBrk="0" hangingPunct="1">
        <a:defRPr sz="1600" kern="1200">
          <a:solidFill>
            <a:schemeClr val="tx1"/>
          </a:solidFill>
          <a:latin typeface="+mn-lt"/>
          <a:ea typeface="+mn-ea"/>
          <a:cs typeface="+mn-cs"/>
        </a:defRPr>
      </a:lvl1pPr>
      <a:lvl2pPr marL="408115" algn="l" defTabSz="408115" rtl="0" eaLnBrk="1" latinLnBrk="0" hangingPunct="1">
        <a:defRPr sz="1600" kern="1200">
          <a:solidFill>
            <a:schemeClr val="tx1"/>
          </a:solidFill>
          <a:latin typeface="+mn-lt"/>
          <a:ea typeface="+mn-ea"/>
          <a:cs typeface="+mn-cs"/>
        </a:defRPr>
      </a:lvl2pPr>
      <a:lvl3pPr marL="816231" algn="l" defTabSz="408115" rtl="0" eaLnBrk="1" latinLnBrk="0" hangingPunct="1">
        <a:defRPr sz="1600" kern="1200">
          <a:solidFill>
            <a:schemeClr val="tx1"/>
          </a:solidFill>
          <a:latin typeface="+mn-lt"/>
          <a:ea typeface="+mn-ea"/>
          <a:cs typeface="+mn-cs"/>
        </a:defRPr>
      </a:lvl3pPr>
      <a:lvl4pPr marL="1224346" algn="l" defTabSz="408115" rtl="0" eaLnBrk="1" latinLnBrk="0" hangingPunct="1">
        <a:defRPr sz="1600" kern="1200">
          <a:solidFill>
            <a:schemeClr val="tx1"/>
          </a:solidFill>
          <a:latin typeface="+mn-lt"/>
          <a:ea typeface="+mn-ea"/>
          <a:cs typeface="+mn-cs"/>
        </a:defRPr>
      </a:lvl4pPr>
      <a:lvl5pPr marL="1632460" algn="l" defTabSz="408115" rtl="0" eaLnBrk="1" latinLnBrk="0" hangingPunct="1">
        <a:defRPr sz="1600" kern="1200">
          <a:solidFill>
            <a:schemeClr val="tx1"/>
          </a:solidFill>
          <a:latin typeface="+mn-lt"/>
          <a:ea typeface="+mn-ea"/>
          <a:cs typeface="+mn-cs"/>
        </a:defRPr>
      </a:lvl5pPr>
      <a:lvl6pPr marL="2040577" algn="l" defTabSz="408115" rtl="0" eaLnBrk="1" latinLnBrk="0" hangingPunct="1">
        <a:defRPr sz="1600" kern="1200">
          <a:solidFill>
            <a:schemeClr val="tx1"/>
          </a:solidFill>
          <a:latin typeface="+mn-lt"/>
          <a:ea typeface="+mn-ea"/>
          <a:cs typeface="+mn-cs"/>
        </a:defRPr>
      </a:lvl6pPr>
      <a:lvl7pPr marL="2448692" algn="l" defTabSz="408115" rtl="0" eaLnBrk="1" latinLnBrk="0" hangingPunct="1">
        <a:defRPr sz="1600" kern="1200">
          <a:solidFill>
            <a:schemeClr val="tx1"/>
          </a:solidFill>
          <a:latin typeface="+mn-lt"/>
          <a:ea typeface="+mn-ea"/>
          <a:cs typeface="+mn-cs"/>
        </a:defRPr>
      </a:lvl7pPr>
      <a:lvl8pPr marL="2856805" algn="l" defTabSz="408115" rtl="0" eaLnBrk="1" latinLnBrk="0" hangingPunct="1">
        <a:defRPr sz="1600" kern="1200">
          <a:solidFill>
            <a:schemeClr val="tx1"/>
          </a:solidFill>
          <a:latin typeface="+mn-lt"/>
          <a:ea typeface="+mn-ea"/>
          <a:cs typeface="+mn-cs"/>
        </a:defRPr>
      </a:lvl8pPr>
      <a:lvl9pPr marL="3264920" algn="l" defTabSz="40811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02/01/2014</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Titre présentation</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8072B-EFFA-6E49-B538-5CEA73638A6C}" type="slidenum">
              <a:rPr lang="fr-FR" smtClean="0"/>
              <a:pPr/>
              <a:t>‹N°›</a:t>
            </a:fld>
            <a:endParaRPr lang="fr-FR"/>
          </a:p>
        </p:txBody>
      </p:sp>
    </p:spTree>
    <p:extLst>
      <p:ext uri="{BB962C8B-B14F-4D97-AF65-F5344CB8AC3E}">
        <p14:creationId xmlns:p14="http://schemas.microsoft.com/office/powerpoint/2010/main" val="4291223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023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hf sldNum="0" hdr="0" dt="0"/>
  <p:txStyles>
    <p:titleStyle>
      <a:lvl1pPr algn="l" defTabSz="714684" rtl="0" eaLnBrk="1" latinLnBrk="0" hangingPunct="1">
        <a:lnSpc>
          <a:spcPct val="90000"/>
        </a:lnSpc>
        <a:spcBef>
          <a:spcPct val="0"/>
        </a:spcBef>
        <a:buNone/>
        <a:defRPr sz="3439" kern="1200">
          <a:solidFill>
            <a:schemeClr val="tx1"/>
          </a:solidFill>
          <a:latin typeface="+mj-lt"/>
          <a:ea typeface="+mj-ea"/>
          <a:cs typeface="+mj-cs"/>
        </a:defRPr>
      </a:lvl1pPr>
    </p:titleStyle>
    <p:bodyStyle>
      <a:lvl1pPr marL="178672" indent="-178672" algn="l" defTabSz="714684" rtl="0" eaLnBrk="1" latinLnBrk="0" hangingPunct="1">
        <a:lnSpc>
          <a:spcPct val="90000"/>
        </a:lnSpc>
        <a:spcBef>
          <a:spcPts val="782"/>
        </a:spcBef>
        <a:buFont typeface="Arial" panose="020B0604020202020204" pitchFamily="34" charset="0"/>
        <a:buChar char="•"/>
        <a:defRPr sz="2189" kern="1200">
          <a:solidFill>
            <a:schemeClr val="tx1"/>
          </a:solidFill>
          <a:latin typeface="+mn-lt"/>
          <a:ea typeface="+mn-ea"/>
          <a:cs typeface="+mn-cs"/>
        </a:defRPr>
      </a:lvl1pPr>
      <a:lvl2pPr marL="536014" indent="-178672" algn="l" defTabSz="714684" rtl="0" eaLnBrk="1" latinLnBrk="0" hangingPunct="1">
        <a:lnSpc>
          <a:spcPct val="90000"/>
        </a:lnSpc>
        <a:spcBef>
          <a:spcPts val="390"/>
        </a:spcBef>
        <a:buFont typeface="Arial" panose="020B0604020202020204" pitchFamily="34" charset="0"/>
        <a:buChar char="•"/>
        <a:defRPr sz="1876" kern="1200">
          <a:solidFill>
            <a:schemeClr val="tx1"/>
          </a:solidFill>
          <a:latin typeface="+mn-lt"/>
          <a:ea typeface="+mn-ea"/>
          <a:cs typeface="+mn-cs"/>
        </a:defRPr>
      </a:lvl2pPr>
      <a:lvl3pPr marL="893356" indent="-178672" algn="l" defTabSz="714684" rtl="0" eaLnBrk="1" latinLnBrk="0" hangingPunct="1">
        <a:lnSpc>
          <a:spcPct val="90000"/>
        </a:lnSpc>
        <a:spcBef>
          <a:spcPts val="390"/>
        </a:spcBef>
        <a:buFont typeface="Arial" panose="020B0604020202020204" pitchFamily="34" charset="0"/>
        <a:buChar char="•"/>
        <a:defRPr sz="1563" kern="1200">
          <a:solidFill>
            <a:schemeClr val="tx1"/>
          </a:solidFill>
          <a:latin typeface="+mn-lt"/>
          <a:ea typeface="+mn-ea"/>
          <a:cs typeface="+mn-cs"/>
        </a:defRPr>
      </a:lvl3pPr>
      <a:lvl4pPr marL="1250698"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4pPr>
      <a:lvl5pPr marL="1608041"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5pPr>
      <a:lvl6pPr marL="1965383"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6pPr>
      <a:lvl7pPr marL="2322725"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7pPr>
      <a:lvl8pPr marL="2680068"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8pPr>
      <a:lvl9pPr marL="3037411" indent="-178672" algn="l" defTabSz="714684" rtl="0" eaLnBrk="1" latinLnBrk="0" hangingPunct="1">
        <a:lnSpc>
          <a:spcPct val="90000"/>
        </a:lnSpc>
        <a:spcBef>
          <a:spcPts val="390"/>
        </a:spcBef>
        <a:buFont typeface="Arial" panose="020B0604020202020204" pitchFamily="34" charset="0"/>
        <a:buChar char="•"/>
        <a:defRPr sz="1407" kern="1200">
          <a:solidFill>
            <a:schemeClr val="tx1"/>
          </a:solidFill>
          <a:latin typeface="+mn-lt"/>
          <a:ea typeface="+mn-ea"/>
          <a:cs typeface="+mn-cs"/>
        </a:defRPr>
      </a:lvl9pPr>
    </p:bodyStyle>
    <p:otherStyle>
      <a:defPPr>
        <a:defRPr lang="en-US"/>
      </a:defPPr>
      <a:lvl1pPr marL="0" algn="l" defTabSz="714684" rtl="0" eaLnBrk="1" latinLnBrk="0" hangingPunct="1">
        <a:defRPr sz="1407" kern="1200">
          <a:solidFill>
            <a:schemeClr val="tx1"/>
          </a:solidFill>
          <a:latin typeface="+mn-lt"/>
          <a:ea typeface="+mn-ea"/>
          <a:cs typeface="+mn-cs"/>
        </a:defRPr>
      </a:lvl1pPr>
      <a:lvl2pPr marL="357342" algn="l" defTabSz="714684" rtl="0" eaLnBrk="1" latinLnBrk="0" hangingPunct="1">
        <a:defRPr sz="1407" kern="1200">
          <a:solidFill>
            <a:schemeClr val="tx1"/>
          </a:solidFill>
          <a:latin typeface="+mn-lt"/>
          <a:ea typeface="+mn-ea"/>
          <a:cs typeface="+mn-cs"/>
        </a:defRPr>
      </a:lvl2pPr>
      <a:lvl3pPr marL="714684" algn="l" defTabSz="714684" rtl="0" eaLnBrk="1" latinLnBrk="0" hangingPunct="1">
        <a:defRPr sz="1407" kern="1200">
          <a:solidFill>
            <a:schemeClr val="tx1"/>
          </a:solidFill>
          <a:latin typeface="+mn-lt"/>
          <a:ea typeface="+mn-ea"/>
          <a:cs typeface="+mn-cs"/>
        </a:defRPr>
      </a:lvl3pPr>
      <a:lvl4pPr marL="1072027" algn="l" defTabSz="714684" rtl="0" eaLnBrk="1" latinLnBrk="0" hangingPunct="1">
        <a:defRPr sz="1407" kern="1200">
          <a:solidFill>
            <a:schemeClr val="tx1"/>
          </a:solidFill>
          <a:latin typeface="+mn-lt"/>
          <a:ea typeface="+mn-ea"/>
          <a:cs typeface="+mn-cs"/>
        </a:defRPr>
      </a:lvl4pPr>
      <a:lvl5pPr marL="1429370" algn="l" defTabSz="714684" rtl="0" eaLnBrk="1" latinLnBrk="0" hangingPunct="1">
        <a:defRPr sz="1407" kern="1200">
          <a:solidFill>
            <a:schemeClr val="tx1"/>
          </a:solidFill>
          <a:latin typeface="+mn-lt"/>
          <a:ea typeface="+mn-ea"/>
          <a:cs typeface="+mn-cs"/>
        </a:defRPr>
      </a:lvl5pPr>
      <a:lvl6pPr marL="1786712" algn="l" defTabSz="714684" rtl="0" eaLnBrk="1" latinLnBrk="0" hangingPunct="1">
        <a:defRPr sz="1407" kern="1200">
          <a:solidFill>
            <a:schemeClr val="tx1"/>
          </a:solidFill>
          <a:latin typeface="+mn-lt"/>
          <a:ea typeface="+mn-ea"/>
          <a:cs typeface="+mn-cs"/>
        </a:defRPr>
      </a:lvl6pPr>
      <a:lvl7pPr marL="2144054" algn="l" defTabSz="714684" rtl="0" eaLnBrk="1" latinLnBrk="0" hangingPunct="1">
        <a:defRPr sz="1407" kern="1200">
          <a:solidFill>
            <a:schemeClr val="tx1"/>
          </a:solidFill>
          <a:latin typeface="+mn-lt"/>
          <a:ea typeface="+mn-ea"/>
          <a:cs typeface="+mn-cs"/>
        </a:defRPr>
      </a:lvl7pPr>
      <a:lvl8pPr marL="2501397" algn="l" defTabSz="714684" rtl="0" eaLnBrk="1" latinLnBrk="0" hangingPunct="1">
        <a:defRPr sz="1407" kern="1200">
          <a:solidFill>
            <a:schemeClr val="tx1"/>
          </a:solidFill>
          <a:latin typeface="+mn-lt"/>
          <a:ea typeface="+mn-ea"/>
          <a:cs typeface="+mn-cs"/>
        </a:defRPr>
      </a:lvl8pPr>
      <a:lvl9pPr marL="2858739" algn="l" defTabSz="714684" rtl="0" eaLnBrk="1" latinLnBrk="0" hangingPunct="1">
        <a:defRPr sz="14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 février 2018</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43593-321B-4444-B6E7-A13C136D5CEB}" type="slidenum">
              <a:rPr lang="fr-FR" smtClean="0"/>
              <a:t>‹N°›</a:t>
            </a:fld>
            <a:endParaRPr lang="fr-FR"/>
          </a:p>
        </p:txBody>
      </p:sp>
    </p:spTree>
    <p:extLst>
      <p:ext uri="{BB962C8B-B14F-4D97-AF65-F5344CB8AC3E}">
        <p14:creationId xmlns:p14="http://schemas.microsoft.com/office/powerpoint/2010/main" val="170314547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erasmus-plus.ec.europa.eu/" TargetMode="External"/><Relationship Id="rId7" Type="http://schemas.openxmlformats.org/officeDocument/2006/relationships/hyperlink" Target="https://errin.eu/documents/erasmus-pdw-2022-scope-and-outlin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ec.europa.eu/info/funding-tenders/opportunities/portal/screen/opportunities/topic-details/erasmus-edu-2022-pi-all-inno-edu-enterp;callCode=null;freeTextSearchKeyword=ERASMUS-EDU-2022;matchWholeText=true;typeCodes=1,0;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hyperlink" Target="https://ec.europa.eu/info/funding-tenders/opportunities/portal/screen/opportunities/topic-details/erasmus-edu-2022-pi-all-inno-blueprint;callCode=null;freeTextSearchKeyword=ERASMUS-EDU-2022;matchWholeText=true;typeCodes=1,0;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hyperlink" Target="https://ec.europa.eu/info/funding-tenders/opportunities/portal/screen/opportunities/topic-details/erasmus-edu-2022-pex-cove;callCode=null;freeTextSearchKeyword=ERASMUS-EDU-2022;matchWholeText=true;typeCodes=1,0;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miss-2022-cancer-01-04;callCode=HORIZON-MISS-2022-CANCER-01;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 Id="rId3" Type="http://schemas.openxmlformats.org/officeDocument/2006/relationships/hyperlink" Target="https://ec.europa.eu/health/latest-updates/2023-stakeholders-targeted-consultation-eu4health-priorities-strategic-orientations-and-needs-now-2022-05-17_en" TargetMode="External"/><Relationship Id="rId7" Type="http://schemas.openxmlformats.org/officeDocument/2006/relationships/hyperlink" Target="https://ec.europa.eu/info/funding-tenders/opportunities/portal/screen/opportunities/topic-details/horizon-miss-2022-cancer-01-03;callCode=HORIZON-MISS-2022-CANCER-01;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ec.europa.eu/info/funding-tenders/opportunities/portal/screen/opportunities/topic-details/horizon-miss-2022-cancer-01-02;callCode=HORIZON-MISS-2022-CANCER-01;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 Id="rId5" Type="http://schemas.openxmlformats.org/officeDocument/2006/relationships/hyperlink" Target="https://ec.europa.eu/info/funding-tenders/opportunities/portal/screen/opportunities/topic-details/horizon-miss-2022-cancer-01-01;callCode=HORIZON-MISS-2022-CANCER-01;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 Id="rId10" Type="http://schemas.openxmlformats.org/officeDocument/2006/relationships/hyperlink" Target="https://ec.europa.eu/health/funding/eu4health_fr" TargetMode="External"/><Relationship Id="rId4" Type="http://schemas.openxmlformats.org/officeDocument/2006/relationships/hyperlink" Target="https://ec.europa.eu/eusurvey/runner/2023EU4HealthSurvey" TargetMode="External"/><Relationship Id="rId9" Type="http://schemas.openxmlformats.org/officeDocument/2006/relationships/hyperlink" Target="https://ec.europa.eu/info/funding-tenders/opportunities/portal/screen/opportunities/topic-details/horizon-miss-2022-cancer-01-05;callCode=HORIZON-MISS-2022-CANCER-01;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clima/eu-action/funding-climate-action/innovation-fund/small-scale-projects_en" TargetMode="External"/><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ec.europa.eu/clima/eu-action/funding-climate-action/innovation-fund_en" TargetMode="External"/><Relationship Id="rId5" Type="http://schemas.openxmlformats.org/officeDocument/2006/relationships/hyperlink" Target="mailto:fabien.delafalize@developpement-durable.fr" TargetMode="External"/><Relationship Id="rId4" Type="http://schemas.openxmlformats.org/officeDocument/2006/relationships/hyperlink" Target="https://ec.europa.eu/clima/eu-action/funding-climate-action/innovation-fund/large-scale-projects_e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defence-industry-space/eu-defence-industry/european-defence-fund-edf_e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www.horizon-europe.gouv.fr/appels-numerique" TargetMode="External"/><Relationship Id="rId13" Type="http://schemas.openxmlformats.org/officeDocument/2006/relationships/hyperlink" Target="https://www.horizon-europe.gouv.fr/appels-ju" TargetMode="External"/><Relationship Id="rId3" Type="http://schemas.openxmlformats.org/officeDocument/2006/relationships/hyperlink" Target="https://www.horizon-europe.gouv.fr/" TargetMode="External"/><Relationship Id="rId7" Type="http://schemas.openxmlformats.org/officeDocument/2006/relationships/hyperlink" Target="https://www.horizon-europe.gouv.fr/appels-securite" TargetMode="External"/><Relationship Id="rId12" Type="http://schemas.openxmlformats.org/officeDocument/2006/relationships/hyperlink" Target="https://www.horizon-europe.gouv.fr/appels-mission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horizon-europe.gouv.fr/sites/default/files/2021-06/appels-msca-2808.pdf" TargetMode="External"/><Relationship Id="rId11" Type="http://schemas.openxmlformats.org/officeDocument/2006/relationships/hyperlink" Target="https://www.horizon-europe.gouv.fr/les-appels-de-l-eic-24469#pathfinder" TargetMode="External"/><Relationship Id="rId5" Type="http://schemas.openxmlformats.org/officeDocument/2006/relationships/hyperlink" Target="https://www.horizon-europe.gouv.fr/calendriers-et-documents-des-appels-erc-27857" TargetMode="External"/><Relationship Id="rId10" Type="http://schemas.openxmlformats.org/officeDocument/2006/relationships/hyperlink" Target="https://www.horizon-europe.gouv.fr/appels-transports" TargetMode="External"/><Relationship Id="rId4" Type="http://schemas.openxmlformats.org/officeDocument/2006/relationships/hyperlink" Target="https://ec.europa.eu/info/research-and-innovation/funding/funding-opportunities/funding-programmes-and-open-calls/horizon-europe_en" TargetMode="External"/><Relationship Id="rId9" Type="http://schemas.openxmlformats.org/officeDocument/2006/relationships/hyperlink" Target="https://www.horizon-europe.gouv.fr/appels-climat-energie" TargetMode="External"/><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northsearegion.eu/about-the-programme/future-programme/main-framework/" TargetMode="External"/><Relationship Id="rId1" Type="http://schemas.openxmlformats.org/officeDocument/2006/relationships/slideLayout" Target="../slideLayouts/slideLayout44.xml"/><Relationship Id="rId6" Type="http://schemas.openxmlformats.org/officeDocument/2006/relationships/hyperlink" Target="mailto:Caroline.DAESSLE@hautsdefrance.fr" TargetMode="External"/><Relationship Id="rId5" Type="http://schemas.openxmlformats.org/officeDocument/2006/relationships/image" Target="../media/image46.png"/><Relationship Id="rId4" Type="http://schemas.openxmlformats.org/officeDocument/2006/relationships/hyperlink" Target="https://northsearegion.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light.ccdr-n.pt/index.php?data=9c3fdea10a209267f91030209e14504d2fa82dc65440ef9a2635d060d75304c13d0e6329aa38e09e938dab49ed61d0be" TargetMode="External"/><Relationship Id="rId1" Type="http://schemas.openxmlformats.org/officeDocument/2006/relationships/slideLayout" Target="../slideLayouts/slideLayout44.xml"/><Relationship Id="rId6" Type="http://schemas.openxmlformats.org/officeDocument/2006/relationships/hyperlink" Target="mailto:alexandre.tournakis@hautsdefrance.fr" TargetMode="External"/><Relationship Id="rId5" Type="http://schemas.openxmlformats.org/officeDocument/2006/relationships/image" Target="../media/image48.png"/><Relationship Id="rId4" Type="http://schemas.openxmlformats.org/officeDocument/2006/relationships/hyperlink" Target="http://www.nweurope.e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atlanticarea.eu/" TargetMode="External"/><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mailto:caroline.gauthier@hautsdefrance.fr" TargetMode="External"/><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60.jpg"/><Relationship Id="rId2"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61.png"/><Relationship Id="rId5" Type="http://schemas.openxmlformats.org/officeDocument/2006/relationships/image" Target="../media/image76.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www.europe-en-normandie.eu/le-reseau-tenor"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ebgate.ec.europa.eu/dashboard/sense/app/93297a69-09fd-4ef5-889f-b83c4e21d33e/sheet/a879124b-bfc3-493f-93a9-34f0e7fba124/state/analysi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youtube.com/watch?v=uulEWOWRdY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hyperlink" Target="https://forms.office.com/Pages/ResponsePage.aspx?id=SqHXBG2wLkO5wy6gTutLaX6iUa8icspIqhYAie-l3rpUQlVGVTBUSjZMQTJLUlNENExDU0gxMlg3RiQlQCN0PWcu"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mailto:TENOR@normandie.fr"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ec.europa.eu/commission/presscorner/detail/fr/ip_22_313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inea.ec.europa.eu/programmes/life/life-calls-proposals_en"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emf"/><Relationship Id="rId5" Type="http://schemas.openxmlformats.org/officeDocument/2006/relationships/hyperlink" Target="https://cinea.ec.europa.eu/life_en" TargetMode="External"/><Relationship Id="rId4" Type="http://schemas.openxmlformats.org/officeDocument/2006/relationships/hyperlink" Target="https://www.ecologie.gouv.fr/programme-europeen-financement-lif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336053" y="943726"/>
            <a:ext cx="8362528" cy="4216539"/>
          </a:xfrm>
          <a:prstGeom prst="rect">
            <a:avLst/>
          </a:prstGeom>
          <a:solidFill>
            <a:srgbClr val="C00000"/>
          </a:solidFill>
        </p:spPr>
        <p:txBody>
          <a:bodyPr wrap="square" rtlCol="0">
            <a:spAutoFit/>
          </a:bodyPr>
          <a:lstStyle/>
          <a:p>
            <a:pPr algn="ctr"/>
            <a:endParaRPr lang="fr-FR" sz="2000" dirty="0">
              <a:solidFill>
                <a:schemeClr val="bg1"/>
              </a:solidFill>
            </a:endParaRPr>
          </a:p>
          <a:p>
            <a:pPr algn="ctr"/>
            <a:endParaRPr lang="fr-FR" sz="3600" dirty="0">
              <a:solidFill>
                <a:schemeClr val="bg1"/>
              </a:solidFill>
            </a:endParaRPr>
          </a:p>
          <a:p>
            <a:pPr algn="ctr"/>
            <a:r>
              <a:rPr lang="fr-FR" sz="3600" b="1" dirty="0">
                <a:solidFill>
                  <a:schemeClr val="bg1"/>
                </a:solidFill>
              </a:rPr>
              <a:t>11</a:t>
            </a:r>
            <a:r>
              <a:rPr lang="fr-FR" sz="3600" b="1" baseline="30000" dirty="0">
                <a:solidFill>
                  <a:schemeClr val="bg1"/>
                </a:solidFill>
              </a:rPr>
              <a:t>e</a:t>
            </a:r>
            <a:r>
              <a:rPr lang="fr-FR" sz="3600" b="1" dirty="0">
                <a:solidFill>
                  <a:schemeClr val="bg1"/>
                </a:solidFill>
              </a:rPr>
              <a:t> réunion du TENOR</a:t>
            </a:r>
          </a:p>
          <a:p>
            <a:pPr algn="ctr"/>
            <a:endParaRPr lang="fr-FR" sz="2400" u="sng" dirty="0">
              <a:solidFill>
                <a:schemeClr val="bg1"/>
              </a:solidFill>
            </a:endParaRPr>
          </a:p>
          <a:p>
            <a:pPr algn="ctr"/>
            <a:r>
              <a:rPr lang="fr-FR" sz="2400" dirty="0">
                <a:solidFill>
                  <a:schemeClr val="bg1"/>
                </a:solidFill>
              </a:rPr>
              <a:t>Le réseau des acteurs normands de la RDI sur l’Europe</a:t>
            </a:r>
          </a:p>
          <a:p>
            <a:pPr algn="ctr"/>
            <a:endParaRPr lang="fr-FR" sz="3800" u="sng" dirty="0">
              <a:solidFill>
                <a:schemeClr val="bg1"/>
              </a:solidFill>
            </a:endParaRPr>
          </a:p>
          <a:p>
            <a:pPr algn="ctr"/>
            <a:r>
              <a:rPr lang="fr-FR" u="sng" dirty="0">
                <a:solidFill>
                  <a:schemeClr val="bg1"/>
                </a:solidFill>
              </a:rPr>
              <a:t>31 mai 2022</a:t>
            </a:r>
          </a:p>
          <a:p>
            <a:pPr algn="ctr"/>
            <a:endParaRPr lang="fr-FR" sz="3600" dirty="0">
              <a:solidFill>
                <a:schemeClr val="bg1"/>
              </a:solidFill>
            </a:endParaRPr>
          </a:p>
          <a:p>
            <a:pPr algn="ctr"/>
            <a:endParaRPr lang="fr-FR" sz="3600" dirty="0">
              <a:solidFill>
                <a:schemeClr val="bg1"/>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4" y="5944731"/>
            <a:ext cx="864096" cy="817290"/>
          </a:xfrm>
          <a:prstGeom prst="rect">
            <a:avLst/>
          </a:prstGeom>
        </p:spPr>
      </p:pic>
    </p:spTree>
    <p:extLst>
      <p:ext uri="{BB962C8B-B14F-4D97-AF65-F5344CB8AC3E}">
        <p14:creationId xmlns:p14="http://schemas.microsoft.com/office/powerpoint/2010/main" val="687928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84775"/>
          </a:xfrm>
          <a:prstGeom prst="rect">
            <a:avLst/>
          </a:prstGeom>
          <a:solidFill>
            <a:srgbClr val="C00000"/>
          </a:solidFill>
        </p:spPr>
        <p:txBody>
          <a:bodyPr wrap="square" rtlCol="0">
            <a:spAutoFit/>
          </a:bodyPr>
          <a:lstStyle/>
          <a:p>
            <a:pPr lvl="0" algn="ctr"/>
            <a:r>
              <a:rPr lang="fr-FR" sz="3200" dirty="0">
                <a:solidFill>
                  <a:schemeClr val="bg1"/>
                </a:solidFill>
              </a:rPr>
              <a:t>Erasmus+</a:t>
            </a:r>
          </a:p>
        </p:txBody>
      </p:sp>
      <p:sp>
        <p:nvSpPr>
          <p:cNvPr id="2" name="ZoneTexte 1"/>
          <p:cNvSpPr txBox="1"/>
          <p:nvPr/>
        </p:nvSpPr>
        <p:spPr>
          <a:xfrm>
            <a:off x="393533" y="1224800"/>
            <a:ext cx="8362527" cy="646331"/>
          </a:xfrm>
          <a:prstGeom prst="rect">
            <a:avLst/>
          </a:prstGeom>
          <a:noFill/>
          <a:ln w="19050">
            <a:solidFill>
              <a:schemeClr val="tx1"/>
            </a:solidFill>
          </a:ln>
        </p:spPr>
        <p:txBody>
          <a:bodyPr wrap="square" rtlCol="0">
            <a:spAutoFit/>
          </a:bodyPr>
          <a:lstStyle/>
          <a:p>
            <a:r>
              <a:rPr lang="fr-FR" sz="1200" b="1" i="1" dirty="0"/>
              <a:t>Budget 2021-2027: </a:t>
            </a:r>
            <a:r>
              <a:rPr lang="fr-FR" sz="1200" i="1" dirty="0"/>
              <a:t>26,5 milliards €</a:t>
            </a:r>
          </a:p>
          <a:p>
            <a:r>
              <a:rPr lang="fr-FR" sz="1200" b="1" i="1" dirty="0"/>
              <a:t>Objectif: </a:t>
            </a:r>
            <a:r>
              <a:rPr lang="fr-FR" sz="1200" i="1" dirty="0"/>
              <a:t>Soutenir la mobilité et les pratiques innovantes et inclusives en matière d’éducation, de formation, de jeunesse et de sport</a:t>
            </a:r>
          </a:p>
          <a:p>
            <a:r>
              <a:rPr lang="fr-FR" sz="1200" b="1" i="1" dirty="0"/>
              <a:t>Site de référence: </a:t>
            </a:r>
            <a:r>
              <a:rPr lang="fr-FR" sz="1200" i="1" dirty="0">
                <a:hlinkClick r:id="rId3"/>
              </a:rPr>
              <a:t>https://erasmus-plus.ec.europa.eu/</a:t>
            </a:r>
            <a:r>
              <a:rPr lang="fr-FR" sz="1200" i="1" dirty="0"/>
              <a:t> </a:t>
            </a:r>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a:extLst>
              <a:ext uri="{FF2B5EF4-FFF2-40B4-BE49-F238E27FC236}">
                <a16:creationId xmlns:a16="http://schemas.microsoft.com/office/drawing/2014/main" id="{D15383A8-3C3B-4C9F-8DD9-3C65F6EE12AC}"/>
              </a:ext>
            </a:extLst>
          </p:cNvPr>
          <p:cNvSpPr/>
          <p:nvPr/>
        </p:nvSpPr>
        <p:spPr>
          <a:xfrm>
            <a:off x="371186" y="1873571"/>
            <a:ext cx="8463622" cy="5278368"/>
          </a:xfrm>
          <a:prstGeom prst="rect">
            <a:avLst/>
          </a:prstGeom>
        </p:spPr>
        <p:txBody>
          <a:bodyPr wrap="square">
            <a:spAutoFit/>
          </a:bodyPr>
          <a:lstStyle/>
          <a:p>
            <a:pPr marL="285750" indent="-285750">
              <a:buFont typeface="Arial" panose="020B0604020202020204" pitchFamily="34" charset="0"/>
              <a:buChar char="•"/>
            </a:pPr>
            <a:r>
              <a:rPr lang="fr-FR" sz="1600" b="1" dirty="0"/>
              <a:t>AAP 2022 – Topics encore ouverts:</a:t>
            </a:r>
          </a:p>
          <a:p>
            <a:pPr marL="285750" indent="-285750">
              <a:buFontTx/>
              <a:buChar char="-"/>
            </a:pPr>
            <a:r>
              <a:rPr lang="fr-FR" sz="1400" dirty="0">
                <a:hlinkClick r:id="rId4"/>
              </a:rPr>
              <a:t>Partnership for Excellence – Centres of </a:t>
            </a:r>
            <a:r>
              <a:rPr lang="fr-FR" sz="1400" dirty="0" err="1">
                <a:hlinkClick r:id="rId4"/>
              </a:rPr>
              <a:t>Vocational</a:t>
            </a:r>
            <a:r>
              <a:rPr lang="fr-FR" sz="1400" dirty="0">
                <a:hlinkClick r:id="rId4"/>
              </a:rPr>
              <a:t> Excellence </a:t>
            </a:r>
            <a:r>
              <a:rPr lang="fr-FR" sz="1400" dirty="0"/>
              <a:t>– Échéance: 7/09/2022 – Au moins 8 partenaires/4 Etats membres ou associés (+ implication d’entreprises ou de représentants d’un secteur)</a:t>
            </a:r>
          </a:p>
          <a:p>
            <a:pPr marL="285750" indent="-285750">
              <a:buFontTx/>
              <a:buChar char="-"/>
            </a:pPr>
            <a:r>
              <a:rPr lang="fr-FR" sz="1400" dirty="0">
                <a:hlinkClick r:id="rId5"/>
              </a:rPr>
              <a:t>Partnership for Innovation – Alliances for </a:t>
            </a:r>
            <a:r>
              <a:rPr lang="fr-FR" sz="1400" dirty="0" err="1">
                <a:hlinkClick r:id="rId5"/>
              </a:rPr>
              <a:t>Sectoral</a:t>
            </a:r>
            <a:r>
              <a:rPr lang="fr-FR" sz="1400" dirty="0">
                <a:hlinkClick r:id="rId5"/>
              </a:rPr>
              <a:t> </a:t>
            </a:r>
            <a:r>
              <a:rPr lang="fr-FR" sz="1400" dirty="0" err="1">
                <a:hlinkClick r:id="rId5"/>
              </a:rPr>
              <a:t>Cooperation</a:t>
            </a:r>
            <a:r>
              <a:rPr lang="fr-FR" sz="1400" dirty="0">
                <a:hlinkClick r:id="rId5"/>
              </a:rPr>
              <a:t> on </a:t>
            </a:r>
            <a:r>
              <a:rPr lang="fr-FR" sz="1400" dirty="0" err="1">
                <a:hlinkClick r:id="rId5"/>
              </a:rPr>
              <a:t>Skills</a:t>
            </a:r>
            <a:r>
              <a:rPr lang="fr-FR" sz="1400" dirty="0">
                <a:hlinkClick r:id="rId5"/>
              </a:rPr>
              <a:t> </a:t>
            </a:r>
            <a:r>
              <a:rPr lang="fr-FR" sz="1400" dirty="0"/>
              <a:t>– Échéance: 15/09/2022 – Au moins 12 partenaires/8 Etats membres ou associés (dont au moins 5 acteurs de la formation-enseignement et 5 acteurs du marché du travail) – Lien avec les 14 écosystèmes industriels identifiés par l’UE</a:t>
            </a:r>
          </a:p>
          <a:p>
            <a:pPr marL="285750" indent="-285750">
              <a:buFontTx/>
              <a:buChar char="-"/>
            </a:pPr>
            <a:r>
              <a:rPr lang="fr-FR" sz="1400" dirty="0">
                <a:hlinkClick r:id="rId6"/>
              </a:rPr>
              <a:t>Partnership for innovation – Alliances for Education and Entreprises </a:t>
            </a:r>
            <a:r>
              <a:rPr lang="fr-FR" sz="1400" dirty="0"/>
              <a:t>– Échéance: 15/09/2022 - Au moins 8 partenaires/4 Etats membres ou associés (dont au moins 3 acteurs de la formation-enseignement et 3 acteurs du marché du travail) – Lien avec les 14 écosystèmes industriels identifiés par l’UE</a:t>
            </a:r>
          </a:p>
          <a:p>
            <a:endParaRPr lang="fr-FR" sz="800" dirty="0"/>
          </a:p>
          <a:p>
            <a:pPr marL="285750" indent="-285750">
              <a:buFont typeface="Arial" panose="020B0604020202020204" pitchFamily="34" charset="0"/>
              <a:buChar char="•"/>
            </a:pPr>
            <a:r>
              <a:rPr lang="fr-FR" sz="1600" b="1" dirty="0"/>
              <a:t>AAP 2023 – Ouverture en novembre 2023</a:t>
            </a:r>
          </a:p>
          <a:p>
            <a:endParaRPr lang="fr-FR" sz="800" b="1" dirty="0"/>
          </a:p>
          <a:p>
            <a:pPr marL="285750" indent="-285750">
              <a:buFont typeface="Arial" panose="020B0604020202020204" pitchFamily="34" charset="0"/>
              <a:buChar char="•"/>
            </a:pPr>
            <a:r>
              <a:rPr lang="fr-FR" sz="1600" b="1" dirty="0"/>
              <a:t>Séminaire de développement de projets organisé par ERRIN:</a:t>
            </a:r>
          </a:p>
          <a:p>
            <a:pPr marL="285750" indent="-285750">
              <a:buFontTx/>
              <a:buChar char="-"/>
            </a:pPr>
            <a:r>
              <a:rPr lang="fr-FR" sz="1400" u="sng" dirty="0"/>
              <a:t>Focus</a:t>
            </a:r>
            <a:r>
              <a:rPr lang="fr-FR" sz="1400" dirty="0"/>
              <a:t>: 1) Centre of </a:t>
            </a:r>
            <a:r>
              <a:rPr lang="fr-FR" sz="1400" dirty="0" err="1"/>
              <a:t>Vocational</a:t>
            </a:r>
            <a:r>
              <a:rPr lang="fr-FR" sz="1400" dirty="0"/>
              <a:t> Excellence + 2) Alliances for Education and Entreprises</a:t>
            </a:r>
          </a:p>
          <a:p>
            <a:pPr marL="285750" indent="-285750">
              <a:buFontTx/>
              <a:buChar char="-"/>
            </a:pPr>
            <a:r>
              <a:rPr lang="fr-FR" sz="1400" b="1" dirty="0"/>
              <a:t>23/05/2022 – 24/08/2022 </a:t>
            </a:r>
            <a:r>
              <a:rPr lang="fr-FR" sz="1400" dirty="0"/>
              <a:t>: dépôt de projets en recherche de partenaires</a:t>
            </a:r>
          </a:p>
          <a:p>
            <a:pPr marL="285750" indent="-285750">
              <a:buFontTx/>
              <a:buChar char="-"/>
            </a:pPr>
            <a:r>
              <a:rPr lang="fr-FR" sz="1400" b="1" dirty="0"/>
              <a:t>8/09/2022 – 6/10/2022</a:t>
            </a:r>
            <a:r>
              <a:rPr lang="fr-FR" sz="1400" dirty="0"/>
              <a:t>: échéance pour se positionner en tant que partenaire </a:t>
            </a:r>
          </a:p>
          <a:p>
            <a:pPr marL="285750" indent="-285750">
              <a:buFontTx/>
              <a:buChar char="-"/>
            </a:pPr>
            <a:r>
              <a:rPr lang="fr-FR" sz="1400" dirty="0"/>
              <a:t>22-23/11/2022: Project </a:t>
            </a:r>
            <a:r>
              <a:rPr lang="fr-FR" sz="1400" dirty="0" err="1"/>
              <a:t>Development</a:t>
            </a:r>
            <a:r>
              <a:rPr lang="fr-FR" sz="1400" dirty="0"/>
              <a:t> Workshop, Bruxelles</a:t>
            </a:r>
          </a:p>
          <a:p>
            <a:pPr marL="742950" lvl="1" indent="-285750">
              <a:buFont typeface="Courier New" panose="02070309020205020404" pitchFamily="49" charset="0"/>
              <a:buChar char="o"/>
            </a:pPr>
            <a:r>
              <a:rPr lang="fr-FR" sz="1400" dirty="0"/>
              <a:t>1</a:t>
            </a:r>
            <a:r>
              <a:rPr lang="fr-FR" sz="1400" baseline="30000" dirty="0"/>
              <a:t>e</a:t>
            </a:r>
            <a:r>
              <a:rPr lang="fr-FR" sz="1400" dirty="0"/>
              <a:t> jour: </a:t>
            </a:r>
            <a:r>
              <a:rPr lang="fr-FR" sz="1400" dirty="0" err="1"/>
              <a:t>infoday</a:t>
            </a:r>
            <a:r>
              <a:rPr lang="fr-FR" sz="1400" dirty="0"/>
              <a:t> classique sur l’AAP 2023 d’Erasmus+</a:t>
            </a:r>
          </a:p>
          <a:p>
            <a:pPr marL="742950" lvl="1" indent="-285750">
              <a:buFont typeface="Courier New" panose="02070309020205020404" pitchFamily="49" charset="0"/>
              <a:buChar char="o"/>
            </a:pPr>
            <a:r>
              <a:rPr lang="fr-FR" sz="1400" dirty="0"/>
              <a:t>2</a:t>
            </a:r>
            <a:r>
              <a:rPr lang="fr-FR" sz="1400" baseline="30000" dirty="0"/>
              <a:t>e</a:t>
            </a:r>
            <a:r>
              <a:rPr lang="fr-FR" sz="1400" dirty="0"/>
              <a:t> jour: session de développement des projets</a:t>
            </a:r>
            <a:endParaRPr lang="fr-FR" sz="1600" b="1" dirty="0"/>
          </a:p>
          <a:p>
            <a:pPr marL="285750" indent="-285750">
              <a:buFont typeface="Symbol" panose="05050102010706020507" pitchFamily="18" charset="2"/>
              <a:buChar char="Þ"/>
            </a:pPr>
            <a:r>
              <a:rPr lang="fr-FR" sz="1600" b="1" dirty="0"/>
              <a:t> </a:t>
            </a:r>
            <a:r>
              <a:rPr lang="fr-FR" sz="1600" b="1" dirty="0">
                <a:hlinkClick r:id="rId7"/>
              </a:rPr>
              <a:t>https://errin.eu/documents/erasmus-pdw-2022-scope-and-outline</a:t>
            </a:r>
            <a:r>
              <a:rPr lang="fr-FR" sz="1600" b="1" dirty="0"/>
              <a:t> </a:t>
            </a:r>
          </a:p>
          <a:p>
            <a:pPr marL="285750" indent="-285750">
              <a:buFont typeface="Symbol" panose="05050102010706020507" pitchFamily="18" charset="2"/>
              <a:buChar char="Þ"/>
            </a:pPr>
            <a:endParaRPr lang="fr-FR" sz="1600" dirty="0"/>
          </a:p>
          <a:p>
            <a:pPr lvl="1"/>
            <a:endParaRPr lang="fr-FR" sz="800" dirty="0"/>
          </a:p>
          <a:p>
            <a:pPr lvl="1">
              <a:spcAft>
                <a:spcPts val="600"/>
              </a:spcAft>
            </a:pPr>
            <a:endParaRPr lang="fr-FR" sz="1600" dirty="0"/>
          </a:p>
          <a:p>
            <a:pPr marL="742950" lvl="1" indent="-285750">
              <a:spcAft>
                <a:spcPts val="600"/>
              </a:spcAft>
              <a:buFont typeface="Courier New" panose="02070309020205020404" pitchFamily="49" charset="0"/>
              <a:buChar char="o"/>
            </a:pPr>
            <a:endParaRPr lang="fr-FR" sz="1600" dirty="0"/>
          </a:p>
        </p:txBody>
      </p:sp>
    </p:spTree>
    <p:extLst>
      <p:ext uri="{BB962C8B-B14F-4D97-AF65-F5344CB8AC3E}">
        <p14:creationId xmlns:p14="http://schemas.microsoft.com/office/powerpoint/2010/main" val="364014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a:solidFill>
                  <a:schemeClr val="bg1"/>
                </a:solidFill>
              </a:rPr>
              <a:t>EU4Health</a:t>
            </a:r>
          </a:p>
        </p:txBody>
      </p:sp>
      <p:sp>
        <p:nvSpPr>
          <p:cNvPr id="2" name="ZoneTexte 1"/>
          <p:cNvSpPr txBox="1"/>
          <p:nvPr/>
        </p:nvSpPr>
        <p:spPr>
          <a:xfrm>
            <a:off x="390736" y="1892885"/>
            <a:ext cx="8362527" cy="5478423"/>
          </a:xfrm>
          <a:prstGeom prst="rect">
            <a:avLst/>
          </a:prstGeom>
          <a:noFill/>
        </p:spPr>
        <p:txBody>
          <a:bodyPr wrap="square" rtlCol="0">
            <a:spAutoFit/>
          </a:bodyPr>
          <a:lstStyle/>
          <a:p>
            <a:pPr marL="285750" indent="-285750">
              <a:buFont typeface="Arial" panose="020B0604020202020204" pitchFamily="34" charset="0"/>
              <a:buChar char="•"/>
            </a:pPr>
            <a:r>
              <a:rPr lang="fr-FR" sz="1600" b="1" dirty="0">
                <a:hlinkClick r:id="rId3"/>
              </a:rPr>
              <a:t>Consultation publique </a:t>
            </a:r>
            <a:r>
              <a:rPr lang="fr-FR" sz="1600" b="1" dirty="0"/>
              <a:t>en cours sur les défis à relever par l’UE en matière de santé + les futures priorités des appels du programme EU4Health</a:t>
            </a:r>
          </a:p>
          <a:p>
            <a:pPr marL="285750" indent="-285750">
              <a:buFont typeface="Symbol" panose="05050102010706020507" pitchFamily="18" charset="2"/>
              <a:buChar char="Þ"/>
            </a:pPr>
            <a:r>
              <a:rPr lang="fr-FR" sz="1600" dirty="0"/>
              <a:t>Question de consultation accessible ici: </a:t>
            </a:r>
            <a:r>
              <a:rPr lang="fr-FR" sz="1600" dirty="0">
                <a:hlinkClick r:id="rId4"/>
              </a:rPr>
              <a:t>https://ec.europa.eu/eusurvey/runner/2023EU4HealthSurvey</a:t>
            </a:r>
            <a:r>
              <a:rPr lang="fr-FR" sz="1600" dirty="0"/>
              <a:t> </a:t>
            </a:r>
          </a:p>
          <a:p>
            <a:pPr marL="285750" indent="-285750">
              <a:buFont typeface="Symbol" panose="05050102010706020507" pitchFamily="18" charset="2"/>
              <a:buChar char="Þ"/>
            </a:pPr>
            <a:r>
              <a:rPr lang="fr-FR" sz="1600" dirty="0"/>
              <a:t>Consultation ouverte jusqu’au </a:t>
            </a:r>
            <a:r>
              <a:rPr lang="fr-FR" sz="1600" u="sng" dirty="0"/>
              <a:t>27 juin 2022</a:t>
            </a:r>
          </a:p>
          <a:p>
            <a:endParaRPr lang="fr-FR" sz="800" u="sng" dirty="0"/>
          </a:p>
          <a:p>
            <a:pPr marL="285750" indent="-285750">
              <a:buFont typeface="Arial" panose="020B0604020202020204" pitchFamily="34" charset="0"/>
              <a:buChar char="•"/>
            </a:pPr>
            <a:r>
              <a:rPr lang="fr-FR" sz="1600" b="1" dirty="0"/>
              <a:t>5 AAP ouverts sur la recherche en matière de cancer (Horizon Europe)</a:t>
            </a:r>
          </a:p>
          <a:p>
            <a:pPr marL="285750" indent="-285750">
              <a:buFont typeface="Symbol" panose="05050102010706020507" pitchFamily="18" charset="2"/>
              <a:buChar char="Þ"/>
            </a:pPr>
            <a:r>
              <a:rPr lang="fr-FR" sz="1600" dirty="0"/>
              <a:t>Échéance de candidature: 07/09/2022</a:t>
            </a:r>
          </a:p>
          <a:p>
            <a:pPr marL="285750" indent="-285750">
              <a:buFont typeface="Symbol" panose="05050102010706020507" pitchFamily="18" charset="2"/>
              <a:buChar char="Þ"/>
            </a:pPr>
            <a:r>
              <a:rPr lang="fr-FR" sz="1600" dirty="0"/>
              <a:t>Règles d’Horizon Europe</a:t>
            </a:r>
          </a:p>
          <a:p>
            <a:pPr marL="285750" indent="-285750">
              <a:buFont typeface="Symbol" panose="05050102010706020507" pitchFamily="18" charset="2"/>
              <a:buChar char="Þ"/>
            </a:pPr>
            <a:r>
              <a:rPr lang="fr-FR" sz="1600" dirty="0"/>
              <a:t>Thématiques:</a:t>
            </a:r>
          </a:p>
          <a:p>
            <a:r>
              <a:rPr lang="en-US" sz="1400" b="1" dirty="0"/>
              <a:t>HORIZON-MISS-2022-CANCER-01-01</a:t>
            </a:r>
            <a:r>
              <a:rPr lang="en-US" sz="1400" dirty="0"/>
              <a:t> - </a:t>
            </a:r>
            <a:r>
              <a:rPr lang="en-US" sz="1400" u="sng" dirty="0">
                <a:hlinkClick r:id="rId5"/>
              </a:rPr>
              <a:t>Improving and upscaling primary prevention of cancer through implementation research</a:t>
            </a:r>
            <a:endParaRPr lang="en-US" sz="1400" dirty="0"/>
          </a:p>
          <a:p>
            <a:r>
              <a:rPr lang="en-US" sz="1400" b="1" dirty="0"/>
              <a:t>HORIZON-MISS-2022-CANCER-01-02</a:t>
            </a:r>
            <a:r>
              <a:rPr lang="en-US" sz="1400" dirty="0"/>
              <a:t> - </a:t>
            </a:r>
            <a:r>
              <a:rPr lang="en-US" sz="1400" u="sng" dirty="0">
                <a:hlinkClick r:id="rId6"/>
              </a:rPr>
              <a:t>Strengthening research capacities of Comprehensive Cancer Infrastructures</a:t>
            </a:r>
            <a:endParaRPr lang="en-US" sz="1400" dirty="0"/>
          </a:p>
          <a:p>
            <a:r>
              <a:rPr lang="en-US" sz="1400" b="1" dirty="0"/>
              <a:t>HORIZON-MISS-2022-CANCER-01-03 </a:t>
            </a:r>
            <a:r>
              <a:rPr lang="en-US" sz="1400" dirty="0"/>
              <a:t>- </a:t>
            </a:r>
            <a:r>
              <a:rPr lang="en-US" sz="1400" u="sng" dirty="0">
                <a:hlinkClick r:id="rId7"/>
              </a:rPr>
              <a:t>Pragmatic clinical trials to </a:t>
            </a:r>
            <a:r>
              <a:rPr lang="en-US" sz="1400" u="sng" dirty="0" err="1">
                <a:hlinkClick r:id="rId7"/>
              </a:rPr>
              <a:t>optimise</a:t>
            </a:r>
            <a:r>
              <a:rPr lang="en-US" sz="1400" u="sng" dirty="0">
                <a:hlinkClick r:id="rId7"/>
              </a:rPr>
              <a:t> treatments for patients with refractory cancers</a:t>
            </a:r>
            <a:endParaRPr lang="en-US" sz="1400" dirty="0"/>
          </a:p>
          <a:p>
            <a:r>
              <a:rPr lang="en-US" sz="1400" b="1" dirty="0"/>
              <a:t>HORIZON-MISS-2022-CANCER-01-04</a:t>
            </a:r>
            <a:r>
              <a:rPr lang="en-US" sz="1400" dirty="0"/>
              <a:t> - </a:t>
            </a:r>
            <a:r>
              <a:rPr lang="en-US" sz="1400" u="sng" dirty="0">
                <a:hlinkClick r:id="rId8"/>
              </a:rPr>
              <a:t>Towards the creation of a European Cancer Patient Digital Centre</a:t>
            </a:r>
            <a:endParaRPr lang="en-US" sz="1400" dirty="0"/>
          </a:p>
          <a:p>
            <a:r>
              <a:rPr lang="en-US" sz="1400" b="1" dirty="0"/>
              <a:t>HORIZON-MISS-2022-CANCER-01-05</a:t>
            </a:r>
            <a:r>
              <a:rPr lang="en-US" sz="1400" dirty="0"/>
              <a:t> - </a:t>
            </a:r>
            <a:r>
              <a:rPr lang="en-US" sz="1400" u="sng" dirty="0">
                <a:hlinkClick r:id="rId9"/>
              </a:rPr>
              <a:t>Establishing of national cancer mission hubs and creation of network to support the Mission on Cancer</a:t>
            </a:r>
            <a:endParaRPr lang="en-US" sz="1400" dirty="0"/>
          </a:p>
          <a:p>
            <a:pPr marL="285750" indent="-285750">
              <a:buFont typeface="Symbol" panose="05050102010706020507" pitchFamily="18" charset="2"/>
              <a:buChar char="Þ"/>
            </a:pPr>
            <a:endParaRPr lang="fr-FR" dirty="0"/>
          </a:p>
          <a:p>
            <a:endParaRPr lang="fr-FR" u="sng" dirty="0"/>
          </a:p>
          <a:p>
            <a:endParaRPr lang="fr-FR" sz="800" dirty="0"/>
          </a:p>
          <a:p>
            <a:endParaRPr lang="fr-FR"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a:extLst>
              <a:ext uri="{FF2B5EF4-FFF2-40B4-BE49-F238E27FC236}">
                <a16:creationId xmlns:a16="http://schemas.microsoft.com/office/drawing/2014/main" id="{DFA2ACC3-88FD-4A16-A523-F914A81A859F}"/>
              </a:ext>
            </a:extLst>
          </p:cNvPr>
          <p:cNvSpPr txBox="1"/>
          <p:nvPr/>
        </p:nvSpPr>
        <p:spPr>
          <a:xfrm>
            <a:off x="393533" y="1240381"/>
            <a:ext cx="8362527" cy="646331"/>
          </a:xfrm>
          <a:prstGeom prst="rect">
            <a:avLst/>
          </a:prstGeom>
          <a:noFill/>
          <a:ln w="19050">
            <a:solidFill>
              <a:schemeClr val="tx1"/>
            </a:solidFill>
          </a:ln>
        </p:spPr>
        <p:txBody>
          <a:bodyPr wrap="square" rtlCol="0">
            <a:spAutoFit/>
          </a:bodyPr>
          <a:lstStyle/>
          <a:p>
            <a:r>
              <a:rPr lang="fr-FR" sz="1200" b="1" i="1" dirty="0"/>
              <a:t>Budget 2021-2027: </a:t>
            </a:r>
            <a:r>
              <a:rPr lang="fr-FR" sz="1200" i="1" dirty="0"/>
              <a:t>5,3 milliards €</a:t>
            </a:r>
          </a:p>
          <a:p>
            <a:r>
              <a:rPr lang="fr-FR" sz="1200" b="1" i="1" dirty="0"/>
              <a:t>Objectif: </a:t>
            </a:r>
            <a:r>
              <a:rPr lang="fr-FR" sz="1200" i="1" dirty="0"/>
              <a:t>Renforcer la résilience des systèmes de santé en Europe et promouvoir l’innovation dans ce secteur</a:t>
            </a:r>
          </a:p>
          <a:p>
            <a:r>
              <a:rPr lang="fr-FR" sz="1200" b="1" i="1" dirty="0"/>
              <a:t>Site de référence: </a:t>
            </a:r>
            <a:r>
              <a:rPr lang="fr-FR" sz="1200" i="1" dirty="0">
                <a:hlinkClick r:id="rId10"/>
              </a:rPr>
              <a:t>https://ec.europa.eu/health/funding/eu4health_fr</a:t>
            </a:r>
            <a:r>
              <a:rPr lang="fr-FR" sz="1200" i="1" dirty="0"/>
              <a:t> </a:t>
            </a:r>
          </a:p>
        </p:txBody>
      </p:sp>
    </p:spTree>
    <p:extLst>
      <p:ext uri="{BB962C8B-B14F-4D97-AF65-F5344CB8AC3E}">
        <p14:creationId xmlns:p14="http://schemas.microsoft.com/office/powerpoint/2010/main" val="420223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a:solidFill>
                  <a:schemeClr val="bg1"/>
                </a:solidFill>
              </a:rPr>
              <a:t>Fonds d’innovation</a:t>
            </a:r>
          </a:p>
        </p:txBody>
      </p:sp>
      <p:sp>
        <p:nvSpPr>
          <p:cNvPr id="2" name="ZoneTexte 1"/>
          <p:cNvSpPr txBox="1"/>
          <p:nvPr/>
        </p:nvSpPr>
        <p:spPr>
          <a:xfrm>
            <a:off x="307975" y="2244397"/>
            <a:ext cx="8362527" cy="4370427"/>
          </a:xfrm>
          <a:prstGeom prst="rect">
            <a:avLst/>
          </a:prstGeom>
          <a:noFill/>
        </p:spPr>
        <p:txBody>
          <a:bodyPr wrap="square" rtlCol="0">
            <a:spAutoFit/>
          </a:bodyPr>
          <a:lstStyle/>
          <a:p>
            <a:pPr marL="285750" indent="-285750">
              <a:buFont typeface="Arial" panose="020B0604020202020204" pitchFamily="34" charset="0"/>
              <a:buChar char="•"/>
            </a:pPr>
            <a:r>
              <a:rPr lang="fr-FR" b="1" u="sng" dirty="0"/>
              <a:t>2</a:t>
            </a:r>
            <a:r>
              <a:rPr lang="fr-FR" b="1" u="sng" baseline="30000" dirty="0"/>
              <a:t>e</a:t>
            </a:r>
            <a:r>
              <a:rPr lang="fr-FR" b="1" u="sng" dirty="0"/>
              <a:t> AAP pour les « petits » projets (&lt; 7,5 millions €)</a:t>
            </a:r>
          </a:p>
          <a:p>
            <a:r>
              <a:rPr lang="fr-FR" sz="1600" b="1" dirty="0"/>
              <a:t>Ouverture</a:t>
            </a:r>
            <a:r>
              <a:rPr lang="fr-FR" sz="1600" dirty="0"/>
              <a:t>: 31/03/2022</a:t>
            </a:r>
          </a:p>
          <a:p>
            <a:r>
              <a:rPr lang="fr-FR" sz="1600" b="1" dirty="0"/>
              <a:t>Clôture</a:t>
            </a:r>
            <a:r>
              <a:rPr lang="fr-FR" sz="1600" dirty="0"/>
              <a:t>: 31/08/2022</a:t>
            </a:r>
          </a:p>
          <a:p>
            <a:r>
              <a:rPr lang="fr-FR" sz="1600" b="1" dirty="0"/>
              <a:t>Budget: </a:t>
            </a:r>
            <a:r>
              <a:rPr lang="fr-FR" sz="1600" dirty="0"/>
              <a:t>100 millions €</a:t>
            </a:r>
            <a:endParaRPr lang="fr-FR" sz="1600" b="1" dirty="0"/>
          </a:p>
          <a:p>
            <a:r>
              <a:rPr lang="fr-FR" sz="1600" b="1" dirty="0"/>
              <a:t>Pour plus d’infos: </a:t>
            </a:r>
            <a:r>
              <a:rPr lang="fr-FR" sz="1600" dirty="0">
                <a:hlinkClick r:id="rId3"/>
              </a:rPr>
              <a:t>https://ec.europa.eu/clima/eu-action/                                                                                                                                       </a:t>
            </a:r>
            <a:r>
              <a:rPr lang="fr-FR" sz="1600" dirty="0" err="1">
                <a:hlinkClick r:id="rId3"/>
              </a:rPr>
              <a:t>funding</a:t>
            </a:r>
            <a:r>
              <a:rPr lang="fr-FR" sz="1600" dirty="0">
                <a:hlinkClick r:id="rId3"/>
              </a:rPr>
              <a:t>-</a:t>
            </a:r>
            <a:r>
              <a:rPr lang="fr-FR" sz="1600" dirty="0" err="1">
                <a:hlinkClick r:id="rId3"/>
              </a:rPr>
              <a:t>climate</a:t>
            </a:r>
            <a:r>
              <a:rPr lang="fr-FR" sz="1600" dirty="0">
                <a:hlinkClick r:id="rId3"/>
              </a:rPr>
              <a:t>-action/innovation-fund/</a:t>
            </a:r>
            <a:r>
              <a:rPr lang="fr-FR" sz="1600" dirty="0" err="1">
                <a:hlinkClick r:id="rId3"/>
              </a:rPr>
              <a:t>small-scale</a:t>
            </a:r>
            <a:r>
              <a:rPr lang="fr-FR" sz="1600" dirty="0">
                <a:hlinkClick r:id="rId3"/>
              </a:rPr>
              <a:t>-                                                                                      </a:t>
            </a:r>
            <a:r>
              <a:rPr lang="fr-FR" sz="1600" dirty="0" err="1">
                <a:hlinkClick r:id="rId3"/>
              </a:rPr>
              <a:t>projects_en</a:t>
            </a:r>
            <a:r>
              <a:rPr lang="fr-FR" sz="1600" dirty="0"/>
              <a:t> </a:t>
            </a:r>
          </a:p>
          <a:p>
            <a:endParaRPr lang="fr-FR" sz="1600" b="1" dirty="0"/>
          </a:p>
          <a:p>
            <a:endParaRPr lang="fr-FR" sz="1400" dirty="0"/>
          </a:p>
          <a:p>
            <a:endParaRPr lang="fr-FR" sz="1400" dirty="0"/>
          </a:p>
          <a:p>
            <a:endParaRPr lang="fr-FR" sz="1400" dirty="0"/>
          </a:p>
          <a:p>
            <a:pPr marL="285750" indent="-285750">
              <a:buFont typeface="Symbol" panose="05050102010706020507" pitchFamily="18" charset="2"/>
              <a:buChar char="Þ"/>
            </a:pPr>
            <a:r>
              <a:rPr lang="fr-FR" sz="1400" dirty="0"/>
              <a:t>Résultats du 1</a:t>
            </a:r>
            <a:r>
              <a:rPr lang="fr-FR" sz="1400" baseline="30000" dirty="0"/>
              <a:t>e</a:t>
            </a:r>
            <a:r>
              <a:rPr lang="fr-FR" sz="1400" dirty="0"/>
              <a:t> AAP Grands projets: </a:t>
            </a:r>
            <a:r>
              <a:rPr lang="fr-FR" sz="1200" dirty="0">
                <a:hlinkClick r:id="rId4"/>
              </a:rPr>
              <a:t>https://ec.europa.eu/clima/eu-action/funding-climate-action/innovation-fund/large-scale-projects_en</a:t>
            </a:r>
            <a:r>
              <a:rPr lang="fr-FR" sz="1200" dirty="0"/>
              <a:t> </a:t>
            </a:r>
          </a:p>
          <a:p>
            <a:pPr marL="285750" indent="-285750">
              <a:buFont typeface="Symbol" panose="05050102010706020507" pitchFamily="18" charset="2"/>
              <a:buChar char="Þ"/>
            </a:pPr>
            <a:r>
              <a:rPr lang="fr-FR" sz="1400" dirty="0"/>
              <a:t>Résultats du 1</a:t>
            </a:r>
            <a:r>
              <a:rPr lang="fr-FR" sz="1400" baseline="30000" dirty="0"/>
              <a:t>e</a:t>
            </a:r>
            <a:r>
              <a:rPr lang="fr-FR" sz="1400" dirty="0"/>
              <a:t> AAP Petits projets: </a:t>
            </a:r>
            <a:r>
              <a:rPr lang="fr-FR" sz="1200" dirty="0">
                <a:hlinkClick r:id="rId3"/>
              </a:rPr>
              <a:t>https://ec.europa.eu/clima/eu-action/funding-climate-action/innovation-fund/small-scale-projects_en</a:t>
            </a:r>
            <a:r>
              <a:rPr lang="fr-FR" sz="1200" dirty="0"/>
              <a:t> </a:t>
            </a:r>
          </a:p>
          <a:p>
            <a:endParaRPr lang="fr-FR" sz="1200" dirty="0"/>
          </a:p>
          <a:p>
            <a:pPr marL="285750" indent="-285750">
              <a:buFont typeface="Arial" panose="020B0604020202020204" pitchFamily="34" charset="0"/>
              <a:buChar char="•"/>
            </a:pPr>
            <a:r>
              <a:rPr lang="fr-FR" sz="1400" b="1" dirty="0"/>
              <a:t>Point de contact national FR</a:t>
            </a:r>
            <a:r>
              <a:rPr lang="fr-FR" sz="1400" dirty="0"/>
              <a:t>: </a:t>
            </a:r>
            <a:r>
              <a:rPr lang="fr-FR" sz="1400" dirty="0">
                <a:hlinkClick r:id="rId5"/>
              </a:rPr>
              <a:t>fabien.delafalize@developpement-durable.fr</a:t>
            </a:r>
            <a:r>
              <a:rPr lang="fr-FR" sz="1400" dirty="0"/>
              <a:t> </a:t>
            </a:r>
          </a:p>
          <a:p>
            <a:endParaRPr lang="fr-FR" sz="1400" dirty="0"/>
          </a:p>
          <a:p>
            <a:endParaRPr lang="fr-FR" sz="1400"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5283672A-FD64-4BCA-B66C-3FCB92FCD274}"/>
              </a:ext>
            </a:extLst>
          </p:cNvPr>
          <p:cNvSpPr txBox="1"/>
          <p:nvPr/>
        </p:nvSpPr>
        <p:spPr>
          <a:xfrm>
            <a:off x="387941" y="1228949"/>
            <a:ext cx="8362527" cy="954107"/>
          </a:xfrm>
          <a:prstGeom prst="rect">
            <a:avLst/>
          </a:prstGeom>
          <a:noFill/>
          <a:ln w="19050">
            <a:solidFill>
              <a:schemeClr val="tx1"/>
            </a:solidFill>
          </a:ln>
        </p:spPr>
        <p:txBody>
          <a:bodyPr wrap="square" rtlCol="0">
            <a:spAutoFit/>
          </a:bodyPr>
          <a:lstStyle/>
          <a:p>
            <a:r>
              <a:rPr lang="fr-FR" sz="1400" b="1" i="1" dirty="0"/>
              <a:t>Budget 2020-2030: </a:t>
            </a:r>
            <a:r>
              <a:rPr lang="fr-FR" sz="1400" i="1" dirty="0"/>
              <a:t>30 milliards €</a:t>
            </a:r>
          </a:p>
          <a:p>
            <a:r>
              <a:rPr lang="fr-FR" sz="1400" b="1" i="1" dirty="0"/>
              <a:t>Objectif: </a:t>
            </a:r>
            <a:r>
              <a:rPr lang="fr-FR" sz="1400" i="1" dirty="0"/>
              <a:t>Soutenir le développement et le pré-déploiement commercial de solutions innovantes en matière d’énergies renouvelables, de stockage et de décarbonation des industries </a:t>
            </a:r>
            <a:r>
              <a:rPr lang="fr-FR" sz="1400" i="1" dirty="0" err="1"/>
              <a:t>énergo</a:t>
            </a:r>
            <a:r>
              <a:rPr lang="fr-FR" sz="1400" i="1" dirty="0"/>
              <a:t>-intensives</a:t>
            </a:r>
          </a:p>
          <a:p>
            <a:r>
              <a:rPr lang="fr-FR" sz="1400" b="1" i="1" dirty="0"/>
              <a:t>Site de référence: </a:t>
            </a:r>
            <a:r>
              <a:rPr lang="fr-FR" sz="1400" i="1" dirty="0">
                <a:hlinkClick r:id="rId6"/>
              </a:rPr>
              <a:t>https://ec.europa.eu/clima/eu-action/funding-climate-action/innovation-fund_en</a:t>
            </a:r>
            <a:r>
              <a:rPr lang="fr-FR" sz="1400" i="1" dirty="0"/>
              <a:t> </a:t>
            </a:r>
          </a:p>
        </p:txBody>
      </p:sp>
      <p:pic>
        <p:nvPicPr>
          <p:cNvPr id="11" name="Image 10">
            <a:extLst>
              <a:ext uri="{FF2B5EF4-FFF2-40B4-BE49-F238E27FC236}">
                <a16:creationId xmlns:a16="http://schemas.microsoft.com/office/drawing/2014/main" id="{D0C761D1-B7BD-4557-9D60-E5FA9CC906CC}"/>
              </a:ext>
            </a:extLst>
          </p:cNvPr>
          <p:cNvPicPr>
            <a:picLocks noChangeAspect="1"/>
          </p:cNvPicPr>
          <p:nvPr/>
        </p:nvPicPr>
        <p:blipFill rotWithShape="1">
          <a:blip r:embed="rId7"/>
          <a:srcRect l="13594" t="35887" r="75469" b="40885"/>
          <a:stretch/>
        </p:blipFill>
        <p:spPr>
          <a:xfrm>
            <a:off x="5157080" y="2595850"/>
            <a:ext cx="3513422" cy="2238376"/>
          </a:xfrm>
          <a:prstGeom prst="rect">
            <a:avLst/>
          </a:prstGeom>
        </p:spPr>
      </p:pic>
    </p:spTree>
    <p:extLst>
      <p:ext uri="{BB962C8B-B14F-4D97-AF65-F5344CB8AC3E}">
        <p14:creationId xmlns:p14="http://schemas.microsoft.com/office/powerpoint/2010/main" val="199577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a:solidFill>
                  <a:schemeClr val="bg1"/>
                </a:solidFill>
              </a:rPr>
              <a:t>Fonds européen de défense</a:t>
            </a:r>
          </a:p>
        </p:txBody>
      </p:sp>
      <p:sp>
        <p:nvSpPr>
          <p:cNvPr id="2" name="ZoneTexte 1"/>
          <p:cNvSpPr txBox="1"/>
          <p:nvPr/>
        </p:nvSpPr>
        <p:spPr>
          <a:xfrm>
            <a:off x="387940" y="1875280"/>
            <a:ext cx="8362527" cy="4647426"/>
          </a:xfrm>
          <a:prstGeom prst="rect">
            <a:avLst/>
          </a:prstGeom>
          <a:noFill/>
        </p:spPr>
        <p:txBody>
          <a:bodyPr wrap="square" rtlCol="0">
            <a:spAutoFit/>
          </a:bodyPr>
          <a:lstStyle/>
          <a:p>
            <a:pPr marL="285750" indent="-285750">
              <a:buFont typeface="Arial" panose="020B0604020202020204" pitchFamily="34" charset="0"/>
              <a:buChar char="•"/>
            </a:pPr>
            <a:r>
              <a:rPr lang="fr-FR" sz="1600" b="1" u="sng" dirty="0"/>
              <a:t>2</a:t>
            </a:r>
            <a:r>
              <a:rPr lang="fr-FR" sz="1600" b="1" u="sng" baseline="30000" dirty="0"/>
              <a:t>e</a:t>
            </a:r>
            <a:r>
              <a:rPr lang="fr-FR" sz="1600" b="1" u="sng" dirty="0"/>
              <a:t> AAP du Fonds européen de défense</a:t>
            </a:r>
          </a:p>
          <a:p>
            <a:r>
              <a:rPr lang="fr-FR" sz="1600" b="1" dirty="0"/>
              <a:t>Publication du programme de travail</a:t>
            </a:r>
            <a:r>
              <a:rPr lang="fr-FR" sz="1600" dirty="0"/>
              <a:t>: 25/05/2022</a:t>
            </a:r>
            <a:endParaRPr lang="fr-FR" sz="1600" b="1" dirty="0"/>
          </a:p>
          <a:p>
            <a:r>
              <a:rPr lang="fr-FR" sz="1600" b="1" dirty="0"/>
              <a:t>Ouverture</a:t>
            </a:r>
            <a:r>
              <a:rPr lang="fr-FR" sz="1600" dirty="0"/>
              <a:t>: 09/06/2022</a:t>
            </a:r>
          </a:p>
          <a:p>
            <a:r>
              <a:rPr lang="fr-FR" sz="1600" b="1" dirty="0"/>
              <a:t>Clôture</a:t>
            </a:r>
            <a:r>
              <a:rPr lang="fr-FR" sz="1600" dirty="0"/>
              <a:t>: ?</a:t>
            </a:r>
          </a:p>
          <a:p>
            <a:r>
              <a:rPr lang="fr-FR" sz="1600" b="1" dirty="0"/>
              <a:t>Budget: </a:t>
            </a:r>
            <a:r>
              <a:rPr lang="fr-FR" sz="1600" dirty="0"/>
              <a:t>924 millions €</a:t>
            </a:r>
          </a:p>
          <a:p>
            <a:r>
              <a:rPr lang="fr-FR" sz="1600" b="1" dirty="0"/>
              <a:t>16 catégories:</a:t>
            </a:r>
          </a:p>
          <a:p>
            <a:endParaRPr lang="fr-FR" dirty="0"/>
          </a:p>
          <a:p>
            <a:endParaRPr lang="fr-FR" b="1" dirty="0"/>
          </a:p>
          <a:p>
            <a:endParaRPr lang="fr-FR" b="1" dirty="0"/>
          </a:p>
          <a:p>
            <a:endParaRPr lang="fr-FR" b="1" dirty="0"/>
          </a:p>
          <a:p>
            <a:endParaRPr lang="fr-FR" b="1" dirty="0"/>
          </a:p>
          <a:p>
            <a:endParaRPr lang="fr-FR" b="1" dirty="0"/>
          </a:p>
          <a:p>
            <a:endParaRPr lang="fr-FR" b="1" dirty="0"/>
          </a:p>
          <a:p>
            <a:pPr marL="285750" indent="-285750">
              <a:buFont typeface="Symbol" panose="05050102010706020507" pitchFamily="18" charset="2"/>
              <a:buChar char="Þ"/>
            </a:pPr>
            <a:r>
              <a:rPr lang="fr-FR" sz="1600" b="1" dirty="0"/>
              <a:t>Pour plus d’infos: </a:t>
            </a:r>
            <a:r>
              <a:rPr lang="fr-FR" sz="1400" dirty="0">
                <a:hlinkClick r:id="rId3"/>
              </a:rPr>
              <a:t>https://ec.europa.eu/defence-industry-space/eu-defence-industry/european-defence-fund-edf_en</a:t>
            </a:r>
            <a:r>
              <a:rPr lang="fr-FR" sz="1400" dirty="0"/>
              <a:t> </a:t>
            </a:r>
          </a:p>
          <a:p>
            <a:endParaRPr lang="fr-FR" sz="1600" b="1" dirty="0"/>
          </a:p>
          <a:p>
            <a:endParaRPr lang="fr-FR" sz="1400" dirty="0"/>
          </a:p>
          <a:p>
            <a:endParaRPr lang="fr-FR" sz="1400"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5283672A-FD64-4BCA-B66C-3FCB92FCD274}"/>
              </a:ext>
            </a:extLst>
          </p:cNvPr>
          <p:cNvSpPr txBox="1"/>
          <p:nvPr/>
        </p:nvSpPr>
        <p:spPr>
          <a:xfrm>
            <a:off x="387941" y="1228949"/>
            <a:ext cx="8362527" cy="646331"/>
          </a:xfrm>
          <a:prstGeom prst="rect">
            <a:avLst/>
          </a:prstGeom>
          <a:noFill/>
          <a:ln w="19050">
            <a:solidFill>
              <a:schemeClr val="tx1"/>
            </a:solidFill>
          </a:ln>
        </p:spPr>
        <p:txBody>
          <a:bodyPr wrap="square" rtlCol="0">
            <a:spAutoFit/>
          </a:bodyPr>
          <a:lstStyle/>
          <a:p>
            <a:r>
              <a:rPr lang="fr-FR" sz="1200" b="1" i="1" dirty="0"/>
              <a:t>Budget 2020-2030: </a:t>
            </a:r>
            <a:r>
              <a:rPr lang="fr-FR" sz="1200" i="1" dirty="0"/>
              <a:t>7,95 milliards €</a:t>
            </a:r>
          </a:p>
          <a:p>
            <a:r>
              <a:rPr lang="fr-FR" sz="1200" b="1" i="1" dirty="0"/>
              <a:t>Objectif: </a:t>
            </a:r>
            <a:r>
              <a:rPr lang="fr-FR" sz="1200" i="1" dirty="0"/>
              <a:t>Soutenir la recherche et le développement collaboratif en matière de capacités de défense</a:t>
            </a:r>
          </a:p>
          <a:p>
            <a:r>
              <a:rPr lang="fr-FR" sz="1200" b="1" i="1" dirty="0"/>
              <a:t>Site de référence: </a:t>
            </a:r>
            <a:r>
              <a:rPr lang="fr-FR" sz="1200" i="1" dirty="0">
                <a:hlinkClick r:id="rId3"/>
              </a:rPr>
              <a:t>https://ec.europa.eu/defence-industry-space/eu-defence-industry/european-defence-fund-edf_en</a:t>
            </a:r>
            <a:r>
              <a:rPr lang="fr-FR" sz="1200" i="1" dirty="0"/>
              <a:t> </a:t>
            </a:r>
          </a:p>
        </p:txBody>
      </p:sp>
      <p:graphicFrame>
        <p:nvGraphicFramePr>
          <p:cNvPr id="11" name="Tableau 10">
            <a:extLst>
              <a:ext uri="{FF2B5EF4-FFF2-40B4-BE49-F238E27FC236}">
                <a16:creationId xmlns:a16="http://schemas.microsoft.com/office/drawing/2014/main" id="{1D11A6C0-EAE6-4F17-AC8F-2CFD37965634}"/>
              </a:ext>
            </a:extLst>
          </p:cNvPr>
          <p:cNvGraphicFramePr>
            <a:graphicFrameLocks noGrp="1"/>
          </p:cNvGraphicFramePr>
          <p:nvPr>
            <p:extLst>
              <p:ext uri="{D42A27DB-BD31-4B8C-83A1-F6EECF244321}">
                <p14:modId xmlns:p14="http://schemas.microsoft.com/office/powerpoint/2010/main" val="1380202938"/>
              </p:ext>
            </p:extLst>
          </p:nvPr>
        </p:nvGraphicFramePr>
        <p:xfrm>
          <a:off x="447619" y="3419053"/>
          <a:ext cx="8212572" cy="1651000"/>
        </p:xfrm>
        <a:graphic>
          <a:graphicData uri="http://schemas.openxmlformats.org/drawingml/2006/table">
            <a:tbl>
              <a:tblPr firstRow="1" bandRow="1">
                <a:tableStyleId>{5C22544A-7EE6-4342-B048-85BDC9FD1C3A}</a:tableStyleId>
              </a:tblPr>
              <a:tblGrid>
                <a:gridCol w="2522970">
                  <a:extLst>
                    <a:ext uri="{9D8B030D-6E8A-4147-A177-3AD203B41FA5}">
                      <a16:colId xmlns:a16="http://schemas.microsoft.com/office/drawing/2014/main" val="1837560441"/>
                    </a:ext>
                  </a:extLst>
                </a:gridCol>
                <a:gridCol w="1583316">
                  <a:extLst>
                    <a:ext uri="{9D8B030D-6E8A-4147-A177-3AD203B41FA5}">
                      <a16:colId xmlns:a16="http://schemas.microsoft.com/office/drawing/2014/main" val="2719116168"/>
                    </a:ext>
                  </a:extLst>
                </a:gridCol>
                <a:gridCol w="2053143">
                  <a:extLst>
                    <a:ext uri="{9D8B030D-6E8A-4147-A177-3AD203B41FA5}">
                      <a16:colId xmlns:a16="http://schemas.microsoft.com/office/drawing/2014/main" val="174749199"/>
                    </a:ext>
                  </a:extLst>
                </a:gridCol>
                <a:gridCol w="2053143">
                  <a:extLst>
                    <a:ext uri="{9D8B030D-6E8A-4147-A177-3AD203B41FA5}">
                      <a16:colId xmlns:a16="http://schemas.microsoft.com/office/drawing/2014/main" val="3793897948"/>
                    </a:ext>
                  </a:extLst>
                </a:gridCol>
              </a:tblGrid>
              <a:tr h="370840">
                <a:tc>
                  <a:txBody>
                    <a:bodyPr/>
                    <a:lstStyle/>
                    <a:p>
                      <a:r>
                        <a:rPr lang="fr-FR" sz="1100" b="0" dirty="0" err="1">
                          <a:solidFill>
                            <a:schemeClr val="tx1"/>
                          </a:solidFill>
                        </a:rPr>
                        <a:t>Defence</a:t>
                      </a:r>
                      <a:r>
                        <a:rPr lang="fr-FR" sz="1100" b="0" dirty="0">
                          <a:solidFill>
                            <a:schemeClr val="tx1"/>
                          </a:solidFill>
                        </a:rPr>
                        <a:t> </a:t>
                      </a:r>
                      <a:r>
                        <a:rPr lang="fr-FR" sz="1100" b="0" dirty="0" err="1">
                          <a:solidFill>
                            <a:schemeClr val="tx1"/>
                          </a:solidFill>
                        </a:rPr>
                        <a:t>medical</a:t>
                      </a:r>
                      <a:r>
                        <a:rPr lang="fr-FR" sz="1100" b="0" dirty="0">
                          <a:solidFill>
                            <a:schemeClr val="tx1"/>
                          </a:solidFill>
                        </a:rPr>
                        <a:t> </a:t>
                      </a:r>
                      <a:r>
                        <a:rPr lang="fr-FR" sz="1100" b="0" dirty="0" err="1">
                          <a:solidFill>
                            <a:schemeClr val="tx1"/>
                          </a:solidFill>
                        </a:rPr>
                        <a:t>response</a:t>
                      </a:r>
                      <a:r>
                        <a:rPr lang="fr-FR" sz="1100" b="0" dirty="0">
                          <a:solidFill>
                            <a:schemeClr val="tx1"/>
                          </a:solidFill>
                        </a:rPr>
                        <a:t>, Chemical </a:t>
                      </a:r>
                      <a:r>
                        <a:rPr lang="fr-FR" sz="1100" b="0" dirty="0" err="1">
                          <a:solidFill>
                            <a:schemeClr val="tx1"/>
                          </a:solidFill>
                        </a:rPr>
                        <a:t>Biological</a:t>
                      </a:r>
                      <a:r>
                        <a:rPr lang="fr-FR" sz="1100" b="0" dirty="0">
                          <a:solidFill>
                            <a:schemeClr val="tx1"/>
                          </a:solidFill>
                        </a:rPr>
                        <a:t> </a:t>
                      </a:r>
                      <a:r>
                        <a:rPr lang="fr-FR" sz="1100" b="0" dirty="0" err="1">
                          <a:solidFill>
                            <a:schemeClr val="tx1"/>
                          </a:solidFill>
                        </a:rPr>
                        <a:t>Radiological</a:t>
                      </a:r>
                      <a:r>
                        <a:rPr lang="fr-FR" sz="1100" b="0" dirty="0">
                          <a:solidFill>
                            <a:schemeClr val="tx1"/>
                          </a:solidFill>
                        </a:rPr>
                        <a:t> </a:t>
                      </a:r>
                      <a:r>
                        <a:rPr lang="fr-FR" sz="1100" b="0" dirty="0" err="1">
                          <a:solidFill>
                            <a:schemeClr val="tx1"/>
                          </a:solidFill>
                        </a:rPr>
                        <a:t>Nuclear</a:t>
                      </a:r>
                      <a:endParaRPr lang="fr-FR" sz="1100" b="0" dirty="0">
                        <a:solidFill>
                          <a:schemeClr val="tx1"/>
                        </a:solidFill>
                      </a:endParaRPr>
                    </a:p>
                  </a:txBody>
                  <a:tcPr>
                    <a:solidFill>
                      <a:schemeClr val="accent1">
                        <a:lumMod val="20000"/>
                        <a:lumOff val="80000"/>
                      </a:schemeClr>
                    </a:solidFill>
                  </a:tcPr>
                </a:tc>
                <a:tc>
                  <a:txBody>
                    <a:bodyPr/>
                    <a:lstStyle/>
                    <a:p>
                      <a:r>
                        <a:rPr lang="fr-FR" sz="1100" b="0" dirty="0">
                          <a:solidFill>
                            <a:schemeClr val="tx1"/>
                          </a:solidFill>
                        </a:rPr>
                        <a:t>Information </a:t>
                      </a:r>
                      <a:r>
                        <a:rPr lang="fr-FR" sz="1100" b="0" dirty="0" err="1">
                          <a:solidFill>
                            <a:schemeClr val="tx1"/>
                          </a:solidFill>
                        </a:rPr>
                        <a:t>superiority</a:t>
                      </a:r>
                      <a:endParaRPr lang="fr-FR" sz="1100" b="0" dirty="0">
                        <a:solidFill>
                          <a:schemeClr val="tx1"/>
                        </a:solidFill>
                      </a:endParaRPr>
                    </a:p>
                  </a:txBody>
                  <a:tcPr>
                    <a:solidFill>
                      <a:schemeClr val="accent1">
                        <a:lumMod val="20000"/>
                        <a:lumOff val="80000"/>
                      </a:schemeClr>
                    </a:solidFill>
                  </a:tcPr>
                </a:tc>
                <a:tc>
                  <a:txBody>
                    <a:bodyPr/>
                    <a:lstStyle/>
                    <a:p>
                      <a:r>
                        <a:rPr lang="fr-FR" sz="1100" b="0" dirty="0" err="1">
                          <a:solidFill>
                            <a:schemeClr val="tx1"/>
                          </a:solidFill>
                        </a:rPr>
                        <a:t>Sensors</a:t>
                      </a:r>
                      <a:endParaRPr lang="fr-FR" sz="1100" b="0" dirty="0">
                        <a:solidFill>
                          <a:schemeClr val="tx1"/>
                        </a:solidFill>
                      </a:endParaRPr>
                    </a:p>
                  </a:txBody>
                  <a:tcPr>
                    <a:solidFill>
                      <a:schemeClr val="accent1">
                        <a:lumMod val="20000"/>
                        <a:lumOff val="80000"/>
                      </a:schemeClr>
                    </a:solidFill>
                  </a:tcPr>
                </a:tc>
                <a:tc>
                  <a:txBody>
                    <a:bodyPr/>
                    <a:lstStyle/>
                    <a:p>
                      <a:r>
                        <a:rPr lang="fr-FR" sz="1100" b="0" dirty="0">
                          <a:solidFill>
                            <a:schemeClr val="tx1"/>
                          </a:solidFill>
                        </a:rPr>
                        <a:t>Cyber</a:t>
                      </a:r>
                    </a:p>
                  </a:txBody>
                  <a:tcPr>
                    <a:solidFill>
                      <a:schemeClr val="accent1">
                        <a:lumMod val="20000"/>
                        <a:lumOff val="80000"/>
                      </a:schemeClr>
                    </a:solidFill>
                  </a:tcPr>
                </a:tc>
                <a:extLst>
                  <a:ext uri="{0D108BD9-81ED-4DB2-BD59-A6C34878D82A}">
                    <a16:rowId xmlns:a16="http://schemas.microsoft.com/office/drawing/2014/main" val="834468826"/>
                  </a:ext>
                </a:extLst>
              </a:tr>
              <a:tr h="370840">
                <a:tc>
                  <a:txBody>
                    <a:bodyPr/>
                    <a:lstStyle/>
                    <a:p>
                      <a:r>
                        <a:rPr lang="fr-FR" sz="1100" dirty="0" err="1"/>
                        <a:t>Space</a:t>
                      </a:r>
                      <a:endParaRPr lang="fr-FR" sz="1100" dirty="0"/>
                    </a:p>
                  </a:txBody>
                  <a:tcPr/>
                </a:tc>
                <a:tc>
                  <a:txBody>
                    <a:bodyPr/>
                    <a:lstStyle/>
                    <a:p>
                      <a:r>
                        <a:rPr lang="fr-FR" sz="1100" dirty="0"/>
                        <a:t>Digital transformation</a:t>
                      </a:r>
                    </a:p>
                  </a:txBody>
                  <a:tcPr/>
                </a:tc>
                <a:tc>
                  <a:txBody>
                    <a:bodyPr/>
                    <a:lstStyle/>
                    <a:p>
                      <a:r>
                        <a:rPr lang="fr-FR" sz="1100" dirty="0"/>
                        <a:t>Materials and components</a:t>
                      </a:r>
                    </a:p>
                  </a:txBody>
                  <a:tcPr/>
                </a:tc>
                <a:tc>
                  <a:txBody>
                    <a:bodyPr/>
                    <a:lstStyle/>
                    <a:p>
                      <a:r>
                        <a:rPr lang="fr-FR" sz="1100" dirty="0"/>
                        <a:t>Energy &amp; </a:t>
                      </a:r>
                      <a:r>
                        <a:rPr lang="fr-FR" sz="1100" dirty="0" err="1"/>
                        <a:t>environment</a:t>
                      </a:r>
                      <a:endParaRPr lang="fr-FR" sz="1100" dirty="0"/>
                    </a:p>
                  </a:txBody>
                  <a:tcPr/>
                </a:tc>
                <a:extLst>
                  <a:ext uri="{0D108BD9-81ED-4DB2-BD59-A6C34878D82A}">
                    <a16:rowId xmlns:a16="http://schemas.microsoft.com/office/drawing/2014/main" val="3766236994"/>
                  </a:ext>
                </a:extLst>
              </a:tr>
              <a:tr h="370840">
                <a:tc>
                  <a:txBody>
                    <a:bodyPr/>
                    <a:lstStyle/>
                    <a:p>
                      <a:r>
                        <a:rPr lang="fr-FR" sz="1100" dirty="0"/>
                        <a:t>Naval combat</a:t>
                      </a:r>
                    </a:p>
                  </a:txBody>
                  <a:tcPr/>
                </a:tc>
                <a:tc>
                  <a:txBody>
                    <a:bodyPr/>
                    <a:lstStyle/>
                    <a:p>
                      <a:r>
                        <a:rPr lang="fr-FR" sz="1100" dirty="0"/>
                        <a:t>Force protection and </a:t>
                      </a:r>
                      <a:r>
                        <a:rPr lang="fr-FR" sz="1100" dirty="0" err="1"/>
                        <a:t>mobility</a:t>
                      </a:r>
                      <a:endParaRPr lang="fr-FR" sz="1100" dirty="0"/>
                    </a:p>
                  </a:txBody>
                  <a:tcPr/>
                </a:tc>
                <a:tc>
                  <a:txBody>
                    <a:bodyPr/>
                    <a:lstStyle/>
                    <a:p>
                      <a:r>
                        <a:rPr lang="fr-FR" sz="1100" dirty="0"/>
                        <a:t>Ground combat</a:t>
                      </a:r>
                    </a:p>
                  </a:txBody>
                  <a:tcPr/>
                </a:tc>
                <a:tc>
                  <a:txBody>
                    <a:bodyPr/>
                    <a:lstStyle/>
                    <a:p>
                      <a:r>
                        <a:rPr lang="fr-FR" sz="1100" dirty="0"/>
                        <a:t>Air combat</a:t>
                      </a:r>
                    </a:p>
                  </a:txBody>
                  <a:tcPr/>
                </a:tc>
                <a:extLst>
                  <a:ext uri="{0D108BD9-81ED-4DB2-BD59-A6C34878D82A}">
                    <a16:rowId xmlns:a16="http://schemas.microsoft.com/office/drawing/2014/main" val="161515770"/>
                  </a:ext>
                </a:extLst>
              </a:tr>
              <a:tr h="370840">
                <a:tc>
                  <a:txBody>
                    <a:bodyPr/>
                    <a:lstStyle/>
                    <a:p>
                      <a:r>
                        <a:rPr lang="fr-FR" sz="1100" dirty="0" err="1"/>
                        <a:t>Underwater</a:t>
                      </a:r>
                      <a:r>
                        <a:rPr lang="fr-FR" sz="1100" dirty="0"/>
                        <a:t> </a:t>
                      </a:r>
                      <a:r>
                        <a:rPr lang="fr-FR" sz="1100" dirty="0" err="1"/>
                        <a:t>warfare</a:t>
                      </a:r>
                      <a:endParaRPr lang="fr-FR" sz="1100" dirty="0"/>
                    </a:p>
                  </a:txBody>
                  <a:tcPr/>
                </a:tc>
                <a:tc>
                  <a:txBody>
                    <a:bodyPr/>
                    <a:lstStyle/>
                    <a:p>
                      <a:r>
                        <a:rPr lang="fr-FR" sz="1100" dirty="0"/>
                        <a:t>Simulation and training</a:t>
                      </a:r>
                    </a:p>
                  </a:txBody>
                  <a:tcPr/>
                </a:tc>
                <a:tc>
                  <a:txBody>
                    <a:bodyPr/>
                    <a:lstStyle/>
                    <a:p>
                      <a:r>
                        <a:rPr lang="fr-FR" sz="1100" dirty="0"/>
                        <a:t>Disruptive technologies for </a:t>
                      </a:r>
                      <a:r>
                        <a:rPr lang="fr-FR" sz="1100" dirty="0" err="1"/>
                        <a:t>defence</a:t>
                      </a:r>
                      <a:r>
                        <a:rPr lang="fr-FR" sz="1100" dirty="0"/>
                        <a:t> applications</a:t>
                      </a:r>
                    </a:p>
                  </a:txBody>
                  <a:tcPr/>
                </a:tc>
                <a:tc>
                  <a:txBody>
                    <a:bodyPr/>
                    <a:lstStyle/>
                    <a:p>
                      <a:r>
                        <a:rPr lang="fr-FR" sz="1100" dirty="0"/>
                        <a:t>SME calls</a:t>
                      </a:r>
                    </a:p>
                  </a:txBody>
                  <a:tcPr/>
                </a:tc>
                <a:extLst>
                  <a:ext uri="{0D108BD9-81ED-4DB2-BD59-A6C34878D82A}">
                    <a16:rowId xmlns:a16="http://schemas.microsoft.com/office/drawing/2014/main" val="3094378733"/>
                  </a:ext>
                </a:extLst>
              </a:tr>
            </a:tbl>
          </a:graphicData>
        </a:graphic>
      </p:graphicFrame>
    </p:spTree>
    <p:extLst>
      <p:ext uri="{BB962C8B-B14F-4D97-AF65-F5344CB8AC3E}">
        <p14:creationId xmlns:p14="http://schemas.microsoft.com/office/powerpoint/2010/main" val="5229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84775"/>
          </a:xfrm>
          <a:prstGeom prst="rect">
            <a:avLst/>
          </a:prstGeom>
          <a:solidFill>
            <a:srgbClr val="C00000"/>
          </a:solidFill>
        </p:spPr>
        <p:txBody>
          <a:bodyPr wrap="square" rtlCol="0">
            <a:spAutoFit/>
          </a:bodyPr>
          <a:lstStyle/>
          <a:p>
            <a:pPr lvl="0" algn="ctr"/>
            <a:r>
              <a:rPr lang="fr-FR" sz="3200" dirty="0">
                <a:solidFill>
                  <a:schemeClr val="bg1"/>
                </a:solidFill>
              </a:rPr>
              <a:t>Horizon Europe </a:t>
            </a:r>
          </a:p>
        </p:txBody>
      </p:sp>
      <p:sp>
        <p:nvSpPr>
          <p:cNvPr id="2" name="ZoneTexte 1"/>
          <p:cNvSpPr txBox="1"/>
          <p:nvPr/>
        </p:nvSpPr>
        <p:spPr>
          <a:xfrm>
            <a:off x="307975" y="1213621"/>
            <a:ext cx="7996955" cy="1169551"/>
          </a:xfrm>
          <a:prstGeom prst="rect">
            <a:avLst/>
          </a:prstGeom>
          <a:noFill/>
        </p:spPr>
        <p:txBody>
          <a:bodyPr wrap="square" rtlCol="0">
            <a:spAutoFit/>
          </a:bodyPr>
          <a:lstStyle/>
          <a:p>
            <a:pPr>
              <a:spcAft>
                <a:spcPts val="600"/>
              </a:spcAft>
            </a:pPr>
            <a:endParaRPr lang="fr-FR" sz="2000" dirty="0"/>
          </a:p>
          <a:p>
            <a:pPr marL="457200" indent="-457200">
              <a:spcAft>
                <a:spcPts val="600"/>
              </a:spcAft>
              <a:buAutoNum type="arabicParenR"/>
            </a:pPr>
            <a:endParaRPr lang="fr-FR" sz="2000" dirty="0"/>
          </a:p>
          <a:p>
            <a:pPr>
              <a:spcAft>
                <a:spcPts val="600"/>
              </a:spcAft>
            </a:pPr>
            <a:endParaRPr lang="fr-FR" sz="2000"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ZoneTexte 11">
            <a:extLst>
              <a:ext uri="{FF2B5EF4-FFF2-40B4-BE49-F238E27FC236}">
                <a16:creationId xmlns:a16="http://schemas.microsoft.com/office/drawing/2014/main" id="{4A8721DE-5C6A-48D0-8B41-12ED6BAFB8BE}"/>
              </a:ext>
            </a:extLst>
          </p:cNvPr>
          <p:cNvSpPr txBox="1"/>
          <p:nvPr/>
        </p:nvSpPr>
        <p:spPr>
          <a:xfrm>
            <a:off x="387941" y="1228949"/>
            <a:ext cx="8362527" cy="830997"/>
          </a:xfrm>
          <a:prstGeom prst="rect">
            <a:avLst/>
          </a:prstGeom>
          <a:noFill/>
          <a:ln w="19050">
            <a:solidFill>
              <a:schemeClr val="tx1"/>
            </a:solidFill>
          </a:ln>
        </p:spPr>
        <p:txBody>
          <a:bodyPr wrap="square" rtlCol="0">
            <a:spAutoFit/>
          </a:bodyPr>
          <a:lstStyle/>
          <a:p>
            <a:r>
              <a:rPr lang="fr-FR" sz="1200" b="1" i="1" dirty="0"/>
              <a:t>Budget 2021-2027</a:t>
            </a:r>
            <a:r>
              <a:rPr lang="fr-FR" sz="1200" i="1" dirty="0"/>
              <a:t>: 95,5 milliards €</a:t>
            </a:r>
          </a:p>
          <a:p>
            <a:r>
              <a:rPr lang="fr-FR" sz="1200" b="1" i="1" dirty="0"/>
              <a:t>Objectif: </a:t>
            </a:r>
            <a:r>
              <a:rPr lang="fr-FR" sz="1200" i="1" dirty="0"/>
              <a:t>Soutenir la recherche et l’innovation sur toute la chaîne de l’innovation européenne</a:t>
            </a:r>
          </a:p>
          <a:p>
            <a:r>
              <a:rPr lang="fr-FR" sz="1200" b="1" i="1" dirty="0"/>
              <a:t>Sites de référence: </a:t>
            </a:r>
            <a:r>
              <a:rPr lang="fr-FR" sz="1200" i="1" dirty="0">
                <a:hlinkClick r:id="rId3"/>
              </a:rPr>
              <a:t>https://www.horizon-europe.gouv.fr/</a:t>
            </a:r>
            <a:r>
              <a:rPr lang="fr-FR" sz="1200" i="1" dirty="0"/>
              <a:t> et </a:t>
            </a:r>
            <a:r>
              <a:rPr lang="fr-FR" sz="1200" i="1" dirty="0">
                <a:hlinkClick r:id="rId4"/>
              </a:rPr>
              <a:t>https://ec.europa.eu/info/research-and-innovation/funding/funding-opportunities/funding-programmes-and-open-calls/horizon-europe_en</a:t>
            </a:r>
            <a:r>
              <a:rPr lang="fr-FR" sz="1200" i="1" dirty="0"/>
              <a:t> </a:t>
            </a:r>
          </a:p>
        </p:txBody>
      </p:sp>
      <p:sp>
        <p:nvSpPr>
          <p:cNvPr id="13" name="Rectangle 12">
            <a:extLst>
              <a:ext uri="{FF2B5EF4-FFF2-40B4-BE49-F238E27FC236}">
                <a16:creationId xmlns:a16="http://schemas.microsoft.com/office/drawing/2014/main" id="{89B5B4B2-ED3C-4E5B-95B2-03A7D9A7B482}"/>
              </a:ext>
            </a:extLst>
          </p:cNvPr>
          <p:cNvSpPr/>
          <p:nvPr/>
        </p:nvSpPr>
        <p:spPr>
          <a:xfrm>
            <a:off x="399124" y="2055316"/>
            <a:ext cx="8356936" cy="4862870"/>
          </a:xfrm>
          <a:prstGeom prst="rect">
            <a:avLst/>
          </a:prstGeom>
        </p:spPr>
        <p:txBody>
          <a:bodyPr wrap="square">
            <a:spAutoFit/>
          </a:bodyPr>
          <a:lstStyle/>
          <a:p>
            <a:pPr marL="285750" indent="-285750">
              <a:buFont typeface="Arial" panose="020B0604020202020204" pitchFamily="34" charset="0"/>
              <a:buChar char="•"/>
            </a:pPr>
            <a:r>
              <a:rPr lang="fr-FR" sz="1600" b="1" u="sng" dirty="0"/>
              <a:t>AAP 2021-2022</a:t>
            </a:r>
          </a:p>
          <a:p>
            <a:pPr marL="285750" indent="-285750">
              <a:buFontTx/>
              <a:buChar char="-"/>
            </a:pPr>
            <a:r>
              <a:rPr lang="fr-FR" sz="1600" dirty="0"/>
              <a:t>Plupart des AAP clôturés</a:t>
            </a:r>
          </a:p>
          <a:p>
            <a:endParaRPr lang="fr-FR" sz="800" dirty="0"/>
          </a:p>
          <a:p>
            <a:pPr marL="285750" indent="-285750">
              <a:buFontTx/>
              <a:buChar char="-"/>
            </a:pPr>
            <a:r>
              <a:rPr lang="fr-FR" sz="1600" dirty="0"/>
              <a:t>AAP toujours ouverts:</a:t>
            </a:r>
          </a:p>
          <a:p>
            <a:r>
              <a:rPr lang="fr-FR" sz="1600" b="1" dirty="0"/>
              <a:t>3 piliers d’Horizon Europe</a:t>
            </a:r>
          </a:p>
          <a:p>
            <a:pPr marL="742950" lvl="1" indent="-285750">
              <a:buFont typeface="Courier New" panose="02070309020205020404" pitchFamily="49" charset="0"/>
              <a:buChar char="o"/>
            </a:pPr>
            <a:r>
              <a:rPr lang="fr-FR" sz="1400" dirty="0">
                <a:hlinkClick r:id="rId5"/>
              </a:rPr>
              <a:t>ERC/Conseil européen de la                                                                                                                                             recherche</a:t>
            </a:r>
            <a:endParaRPr lang="fr-FR" sz="1400" dirty="0"/>
          </a:p>
          <a:p>
            <a:pPr marL="742950" lvl="1" indent="-285750">
              <a:buFont typeface="Courier New" panose="02070309020205020404" pitchFamily="49" charset="0"/>
              <a:buChar char="o"/>
            </a:pPr>
            <a:r>
              <a:rPr lang="fr-FR" sz="1400" dirty="0">
                <a:hlinkClick r:id="rId6"/>
              </a:rPr>
              <a:t>Actions Marie S. Curie</a:t>
            </a:r>
            <a:endParaRPr lang="fr-FR" sz="1400" dirty="0">
              <a:hlinkClick r:id="rId7"/>
            </a:endParaRPr>
          </a:p>
          <a:p>
            <a:pPr marL="742950" lvl="1" indent="-285750">
              <a:buFont typeface="Courier New" panose="02070309020205020404" pitchFamily="49" charset="0"/>
              <a:buChar char="o"/>
            </a:pPr>
            <a:r>
              <a:rPr lang="fr-FR" sz="1400" dirty="0">
                <a:hlinkClick r:id="rId7"/>
              </a:rPr>
              <a:t>Cluster 3/Sécurité civile pour la                                                                                                                                        société</a:t>
            </a:r>
            <a:endParaRPr lang="fr-FR" sz="1400" dirty="0"/>
          </a:p>
          <a:p>
            <a:pPr marL="742950" lvl="1" indent="-285750">
              <a:buFont typeface="Courier New" panose="02070309020205020404" pitchFamily="49" charset="0"/>
              <a:buChar char="o"/>
            </a:pPr>
            <a:r>
              <a:rPr lang="fr-FR" sz="1400" dirty="0">
                <a:hlinkClick r:id="rId8"/>
              </a:rPr>
              <a:t>Cluster 4/Numérique</a:t>
            </a:r>
            <a:endParaRPr lang="fr-FR" sz="1400" dirty="0"/>
          </a:p>
          <a:p>
            <a:pPr marL="742950" lvl="1" indent="-285750">
              <a:buFont typeface="Courier New" panose="02070309020205020404" pitchFamily="49" charset="0"/>
              <a:buChar char="o"/>
            </a:pPr>
            <a:r>
              <a:rPr lang="fr-FR" sz="1400" dirty="0">
                <a:hlinkClick r:id="rId9"/>
              </a:rPr>
              <a:t>Cluster 5/Volet Energie</a:t>
            </a:r>
            <a:endParaRPr lang="fr-FR" sz="1400" dirty="0"/>
          </a:p>
          <a:p>
            <a:pPr marL="742950" lvl="1" indent="-285750">
              <a:buFont typeface="Courier New" panose="02070309020205020404" pitchFamily="49" charset="0"/>
              <a:buChar char="o"/>
            </a:pPr>
            <a:r>
              <a:rPr lang="fr-FR" sz="1400" dirty="0">
                <a:hlinkClick r:id="rId10"/>
              </a:rPr>
              <a:t>Cluster 5/Volet Transports</a:t>
            </a:r>
            <a:endParaRPr lang="fr-FR" sz="1400" dirty="0"/>
          </a:p>
          <a:p>
            <a:pPr marL="742950" lvl="1" indent="-285750">
              <a:buFont typeface="Courier New" panose="02070309020205020404" pitchFamily="49" charset="0"/>
              <a:buChar char="o"/>
            </a:pPr>
            <a:r>
              <a:rPr lang="fr-FR" sz="1400" dirty="0">
                <a:hlinkClick r:id="rId11"/>
              </a:rPr>
              <a:t>EIC/Conseil européen de l’innovation</a:t>
            </a:r>
            <a:endParaRPr lang="fr-FR" sz="1400" dirty="0"/>
          </a:p>
          <a:p>
            <a:endParaRPr lang="fr-FR" sz="800" dirty="0"/>
          </a:p>
          <a:p>
            <a:r>
              <a:rPr lang="fr-FR" sz="1600" b="1" dirty="0"/>
              <a:t>Missions</a:t>
            </a:r>
          </a:p>
          <a:p>
            <a:pPr marL="742950" lvl="1" indent="-285750">
              <a:buFont typeface="Courier New" panose="02070309020205020404" pitchFamily="49" charset="0"/>
              <a:buChar char="o"/>
            </a:pPr>
            <a:r>
              <a:rPr lang="fr-FR" sz="1400" dirty="0">
                <a:hlinkClick r:id="rId12"/>
              </a:rPr>
              <a:t>Missions (Cancer/Adaptation/Villes/Océans/Sols)</a:t>
            </a:r>
            <a:endParaRPr lang="fr-FR" sz="1400" dirty="0"/>
          </a:p>
          <a:p>
            <a:pPr lvl="1"/>
            <a:endParaRPr lang="fr-FR" sz="800" dirty="0"/>
          </a:p>
          <a:p>
            <a:r>
              <a:rPr lang="fr-FR" sz="1600" b="1" dirty="0"/>
              <a:t>Partenariats institutionnels/Entreprises communes/PPP</a:t>
            </a:r>
          </a:p>
          <a:p>
            <a:pPr marL="742950" lvl="1" indent="-285750">
              <a:buFont typeface="Courier New" panose="02070309020205020404" pitchFamily="49" charset="0"/>
              <a:buChar char="o"/>
            </a:pPr>
            <a:r>
              <a:rPr lang="fr-FR" sz="1400" dirty="0">
                <a:hlinkClick r:id="rId13"/>
              </a:rPr>
              <a:t>Global </a:t>
            </a:r>
            <a:r>
              <a:rPr lang="fr-FR" sz="1400" dirty="0" err="1">
                <a:hlinkClick r:id="rId13"/>
              </a:rPr>
              <a:t>Health</a:t>
            </a:r>
            <a:r>
              <a:rPr lang="fr-FR" sz="1400" dirty="0">
                <a:hlinkClick r:id="rId13"/>
              </a:rPr>
              <a:t> EDCTP3/Key Digital Technologies/</a:t>
            </a:r>
            <a:r>
              <a:rPr lang="fr-FR" sz="1400" dirty="0" err="1">
                <a:hlinkClick r:id="rId13"/>
              </a:rPr>
              <a:t>EuroHPC</a:t>
            </a:r>
            <a:r>
              <a:rPr lang="fr-FR" sz="1400" dirty="0">
                <a:hlinkClick r:id="rId13"/>
              </a:rPr>
              <a:t>/Clean Hydrogen/EU Rail/Clean Aviation/Single </a:t>
            </a:r>
            <a:r>
              <a:rPr lang="fr-FR" sz="1400" dirty="0" err="1">
                <a:hlinkClick r:id="rId13"/>
              </a:rPr>
              <a:t>European</a:t>
            </a:r>
            <a:r>
              <a:rPr lang="fr-FR" sz="1400" dirty="0">
                <a:hlinkClick r:id="rId13"/>
              </a:rPr>
              <a:t> Sky</a:t>
            </a:r>
            <a:endParaRPr lang="fr-FR" sz="1400" dirty="0"/>
          </a:p>
          <a:p>
            <a:endParaRPr lang="fr-FR" sz="1600" dirty="0"/>
          </a:p>
        </p:txBody>
      </p:sp>
      <p:pic>
        <p:nvPicPr>
          <p:cNvPr id="14" name="Image 13">
            <a:extLst>
              <a:ext uri="{FF2B5EF4-FFF2-40B4-BE49-F238E27FC236}">
                <a16:creationId xmlns:a16="http://schemas.microsoft.com/office/drawing/2014/main" id="{41AA7729-2569-4207-9F83-E9220E403A06}"/>
              </a:ext>
            </a:extLst>
          </p:cNvPr>
          <p:cNvPicPr>
            <a:picLocks noChangeAspect="1"/>
          </p:cNvPicPr>
          <p:nvPr/>
        </p:nvPicPr>
        <p:blipFill>
          <a:blip r:embed="rId14"/>
          <a:stretch>
            <a:fillRect/>
          </a:stretch>
        </p:blipFill>
        <p:spPr>
          <a:xfrm>
            <a:off x="3817950" y="2149380"/>
            <a:ext cx="4926926" cy="2559240"/>
          </a:xfrm>
          <a:prstGeom prst="rect">
            <a:avLst/>
          </a:prstGeom>
        </p:spPr>
      </p:pic>
    </p:spTree>
    <p:extLst>
      <p:ext uri="{BB962C8B-B14F-4D97-AF65-F5344CB8AC3E}">
        <p14:creationId xmlns:p14="http://schemas.microsoft.com/office/powerpoint/2010/main" val="368653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a:solidFill>
                  <a:schemeClr val="bg1"/>
                </a:solidFill>
              </a:rPr>
              <a:t>Horizon Europe </a:t>
            </a:r>
          </a:p>
        </p:txBody>
      </p:sp>
      <p:sp>
        <p:nvSpPr>
          <p:cNvPr id="2" name="ZoneTexte 1"/>
          <p:cNvSpPr txBox="1"/>
          <p:nvPr/>
        </p:nvSpPr>
        <p:spPr>
          <a:xfrm>
            <a:off x="393533" y="1166794"/>
            <a:ext cx="8362527" cy="2385268"/>
          </a:xfrm>
          <a:prstGeom prst="rect">
            <a:avLst/>
          </a:prstGeom>
          <a:noFill/>
        </p:spPr>
        <p:txBody>
          <a:bodyPr wrap="square" rtlCol="0">
            <a:spAutoFit/>
          </a:bodyPr>
          <a:lstStyle/>
          <a:p>
            <a:pPr marL="285750" indent="-285750">
              <a:buFont typeface="Arial" panose="020B0604020202020204" pitchFamily="34" charset="0"/>
              <a:buChar char="•"/>
            </a:pPr>
            <a:r>
              <a:rPr lang="fr-FR" sz="1600" b="1" u="sng" dirty="0"/>
              <a:t>AAP 2023-2024</a:t>
            </a:r>
          </a:p>
          <a:p>
            <a:r>
              <a:rPr lang="fr-FR" sz="1600" dirty="0"/>
              <a:t>Programmes de travail en cours de préparation/Publication fin 2022</a:t>
            </a:r>
          </a:p>
          <a:p>
            <a:pPr marL="285750" indent="-285750">
              <a:buFont typeface="Symbol" panose="05050102010706020507" pitchFamily="18" charset="2"/>
              <a:buChar char="Þ"/>
            </a:pPr>
            <a:r>
              <a:rPr lang="fr-FR" sz="1600" dirty="0"/>
              <a:t>Possibilité d’influence au sein des GTN pilotés par le MESRI</a:t>
            </a:r>
          </a:p>
          <a:p>
            <a:r>
              <a:rPr lang="fr-FR" sz="1600" b="1" dirty="0"/>
              <a:t>NB</a:t>
            </a:r>
            <a:r>
              <a:rPr lang="fr-FR" sz="1600" dirty="0"/>
              <a:t>: Pour les Missions: AAP en 2023 uniquement – Pas d’AAP en 2024 (évaluation)</a:t>
            </a:r>
          </a:p>
          <a:p>
            <a:endParaRPr lang="fr-FR" sz="800" dirty="0"/>
          </a:p>
          <a:p>
            <a:endParaRPr lang="fr-FR" sz="1600" dirty="0"/>
          </a:p>
          <a:p>
            <a:endParaRPr lang="fr-FR" sz="1600" dirty="0"/>
          </a:p>
          <a:p>
            <a:pPr>
              <a:spcAft>
                <a:spcPts val="600"/>
              </a:spcAft>
            </a:pPr>
            <a:endParaRPr lang="fr-FR" sz="1600" dirty="0"/>
          </a:p>
          <a:p>
            <a:endParaRPr lang="fr-FR" sz="800" dirty="0"/>
          </a:p>
          <a:p>
            <a:pPr>
              <a:spcAft>
                <a:spcPts val="600"/>
              </a:spcAft>
            </a:pPr>
            <a:r>
              <a:rPr lang="fr-FR" sz="1600" dirty="0"/>
              <a:t> </a:t>
            </a:r>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62652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7DE85CB-C7D3-443D-876A-2946787A8A41}"/>
              </a:ext>
            </a:extLst>
          </p:cNvPr>
          <p:cNvSpPr>
            <a:spLocks noGrp="1"/>
          </p:cNvSpPr>
          <p:nvPr>
            <p:ph type="body" sz="quarter" idx="14"/>
          </p:nvPr>
        </p:nvSpPr>
        <p:spPr>
          <a:xfrm>
            <a:off x="3094892" y="756139"/>
            <a:ext cx="4537213" cy="492369"/>
          </a:xfrm>
        </p:spPr>
        <p:txBody>
          <a:bodyPr/>
          <a:lstStyle/>
          <a:p>
            <a:r>
              <a:rPr lang="fr-FR" dirty="0"/>
              <a:t>Les programmes Interreg</a:t>
            </a:r>
          </a:p>
        </p:txBody>
      </p:sp>
      <p:sp>
        <p:nvSpPr>
          <p:cNvPr id="3" name="Espace réservé du texte 2">
            <a:extLst>
              <a:ext uri="{FF2B5EF4-FFF2-40B4-BE49-F238E27FC236}">
                <a16:creationId xmlns:a16="http://schemas.microsoft.com/office/drawing/2014/main" id="{EAAE4489-71C5-4734-AEF9-C95D2672C423}"/>
              </a:ext>
            </a:extLst>
          </p:cNvPr>
          <p:cNvSpPr>
            <a:spLocks noGrp="1"/>
          </p:cNvSpPr>
          <p:nvPr>
            <p:ph type="body" sz="quarter" idx="15"/>
          </p:nvPr>
        </p:nvSpPr>
        <p:spPr>
          <a:xfrm>
            <a:off x="255945" y="1670539"/>
            <a:ext cx="7692301" cy="4431323"/>
          </a:xfrm>
        </p:spPr>
        <p:txBody>
          <a:bodyPr/>
          <a:lstStyle/>
          <a:p>
            <a:pPr>
              <a:spcAft>
                <a:spcPts val="554"/>
              </a:spcAft>
            </a:pPr>
            <a:r>
              <a:rPr lang="fr-FR" i="1" u="sng" dirty="0"/>
              <a:t>Interreg Mer du Nord</a:t>
            </a:r>
          </a:p>
          <a:p>
            <a:pPr marL="263776" indent="-263776">
              <a:spcAft>
                <a:spcPts val="277"/>
              </a:spcAft>
              <a:buFont typeface="Arial" panose="020B0604020202020204" pitchFamily="34" charset="0"/>
              <a:buChar char="•"/>
            </a:pPr>
            <a:r>
              <a:rPr lang="fr-FR" dirty="0"/>
              <a:t>Budget : </a:t>
            </a:r>
            <a:r>
              <a:rPr lang="fr-FR" b="0" dirty="0"/>
              <a:t>179 M€ à confirmer (167 M€ sur 2014-2020)</a:t>
            </a:r>
          </a:p>
          <a:p>
            <a:pPr marL="263776" indent="-263776">
              <a:spcAft>
                <a:spcPts val="277"/>
              </a:spcAft>
              <a:buFont typeface="Arial" panose="020B0604020202020204" pitchFamily="34" charset="0"/>
              <a:buChar char="•"/>
            </a:pPr>
            <a:r>
              <a:rPr lang="fr-FR" dirty="0"/>
              <a:t>Taux de cofinancement : </a:t>
            </a:r>
            <a:r>
              <a:rPr lang="fr-FR" b="0" dirty="0"/>
              <a:t>60% (Norvège 50%)</a:t>
            </a:r>
          </a:p>
          <a:p>
            <a:pPr marL="263776" indent="-263776">
              <a:spcBef>
                <a:spcPts val="1385"/>
              </a:spcBef>
              <a:buFont typeface="Arial" panose="020B0604020202020204" pitchFamily="34" charset="0"/>
              <a:buChar char="•"/>
            </a:pPr>
            <a:r>
              <a:rPr lang="fr-FR" dirty="0">
                <a:hlinkClick r:id="rId2">
                  <a:extLst>
                    <a:ext uri="{A12FA001-AC4F-418D-AE19-62706E023703}">
                      <ahyp:hlinkClr xmlns:ahyp="http://schemas.microsoft.com/office/drawing/2018/hyperlinkcolor" val="tx"/>
                    </a:ext>
                  </a:extLst>
                </a:hlinkClick>
              </a:rPr>
              <a:t>Priorités</a:t>
            </a:r>
            <a:r>
              <a:rPr lang="fr-FR" dirty="0"/>
              <a:t> : </a:t>
            </a:r>
          </a:p>
          <a:p>
            <a:r>
              <a:rPr lang="en-US" dirty="0"/>
              <a:t>Priority 1: </a:t>
            </a:r>
            <a:r>
              <a:rPr lang="en-US" b="0" dirty="0"/>
              <a:t>Robust and smart economies in the North Sea Region</a:t>
            </a:r>
          </a:p>
          <a:p>
            <a:r>
              <a:rPr lang="en-US" dirty="0"/>
              <a:t>Priority 2: </a:t>
            </a:r>
            <a:r>
              <a:rPr lang="en-US" b="0" dirty="0"/>
              <a:t>A green transition in the North Sea Region</a:t>
            </a:r>
          </a:p>
          <a:p>
            <a:r>
              <a:rPr lang="en-US" dirty="0"/>
              <a:t>Priority 3: </a:t>
            </a:r>
            <a:r>
              <a:rPr lang="en-US" b="0" dirty="0"/>
              <a:t>A climate resilient North Sea Region</a:t>
            </a:r>
          </a:p>
          <a:p>
            <a:r>
              <a:rPr lang="en-US" dirty="0"/>
              <a:t>Priority 4: </a:t>
            </a:r>
            <a:r>
              <a:rPr lang="en-US" b="0" dirty="0"/>
              <a:t>A better governance</a:t>
            </a:r>
          </a:p>
          <a:p>
            <a:pPr marL="263776" indent="-263776">
              <a:spcBef>
                <a:spcPts val="1385"/>
              </a:spcBef>
              <a:spcAft>
                <a:spcPts val="277"/>
              </a:spcAft>
              <a:buFont typeface="Arial" panose="020B0604020202020204" pitchFamily="34" charset="0"/>
              <a:buChar char="•"/>
            </a:pPr>
            <a:r>
              <a:rPr lang="en-US" u="sng" dirty="0" err="1"/>
              <a:t>Calendrier</a:t>
            </a:r>
            <a:r>
              <a:rPr lang="en-US" dirty="0"/>
              <a:t> : </a:t>
            </a:r>
          </a:p>
          <a:p>
            <a:pPr>
              <a:spcAft>
                <a:spcPts val="277"/>
              </a:spcAft>
            </a:pPr>
            <a:r>
              <a:rPr lang="en-US" b="0" dirty="0"/>
              <a:t>22/04/2022 : </a:t>
            </a:r>
            <a:r>
              <a:rPr lang="en-US" b="0" dirty="0" err="1"/>
              <a:t>appel</a:t>
            </a:r>
            <a:r>
              <a:rPr lang="en-US" b="0" dirty="0"/>
              <a:t> n°1 </a:t>
            </a:r>
            <a:r>
              <a:rPr lang="en-US" b="0" dirty="0" err="1"/>
              <a:t>clôturé</a:t>
            </a:r>
            <a:r>
              <a:rPr lang="en-US" b="0" dirty="0"/>
              <a:t> </a:t>
            </a:r>
            <a:r>
              <a:rPr lang="en-US" b="0" dirty="0">
                <a:sym typeface="Wingdings" panose="05000000000000000000" pitchFamily="2" charset="2"/>
              </a:rPr>
              <a:t></a:t>
            </a:r>
            <a:endParaRPr lang="en-US" b="0" dirty="0"/>
          </a:p>
          <a:p>
            <a:pPr>
              <a:spcBef>
                <a:spcPts val="369"/>
              </a:spcBef>
              <a:spcAft>
                <a:spcPts val="277"/>
              </a:spcAft>
            </a:pPr>
            <a:r>
              <a:rPr lang="en-US" b="0" dirty="0"/>
              <a:t>	</a:t>
            </a:r>
          </a:p>
          <a:p>
            <a:pPr>
              <a:spcBef>
                <a:spcPts val="369"/>
              </a:spcBef>
              <a:spcAft>
                <a:spcPts val="277"/>
              </a:spcAft>
            </a:pPr>
            <a:r>
              <a:rPr lang="en-US" b="0" dirty="0" err="1">
                <a:highlight>
                  <a:srgbClr val="FFFF00"/>
                </a:highlight>
              </a:rPr>
              <a:t>Août</a:t>
            </a:r>
            <a:r>
              <a:rPr lang="en-US" b="0" dirty="0">
                <a:highlight>
                  <a:srgbClr val="FFFF00"/>
                </a:highlight>
              </a:rPr>
              <a:t> 2022 – </a:t>
            </a:r>
            <a:r>
              <a:rPr lang="en-US" b="0" dirty="0" err="1">
                <a:highlight>
                  <a:srgbClr val="FFFF00"/>
                </a:highlight>
              </a:rPr>
              <a:t>novembre</a:t>
            </a:r>
            <a:r>
              <a:rPr lang="en-US" b="0" dirty="0">
                <a:highlight>
                  <a:srgbClr val="FFFF00"/>
                </a:highlight>
              </a:rPr>
              <a:t> 2022 : </a:t>
            </a:r>
          </a:p>
          <a:p>
            <a:pPr>
              <a:spcBef>
                <a:spcPts val="369"/>
              </a:spcBef>
              <a:spcAft>
                <a:spcPts val="277"/>
              </a:spcAft>
            </a:pPr>
            <a:r>
              <a:rPr lang="en-US" b="0" dirty="0" err="1">
                <a:highlight>
                  <a:srgbClr val="FFFF00"/>
                </a:highlight>
              </a:rPr>
              <a:t>ouverture</a:t>
            </a:r>
            <a:r>
              <a:rPr lang="en-US" b="0" dirty="0">
                <a:highlight>
                  <a:srgbClr val="FFFF00"/>
                </a:highlight>
              </a:rPr>
              <a:t> du 2ème </a:t>
            </a:r>
            <a:r>
              <a:rPr lang="en-US" b="0" dirty="0" err="1">
                <a:highlight>
                  <a:srgbClr val="FFFF00"/>
                </a:highlight>
              </a:rPr>
              <a:t>appel</a:t>
            </a:r>
            <a:r>
              <a:rPr lang="en-US" b="0" dirty="0">
                <a:highlight>
                  <a:srgbClr val="FFFF00"/>
                </a:highlight>
              </a:rPr>
              <a:t> à </a:t>
            </a:r>
            <a:r>
              <a:rPr lang="en-US" b="0" dirty="0" err="1">
                <a:highlight>
                  <a:srgbClr val="FFFF00"/>
                </a:highlight>
              </a:rPr>
              <a:t>projet</a:t>
            </a:r>
            <a:r>
              <a:rPr lang="en-US" b="0" dirty="0">
                <a:highlight>
                  <a:srgbClr val="FFFF00"/>
                </a:highlight>
              </a:rPr>
              <a:t>.</a:t>
            </a:r>
            <a:r>
              <a:rPr lang="en-US" b="0" dirty="0"/>
              <a:t> </a:t>
            </a:r>
          </a:p>
          <a:p>
            <a:pPr>
              <a:spcBef>
                <a:spcPts val="369"/>
              </a:spcBef>
              <a:spcAft>
                <a:spcPts val="277"/>
              </a:spcAft>
            </a:pPr>
            <a:r>
              <a:rPr lang="en-US" b="0" dirty="0">
                <a:highlight>
                  <a:srgbClr val="FFFF00"/>
                </a:highlight>
              </a:rPr>
              <a:t>A </a:t>
            </a:r>
            <a:r>
              <a:rPr lang="en-US" b="0" dirty="0" err="1">
                <a:highlight>
                  <a:srgbClr val="FFFF00"/>
                </a:highlight>
              </a:rPr>
              <a:t>vos</a:t>
            </a:r>
            <a:r>
              <a:rPr lang="en-US" b="0" dirty="0">
                <a:highlight>
                  <a:srgbClr val="FFFF00"/>
                </a:highlight>
              </a:rPr>
              <a:t> </a:t>
            </a:r>
            <a:r>
              <a:rPr lang="en-US" b="0" dirty="0" err="1">
                <a:highlight>
                  <a:srgbClr val="FFFF00"/>
                </a:highlight>
              </a:rPr>
              <a:t>idées</a:t>
            </a:r>
            <a:r>
              <a:rPr lang="en-US" b="0" dirty="0">
                <a:highlight>
                  <a:srgbClr val="FFFF00"/>
                </a:highlight>
              </a:rPr>
              <a:t> !</a:t>
            </a:r>
          </a:p>
          <a:p>
            <a:pPr>
              <a:spcBef>
                <a:spcPts val="369"/>
              </a:spcBef>
              <a:spcAft>
                <a:spcPts val="277"/>
              </a:spcAft>
            </a:pPr>
            <a:r>
              <a:rPr lang="en-US" b="0" dirty="0"/>
              <a:t>	</a:t>
            </a:r>
          </a:p>
          <a:p>
            <a:endParaRPr lang="fr-FR" dirty="0"/>
          </a:p>
        </p:txBody>
      </p:sp>
      <p:pic>
        <p:nvPicPr>
          <p:cNvPr id="4" name="Picture 4" descr="undefined">
            <a:extLst>
              <a:ext uri="{FF2B5EF4-FFF2-40B4-BE49-F238E27FC236}">
                <a16:creationId xmlns:a16="http://schemas.microsoft.com/office/drawing/2014/main" id="{9B931F4D-F601-4D14-B8DC-046960B67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0" r="22344"/>
          <a:stretch/>
        </p:blipFill>
        <p:spPr bwMode="auto">
          <a:xfrm>
            <a:off x="6260123" y="2022231"/>
            <a:ext cx="2436683" cy="25602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370502-1081-4BF4-8EC6-5E8AEB4316B7}"/>
              </a:ext>
            </a:extLst>
          </p:cNvPr>
          <p:cNvSpPr/>
          <p:nvPr/>
        </p:nvSpPr>
        <p:spPr>
          <a:xfrm>
            <a:off x="6576291" y="4554416"/>
            <a:ext cx="2139273" cy="291170"/>
          </a:xfrm>
          <a:prstGeom prst="rect">
            <a:avLst/>
          </a:prstGeom>
        </p:spPr>
        <p:txBody>
          <a:bodyPr wrap="square">
            <a:spAutoFit/>
          </a:bodyPr>
          <a:lstStyle/>
          <a:p>
            <a:pPr algn="ctr" defTabSz="420521"/>
            <a:r>
              <a:rPr lang="fr-FR" sz="1292"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https://northsearegion.eu</a:t>
            </a:r>
            <a:r>
              <a:rPr lang="fr-FR" sz="1292" dirty="0">
                <a:solidFill>
                  <a:srgbClr val="0070C0"/>
                </a:solidFill>
                <a:latin typeface="Arial" panose="020B0604020202020204" pitchFamily="34" charset="0"/>
                <a:cs typeface="Arial" panose="020B0604020202020204" pitchFamily="34" charset="0"/>
              </a:rPr>
              <a:t> </a:t>
            </a:r>
          </a:p>
        </p:txBody>
      </p:sp>
      <p:sp>
        <p:nvSpPr>
          <p:cNvPr id="9" name="Bulle narrative : ronde 8">
            <a:extLst>
              <a:ext uri="{FF2B5EF4-FFF2-40B4-BE49-F238E27FC236}">
                <a16:creationId xmlns:a16="http://schemas.microsoft.com/office/drawing/2014/main" id="{A0660122-E11F-4F28-9DB3-44C61A6CA941}"/>
              </a:ext>
            </a:extLst>
          </p:cNvPr>
          <p:cNvSpPr/>
          <p:nvPr/>
        </p:nvSpPr>
        <p:spPr>
          <a:xfrm>
            <a:off x="5252531" y="1317432"/>
            <a:ext cx="2379575" cy="1408184"/>
          </a:xfrm>
          <a:prstGeom prst="wedgeEllipseCallou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2219"/>
            <a:r>
              <a:rPr lang="fr-FR" sz="1477" b="1" dirty="0">
                <a:solidFill>
                  <a:srgbClr val="0054A6"/>
                </a:solidFill>
                <a:latin typeface="Arial"/>
              </a:rPr>
              <a:t>3 thèmes phares transversaux :</a:t>
            </a:r>
          </a:p>
          <a:p>
            <a:pPr marL="263776" indent="-263776" defTabSz="732219">
              <a:buFontTx/>
              <a:buChar char="-"/>
            </a:pPr>
            <a:r>
              <a:rPr lang="fr-FR" sz="1108" dirty="0">
                <a:solidFill>
                  <a:srgbClr val="0054A6"/>
                </a:solidFill>
                <a:latin typeface="Arial"/>
              </a:rPr>
              <a:t>Numérique</a:t>
            </a:r>
          </a:p>
          <a:p>
            <a:pPr marL="263776" indent="-263776" defTabSz="732219">
              <a:buFontTx/>
              <a:buChar char="-"/>
            </a:pPr>
            <a:r>
              <a:rPr lang="fr-FR" sz="1108" dirty="0">
                <a:solidFill>
                  <a:srgbClr val="0054A6"/>
                </a:solidFill>
                <a:latin typeface="Arial"/>
              </a:rPr>
              <a:t>Lien urbain/rural</a:t>
            </a:r>
          </a:p>
          <a:p>
            <a:pPr marL="263776" indent="-263776" defTabSz="732219">
              <a:buFontTx/>
              <a:buChar char="-"/>
            </a:pPr>
            <a:r>
              <a:rPr lang="fr-FR" sz="1108" dirty="0">
                <a:solidFill>
                  <a:srgbClr val="0054A6"/>
                </a:solidFill>
                <a:latin typeface="Arial"/>
              </a:rPr>
              <a:t>Forces et faiblesses</a:t>
            </a:r>
          </a:p>
        </p:txBody>
      </p:sp>
      <p:pic>
        <p:nvPicPr>
          <p:cNvPr id="6" name="Image 5">
            <a:extLst>
              <a:ext uri="{FF2B5EF4-FFF2-40B4-BE49-F238E27FC236}">
                <a16:creationId xmlns:a16="http://schemas.microsoft.com/office/drawing/2014/main" id="{F7224F90-9E5E-4DF6-B5F4-519EF052E40B}"/>
              </a:ext>
            </a:extLst>
          </p:cNvPr>
          <p:cNvPicPr>
            <a:picLocks noChangeAspect="1"/>
          </p:cNvPicPr>
          <p:nvPr/>
        </p:nvPicPr>
        <p:blipFill>
          <a:blip r:embed="rId5"/>
          <a:stretch>
            <a:fillRect/>
          </a:stretch>
        </p:blipFill>
        <p:spPr>
          <a:xfrm>
            <a:off x="3305907" y="4132385"/>
            <a:ext cx="2532185" cy="1899138"/>
          </a:xfrm>
          <a:prstGeom prst="rect">
            <a:avLst/>
          </a:prstGeom>
        </p:spPr>
      </p:pic>
      <p:sp>
        <p:nvSpPr>
          <p:cNvPr id="7" name="ZoneTexte 6">
            <a:extLst>
              <a:ext uri="{FF2B5EF4-FFF2-40B4-BE49-F238E27FC236}">
                <a16:creationId xmlns:a16="http://schemas.microsoft.com/office/drawing/2014/main" id="{C3A537F3-D2BA-4DB9-A2F7-637954A40B9A}"/>
              </a:ext>
            </a:extLst>
          </p:cNvPr>
          <p:cNvSpPr txBox="1"/>
          <p:nvPr/>
        </p:nvSpPr>
        <p:spPr>
          <a:xfrm>
            <a:off x="6155353" y="5004364"/>
            <a:ext cx="2646222" cy="938719"/>
          </a:xfrm>
          <a:prstGeom prst="rect">
            <a:avLst/>
          </a:prstGeom>
          <a:noFill/>
          <a:ln>
            <a:solidFill>
              <a:schemeClr val="tx1"/>
            </a:solidFill>
          </a:ln>
        </p:spPr>
        <p:txBody>
          <a:bodyPr wrap="square" rtlCol="0">
            <a:spAutoFit/>
          </a:bodyPr>
          <a:lstStyle/>
          <a:p>
            <a:r>
              <a:rPr lang="fr-FR" sz="1100" b="1" dirty="0"/>
              <a:t>Points de contact:</a:t>
            </a:r>
          </a:p>
          <a:p>
            <a:r>
              <a:rPr lang="fr-FR" sz="1100" u="sng" dirty="0"/>
              <a:t>caroline.gauthier@hautsdefrance.fr</a:t>
            </a:r>
            <a:r>
              <a:rPr lang="fr-FR" sz="1100" dirty="0"/>
              <a:t> – 03 74 27 40 56</a:t>
            </a:r>
          </a:p>
          <a:p>
            <a:r>
              <a:rPr lang="fr-FR" sz="1100" u="sng" dirty="0">
                <a:hlinkClick r:id="rId6">
                  <a:extLst>
                    <a:ext uri="{A12FA001-AC4F-418D-AE19-62706E023703}">
                      <ahyp:hlinkClr xmlns:ahyp="http://schemas.microsoft.com/office/drawing/2018/hyperlinkcolor" val="tx"/>
                    </a:ext>
                  </a:extLst>
                </a:hlinkClick>
              </a:rPr>
              <a:t>Caroline.DAESSLE@hautsdefrance.fr</a:t>
            </a:r>
            <a:r>
              <a:rPr lang="fr-FR" sz="1100" dirty="0"/>
              <a:t> – 03 74 27 00 00 </a:t>
            </a:r>
          </a:p>
        </p:txBody>
      </p:sp>
    </p:spTree>
    <p:extLst>
      <p:ext uri="{BB962C8B-B14F-4D97-AF65-F5344CB8AC3E}">
        <p14:creationId xmlns:p14="http://schemas.microsoft.com/office/powerpoint/2010/main" val="200973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A6330-D1CB-49C3-99AB-659346D18C8B}"/>
              </a:ext>
            </a:extLst>
          </p:cNvPr>
          <p:cNvSpPr/>
          <p:nvPr/>
        </p:nvSpPr>
        <p:spPr>
          <a:xfrm>
            <a:off x="351692" y="1839873"/>
            <a:ext cx="8510954" cy="4541628"/>
          </a:xfrm>
          <a:prstGeom prst="rect">
            <a:avLst/>
          </a:prstGeom>
        </p:spPr>
        <p:txBody>
          <a:bodyPr wrap="square">
            <a:spAutoFit/>
          </a:bodyPr>
          <a:lstStyle/>
          <a:p>
            <a:pPr defTabSz="732219">
              <a:spcAft>
                <a:spcPts val="554"/>
              </a:spcAft>
            </a:pPr>
            <a:r>
              <a:rPr lang="fr-FR" sz="1477" b="1" i="1" u="sng" dirty="0">
                <a:solidFill>
                  <a:srgbClr val="000000"/>
                </a:solidFill>
                <a:latin typeface="Arial"/>
              </a:rPr>
              <a:t>Interreg Europe du Nord-Ouest</a:t>
            </a:r>
          </a:p>
          <a:p>
            <a:pPr marL="263776" indent="-263776" defTabSz="732219">
              <a:spcBef>
                <a:spcPts val="782"/>
              </a:spcBef>
              <a:spcAft>
                <a:spcPts val="277"/>
              </a:spcAft>
              <a:buFont typeface="Arial" panose="020B0604020202020204" pitchFamily="34" charset="0"/>
              <a:buChar char="•"/>
            </a:pPr>
            <a:r>
              <a:rPr lang="fr-FR" sz="1477" b="1" dirty="0">
                <a:solidFill>
                  <a:srgbClr val="000000"/>
                </a:solidFill>
                <a:latin typeface="Arial"/>
              </a:rPr>
              <a:t>Budget : </a:t>
            </a:r>
            <a:r>
              <a:rPr lang="fr-FR" sz="1477" dirty="0">
                <a:solidFill>
                  <a:srgbClr val="000000"/>
                </a:solidFill>
                <a:latin typeface="Arial"/>
              </a:rPr>
              <a:t>310,5 M€ (372,4 M€ sur 2014-2020)</a:t>
            </a:r>
          </a:p>
          <a:p>
            <a:pPr marL="263776" indent="-263776" defTabSz="732219">
              <a:buFont typeface="Arial" panose="020B0604020202020204" pitchFamily="34" charset="0"/>
              <a:buChar char="•"/>
            </a:pPr>
            <a:r>
              <a:rPr lang="fr-FR" sz="1477" b="1" dirty="0">
                <a:solidFill>
                  <a:srgbClr val="000000"/>
                </a:solidFill>
                <a:latin typeface="Arial"/>
              </a:rPr>
              <a:t>Taux de cofinancement : </a:t>
            </a:r>
            <a:r>
              <a:rPr lang="fr-FR" sz="1477" dirty="0">
                <a:solidFill>
                  <a:srgbClr val="000000"/>
                </a:solidFill>
                <a:latin typeface="Arial"/>
              </a:rPr>
              <a:t>60%</a:t>
            </a:r>
          </a:p>
          <a:p>
            <a:pPr defTabSz="732219">
              <a:spcAft>
                <a:spcPts val="277"/>
              </a:spcAft>
            </a:pPr>
            <a:endParaRPr lang="fr-FR" sz="923" b="1" dirty="0">
              <a:solidFill>
                <a:srgbClr val="000000"/>
              </a:solidFill>
              <a:latin typeface="Arial"/>
            </a:endParaRPr>
          </a:p>
          <a:p>
            <a:pPr marL="263776" indent="-263776" defTabSz="732219">
              <a:buFont typeface="Arial" panose="020B0604020202020204" pitchFamily="34" charset="0"/>
              <a:buChar char="•"/>
            </a:pPr>
            <a:r>
              <a:rPr lang="fr-FR" sz="1477" b="1" dirty="0">
                <a:solidFill>
                  <a:srgbClr val="000000"/>
                </a:solidFill>
                <a:latin typeface="Arial"/>
                <a:hlinkClick r:id="rId2">
                  <a:extLst>
                    <a:ext uri="{A12FA001-AC4F-418D-AE19-62706E023703}">
                      <ahyp:hlinkClr xmlns:ahyp="http://schemas.microsoft.com/office/drawing/2018/hyperlinkcolor" val="tx"/>
                    </a:ext>
                  </a:extLst>
                </a:hlinkClick>
              </a:rPr>
              <a:t>Priorités</a:t>
            </a:r>
            <a:r>
              <a:rPr lang="fr-FR" sz="1477" b="1" dirty="0">
                <a:solidFill>
                  <a:srgbClr val="000000"/>
                </a:solidFill>
                <a:latin typeface="Arial"/>
              </a:rPr>
              <a:t> : </a:t>
            </a:r>
          </a:p>
          <a:p>
            <a:pPr defTabSz="732219">
              <a:spcBef>
                <a:spcPts val="782"/>
              </a:spcBef>
            </a:pPr>
            <a:r>
              <a:rPr lang="en-US" sz="1477" b="1" dirty="0" err="1">
                <a:solidFill>
                  <a:srgbClr val="000000"/>
                </a:solidFill>
                <a:latin typeface="Arial"/>
              </a:rPr>
              <a:t>Priorité</a:t>
            </a:r>
            <a:r>
              <a:rPr lang="en-US" sz="1477" b="1" dirty="0">
                <a:solidFill>
                  <a:srgbClr val="000000"/>
                </a:solidFill>
                <a:latin typeface="Arial"/>
              </a:rPr>
              <a:t> 1: </a:t>
            </a:r>
            <a:r>
              <a:rPr lang="en-US" sz="1477" dirty="0" err="1">
                <a:solidFill>
                  <a:srgbClr val="000000"/>
                </a:solidFill>
                <a:latin typeface="Arial"/>
              </a:rPr>
              <a:t>Résilience</a:t>
            </a:r>
            <a:r>
              <a:rPr lang="en-US" sz="1477" dirty="0">
                <a:solidFill>
                  <a:srgbClr val="000000"/>
                </a:solidFill>
                <a:latin typeface="Arial"/>
              </a:rPr>
              <a:t> </a:t>
            </a:r>
            <a:r>
              <a:rPr lang="en-US" sz="1477" dirty="0" err="1">
                <a:solidFill>
                  <a:srgbClr val="000000"/>
                </a:solidFill>
                <a:latin typeface="Arial"/>
              </a:rPr>
              <a:t>climatique</a:t>
            </a:r>
            <a:r>
              <a:rPr lang="en-US" sz="1477" dirty="0">
                <a:solidFill>
                  <a:srgbClr val="000000"/>
                </a:solidFill>
                <a:latin typeface="Arial"/>
              </a:rPr>
              <a:t> </a:t>
            </a:r>
          </a:p>
          <a:p>
            <a:pPr defTabSz="732219">
              <a:spcBef>
                <a:spcPts val="554"/>
              </a:spcBef>
            </a:pPr>
            <a:r>
              <a:rPr lang="en-US" sz="1477" b="1" dirty="0" err="1">
                <a:solidFill>
                  <a:srgbClr val="000000"/>
                </a:solidFill>
                <a:latin typeface="Arial"/>
              </a:rPr>
              <a:t>Priorité</a:t>
            </a:r>
            <a:r>
              <a:rPr lang="en-US" sz="1477" b="1" dirty="0">
                <a:solidFill>
                  <a:srgbClr val="000000"/>
                </a:solidFill>
                <a:latin typeface="Arial"/>
              </a:rPr>
              <a:t> </a:t>
            </a:r>
            <a:r>
              <a:rPr lang="fr-FR" sz="1477" b="1" dirty="0">
                <a:solidFill>
                  <a:srgbClr val="000000"/>
                </a:solidFill>
                <a:latin typeface="Arial"/>
              </a:rPr>
              <a:t>2: </a:t>
            </a:r>
            <a:r>
              <a:rPr lang="fr-FR" sz="1477" dirty="0">
                <a:solidFill>
                  <a:srgbClr val="000000"/>
                </a:solidFill>
                <a:latin typeface="Arial"/>
              </a:rPr>
              <a:t>Transition énergétique intelligente et juste</a:t>
            </a:r>
          </a:p>
          <a:p>
            <a:pPr defTabSz="732219">
              <a:spcBef>
                <a:spcPts val="554"/>
              </a:spcBef>
            </a:pPr>
            <a:r>
              <a:rPr lang="en-US" sz="1477" b="1" dirty="0" err="1">
                <a:solidFill>
                  <a:srgbClr val="000000"/>
                </a:solidFill>
                <a:latin typeface="Arial"/>
              </a:rPr>
              <a:t>Priorité</a:t>
            </a:r>
            <a:r>
              <a:rPr lang="en-US" sz="1477" b="1" dirty="0">
                <a:solidFill>
                  <a:srgbClr val="000000"/>
                </a:solidFill>
                <a:latin typeface="Arial"/>
              </a:rPr>
              <a:t> </a:t>
            </a:r>
            <a:r>
              <a:rPr lang="fr-FR" sz="1477" b="1" dirty="0">
                <a:solidFill>
                  <a:srgbClr val="000000"/>
                </a:solidFill>
                <a:latin typeface="Arial"/>
              </a:rPr>
              <a:t>3: </a:t>
            </a:r>
            <a:r>
              <a:rPr lang="fr-FR" sz="1477" dirty="0">
                <a:solidFill>
                  <a:srgbClr val="000000"/>
                </a:solidFill>
                <a:latin typeface="Arial"/>
              </a:rPr>
              <a:t>Transition vers une économie circulaire ancrée localement</a:t>
            </a:r>
          </a:p>
          <a:p>
            <a:pPr defTabSz="732219">
              <a:spcBef>
                <a:spcPts val="554"/>
              </a:spcBef>
            </a:pPr>
            <a:r>
              <a:rPr lang="en-US" sz="1477" b="1" dirty="0" err="1">
                <a:solidFill>
                  <a:srgbClr val="000000"/>
                </a:solidFill>
                <a:latin typeface="Arial"/>
              </a:rPr>
              <a:t>Priorité</a:t>
            </a:r>
            <a:r>
              <a:rPr lang="en-US" sz="1477" b="1" dirty="0">
                <a:solidFill>
                  <a:srgbClr val="000000"/>
                </a:solidFill>
                <a:latin typeface="Arial"/>
              </a:rPr>
              <a:t> </a:t>
            </a:r>
            <a:r>
              <a:rPr lang="fr-FR" sz="1477" b="1" dirty="0">
                <a:solidFill>
                  <a:srgbClr val="000000"/>
                </a:solidFill>
                <a:latin typeface="Arial"/>
              </a:rPr>
              <a:t>4: </a:t>
            </a:r>
            <a:r>
              <a:rPr lang="fr-FR" sz="1477" dirty="0">
                <a:solidFill>
                  <a:srgbClr val="000000"/>
                </a:solidFill>
                <a:latin typeface="Arial"/>
              </a:rPr>
              <a:t>Amélioration des capacités </a:t>
            </a:r>
          </a:p>
          <a:p>
            <a:pPr defTabSz="732219">
              <a:spcBef>
                <a:spcPts val="554"/>
              </a:spcBef>
            </a:pPr>
            <a:r>
              <a:rPr lang="fr-FR" sz="1477" dirty="0">
                <a:solidFill>
                  <a:srgbClr val="000000"/>
                </a:solidFill>
                <a:latin typeface="Arial"/>
              </a:rPr>
              <a:t>d’innovation</a:t>
            </a:r>
          </a:p>
          <a:p>
            <a:pPr defTabSz="732219">
              <a:spcBef>
                <a:spcPts val="554"/>
              </a:spcBef>
            </a:pPr>
            <a:r>
              <a:rPr lang="en-US" sz="1477" b="1" dirty="0" err="1">
                <a:solidFill>
                  <a:srgbClr val="000000"/>
                </a:solidFill>
                <a:latin typeface="Arial"/>
              </a:rPr>
              <a:t>Priorité</a:t>
            </a:r>
            <a:r>
              <a:rPr lang="en-US" sz="1477" b="1" dirty="0">
                <a:solidFill>
                  <a:srgbClr val="000000"/>
                </a:solidFill>
                <a:latin typeface="Arial"/>
              </a:rPr>
              <a:t> </a:t>
            </a:r>
            <a:r>
              <a:rPr lang="fr-FR" sz="1477" b="1" dirty="0">
                <a:solidFill>
                  <a:srgbClr val="000000"/>
                </a:solidFill>
                <a:latin typeface="Arial"/>
              </a:rPr>
              <a:t>5: </a:t>
            </a:r>
            <a:r>
              <a:rPr lang="fr-FR" sz="1477" dirty="0">
                <a:solidFill>
                  <a:srgbClr val="000000"/>
                </a:solidFill>
                <a:latin typeface="Arial"/>
              </a:rPr>
              <a:t>Transition vers une société </a:t>
            </a:r>
          </a:p>
          <a:p>
            <a:pPr defTabSz="732219">
              <a:spcBef>
                <a:spcPts val="554"/>
              </a:spcBef>
            </a:pPr>
            <a:r>
              <a:rPr lang="fr-FR" sz="1477" dirty="0">
                <a:solidFill>
                  <a:srgbClr val="000000"/>
                </a:solidFill>
                <a:latin typeface="Arial"/>
              </a:rPr>
              <a:t>inclusive, durable et résiliente</a:t>
            </a:r>
          </a:p>
          <a:p>
            <a:pPr defTabSz="732219"/>
            <a:endParaRPr lang="fr-FR" sz="1477" b="1" dirty="0">
              <a:solidFill>
                <a:srgbClr val="000000"/>
              </a:solidFill>
              <a:latin typeface="Arial"/>
            </a:endParaRPr>
          </a:p>
          <a:p>
            <a:pPr marL="263776" indent="-263776" defTabSz="732219">
              <a:spcAft>
                <a:spcPts val="277"/>
              </a:spcAft>
              <a:buFont typeface="Arial" panose="020B0604020202020204" pitchFamily="34" charset="0"/>
              <a:buChar char="•"/>
            </a:pPr>
            <a:r>
              <a:rPr lang="en-US" sz="1477" b="1" u="sng" dirty="0" err="1">
                <a:solidFill>
                  <a:srgbClr val="000000"/>
                </a:solidFill>
                <a:latin typeface="Arial"/>
              </a:rPr>
              <a:t>Calendrier</a:t>
            </a:r>
            <a:r>
              <a:rPr lang="en-US" sz="1477" b="1" dirty="0">
                <a:solidFill>
                  <a:srgbClr val="000000"/>
                </a:solidFill>
                <a:latin typeface="Arial"/>
              </a:rPr>
              <a:t> : </a:t>
            </a:r>
          </a:p>
          <a:p>
            <a:pPr defTabSz="732219">
              <a:spcAft>
                <a:spcPts val="277"/>
              </a:spcAft>
            </a:pPr>
            <a:r>
              <a:rPr lang="en-US" sz="1477" dirty="0">
                <a:solidFill>
                  <a:srgbClr val="000000"/>
                </a:solidFill>
                <a:latin typeface="Arial"/>
              </a:rPr>
              <a:t>22 mars – 15 </a:t>
            </a:r>
            <a:r>
              <a:rPr lang="en-US" sz="1477" dirty="0" err="1">
                <a:solidFill>
                  <a:srgbClr val="000000"/>
                </a:solidFill>
                <a:latin typeface="Arial"/>
              </a:rPr>
              <a:t>juin</a:t>
            </a:r>
            <a:r>
              <a:rPr lang="en-US" sz="1477" dirty="0">
                <a:solidFill>
                  <a:srgbClr val="000000"/>
                </a:solidFill>
                <a:latin typeface="Arial"/>
              </a:rPr>
              <a:t> 2022 : 1er </a:t>
            </a:r>
            <a:r>
              <a:rPr lang="en-US" sz="1477" dirty="0" err="1">
                <a:solidFill>
                  <a:srgbClr val="000000"/>
                </a:solidFill>
                <a:latin typeface="Arial"/>
              </a:rPr>
              <a:t>appel</a:t>
            </a:r>
            <a:r>
              <a:rPr lang="en-US" sz="1477" dirty="0">
                <a:solidFill>
                  <a:srgbClr val="000000"/>
                </a:solidFill>
                <a:latin typeface="Arial"/>
              </a:rPr>
              <a:t> à </a:t>
            </a:r>
            <a:r>
              <a:rPr lang="en-US" sz="1477" dirty="0" err="1">
                <a:solidFill>
                  <a:srgbClr val="000000"/>
                </a:solidFill>
                <a:latin typeface="Arial"/>
              </a:rPr>
              <a:t>projets</a:t>
            </a:r>
            <a:endParaRPr lang="en-US" sz="1477" dirty="0">
              <a:solidFill>
                <a:srgbClr val="000000"/>
              </a:solidFill>
              <a:latin typeface="Arial"/>
            </a:endParaRPr>
          </a:p>
          <a:p>
            <a:pPr defTabSz="732219">
              <a:spcAft>
                <a:spcPts val="277"/>
              </a:spcAft>
            </a:pPr>
            <a:r>
              <a:rPr lang="en-US" sz="1477" dirty="0">
                <a:solidFill>
                  <a:srgbClr val="000000"/>
                </a:solidFill>
                <a:latin typeface="Arial"/>
              </a:rPr>
              <a:t>	</a:t>
            </a:r>
            <a:endParaRPr lang="fr-FR" sz="1477" dirty="0">
              <a:solidFill>
                <a:srgbClr val="000000"/>
              </a:solidFill>
              <a:latin typeface="Arial"/>
            </a:endParaRPr>
          </a:p>
        </p:txBody>
      </p:sp>
      <p:pic>
        <p:nvPicPr>
          <p:cNvPr id="5" name="Picture 2" descr="https://www.europe-en-normandie.eu/sites/default/files/nwe_programme_area_2021_2027.png">
            <a:extLst>
              <a:ext uri="{FF2B5EF4-FFF2-40B4-BE49-F238E27FC236}">
                <a16:creationId xmlns:a16="http://schemas.microsoft.com/office/drawing/2014/main" id="{421F60DE-13F4-4253-A875-9BE1278C9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7" t="40860" r="40542" b="2695"/>
          <a:stretch/>
        </p:blipFill>
        <p:spPr bwMode="auto">
          <a:xfrm>
            <a:off x="6373327" y="968316"/>
            <a:ext cx="2228494" cy="2191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4CB7FE6-60A3-47A0-86C0-E65B8CC60C98}"/>
              </a:ext>
            </a:extLst>
          </p:cNvPr>
          <p:cNvSpPr/>
          <p:nvPr/>
        </p:nvSpPr>
        <p:spPr>
          <a:xfrm>
            <a:off x="6963508" y="3846343"/>
            <a:ext cx="1739913" cy="291170"/>
          </a:xfrm>
          <a:prstGeom prst="rect">
            <a:avLst/>
          </a:prstGeom>
        </p:spPr>
        <p:txBody>
          <a:bodyPr wrap="square">
            <a:spAutoFit/>
          </a:bodyPr>
          <a:lstStyle/>
          <a:p>
            <a:pPr algn="ctr" defTabSz="420521"/>
            <a:r>
              <a:rPr lang="fr-FR" sz="1292"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www.nweurope.eu</a:t>
            </a:r>
            <a:endParaRPr lang="fr-FR" sz="1292" dirty="0">
              <a:solidFill>
                <a:srgbClr val="0070C0"/>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5E968E09-52BB-4B78-8E4C-EF17256F763A}"/>
              </a:ext>
            </a:extLst>
          </p:cNvPr>
          <p:cNvPicPr>
            <a:picLocks noChangeAspect="1"/>
          </p:cNvPicPr>
          <p:nvPr/>
        </p:nvPicPr>
        <p:blipFill rotWithShape="1">
          <a:blip r:embed="rId5"/>
          <a:srcRect t="3518" r="2737" b="3940"/>
          <a:stretch/>
        </p:blipFill>
        <p:spPr>
          <a:xfrm>
            <a:off x="4112538" y="4172676"/>
            <a:ext cx="5031462" cy="2444549"/>
          </a:xfrm>
          <a:prstGeom prst="rect">
            <a:avLst/>
          </a:prstGeom>
        </p:spPr>
      </p:pic>
      <p:sp>
        <p:nvSpPr>
          <p:cNvPr id="7" name="ZoneTexte 6">
            <a:extLst>
              <a:ext uri="{FF2B5EF4-FFF2-40B4-BE49-F238E27FC236}">
                <a16:creationId xmlns:a16="http://schemas.microsoft.com/office/drawing/2014/main" id="{33684CE9-6DC8-4D32-A082-84D06344DB30}"/>
              </a:ext>
            </a:extLst>
          </p:cNvPr>
          <p:cNvSpPr txBox="1"/>
          <p:nvPr/>
        </p:nvSpPr>
        <p:spPr>
          <a:xfrm>
            <a:off x="2996517" y="665430"/>
            <a:ext cx="2646222" cy="600164"/>
          </a:xfrm>
          <a:prstGeom prst="rect">
            <a:avLst/>
          </a:prstGeom>
          <a:noFill/>
          <a:ln>
            <a:solidFill>
              <a:schemeClr val="tx1"/>
            </a:solidFill>
          </a:ln>
        </p:spPr>
        <p:txBody>
          <a:bodyPr wrap="square" rtlCol="0">
            <a:spAutoFit/>
          </a:bodyPr>
          <a:lstStyle/>
          <a:p>
            <a:r>
              <a:rPr lang="fr-FR" sz="1100" b="1" dirty="0"/>
              <a:t>Point de contact:</a:t>
            </a:r>
          </a:p>
          <a:p>
            <a:r>
              <a:rPr lang="fr-FR" sz="1100" u="sng" dirty="0">
                <a:hlinkClick r:id="rId6">
                  <a:extLst>
                    <a:ext uri="{A12FA001-AC4F-418D-AE19-62706E023703}">
                      <ahyp:hlinkClr xmlns:ahyp="http://schemas.microsoft.com/office/drawing/2018/hyperlinkcolor" val="tx"/>
                    </a:ext>
                  </a:extLst>
                </a:hlinkClick>
              </a:rPr>
              <a:t>alexandre.tournakis@hautsdefrance.fr</a:t>
            </a:r>
            <a:r>
              <a:rPr lang="fr-FR" sz="1100" dirty="0"/>
              <a:t> – 03 74 27 40 45</a:t>
            </a:r>
            <a:endParaRPr lang="fr-FR" sz="800" dirty="0"/>
          </a:p>
        </p:txBody>
      </p:sp>
    </p:spTree>
    <p:extLst>
      <p:ext uri="{BB962C8B-B14F-4D97-AF65-F5344CB8AC3E}">
        <p14:creationId xmlns:p14="http://schemas.microsoft.com/office/powerpoint/2010/main" val="2472174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3ABA6E2-6222-4E4C-B1F0-D621DB5730D3}"/>
              </a:ext>
            </a:extLst>
          </p:cNvPr>
          <p:cNvSpPr>
            <a:spLocks noGrp="1"/>
          </p:cNvSpPr>
          <p:nvPr>
            <p:ph type="body" sz="quarter" idx="15"/>
          </p:nvPr>
        </p:nvSpPr>
        <p:spPr>
          <a:xfrm>
            <a:off x="773723" y="1178169"/>
            <a:ext cx="7385538" cy="4431323"/>
          </a:xfrm>
        </p:spPr>
        <p:txBody>
          <a:bodyPr/>
          <a:lstStyle/>
          <a:p>
            <a:pPr>
              <a:spcBef>
                <a:spcPts val="554"/>
              </a:spcBef>
              <a:spcAft>
                <a:spcPts val="554"/>
              </a:spcAft>
            </a:pPr>
            <a:r>
              <a:rPr lang="fr-FR" dirty="0"/>
              <a:t>                                       </a:t>
            </a:r>
          </a:p>
          <a:p>
            <a:pPr>
              <a:spcBef>
                <a:spcPts val="554"/>
              </a:spcBef>
              <a:spcAft>
                <a:spcPts val="554"/>
              </a:spcAft>
            </a:pPr>
            <a:endParaRPr lang="fr-FR" i="1" u="sng" dirty="0"/>
          </a:p>
          <a:p>
            <a:pPr>
              <a:spcBef>
                <a:spcPts val="554"/>
              </a:spcBef>
              <a:spcAft>
                <a:spcPts val="554"/>
              </a:spcAft>
            </a:pPr>
            <a:r>
              <a:rPr lang="fr-FR" i="1" u="sng" dirty="0"/>
              <a:t>Interreg Espace Atlantique</a:t>
            </a:r>
          </a:p>
          <a:p>
            <a:pPr>
              <a:spcBef>
                <a:spcPts val="554"/>
              </a:spcBef>
              <a:spcAft>
                <a:spcPts val="554"/>
              </a:spcAft>
            </a:pPr>
            <a:endParaRPr lang="fr-FR" i="1" u="sng" dirty="0"/>
          </a:p>
          <a:p>
            <a:pPr marL="263776" indent="-263776">
              <a:spcBef>
                <a:spcPts val="0"/>
              </a:spcBef>
              <a:spcAft>
                <a:spcPts val="277"/>
              </a:spcAft>
              <a:buFont typeface="Arial" panose="020B0604020202020204" pitchFamily="34" charset="0"/>
              <a:buChar char="•"/>
            </a:pPr>
            <a:r>
              <a:rPr lang="fr-FR" dirty="0"/>
              <a:t>Budget</a:t>
            </a:r>
            <a:r>
              <a:rPr lang="fr-FR" b="0" dirty="0"/>
              <a:t> : 115 M€ (140 M€ sur 2014-2020)</a:t>
            </a:r>
          </a:p>
          <a:p>
            <a:pPr marL="263776" indent="-263776">
              <a:spcBef>
                <a:spcPts val="0"/>
              </a:spcBef>
              <a:spcAft>
                <a:spcPts val="277"/>
              </a:spcAft>
              <a:buFont typeface="Arial" panose="020B0604020202020204" pitchFamily="34" charset="0"/>
              <a:buChar char="•"/>
            </a:pPr>
            <a:r>
              <a:rPr lang="fr-FR" dirty="0"/>
              <a:t>Taux de cofinancement</a:t>
            </a:r>
            <a:r>
              <a:rPr lang="fr-FR" b="0" dirty="0"/>
              <a:t> : 75%</a:t>
            </a:r>
          </a:p>
          <a:p>
            <a:pPr marL="263776" indent="-263776">
              <a:spcBef>
                <a:spcPts val="0"/>
              </a:spcBef>
              <a:buFont typeface="Arial" panose="020B0604020202020204" pitchFamily="34" charset="0"/>
              <a:buChar char="•"/>
            </a:pPr>
            <a:r>
              <a:rPr lang="fr-FR" dirty="0"/>
              <a:t>Priorités </a:t>
            </a:r>
          </a:p>
          <a:p>
            <a:pPr>
              <a:spcBef>
                <a:spcPts val="0"/>
              </a:spcBef>
            </a:pPr>
            <a:r>
              <a:rPr lang="fr-FR" dirty="0"/>
              <a:t>Priorité 1 </a:t>
            </a:r>
            <a:r>
              <a:rPr lang="fr-FR" b="0" dirty="0"/>
              <a:t>: Une Europe plus intelligente et compétitive</a:t>
            </a:r>
          </a:p>
          <a:p>
            <a:pPr>
              <a:spcBef>
                <a:spcPts val="0"/>
              </a:spcBef>
            </a:pPr>
            <a:r>
              <a:rPr lang="fr-FR" dirty="0"/>
              <a:t>Priorité 2</a:t>
            </a:r>
            <a:r>
              <a:rPr lang="fr-FR" b="0" dirty="0"/>
              <a:t> : Une Europe plus verte</a:t>
            </a:r>
          </a:p>
          <a:p>
            <a:pPr>
              <a:spcBef>
                <a:spcPts val="0"/>
              </a:spcBef>
            </a:pPr>
            <a:r>
              <a:rPr lang="fr-FR" dirty="0"/>
              <a:t>Priorité 3</a:t>
            </a:r>
            <a:r>
              <a:rPr lang="fr-FR" b="0" dirty="0"/>
              <a:t> : Une Europe plus sociale et inclusive</a:t>
            </a:r>
          </a:p>
          <a:p>
            <a:pPr>
              <a:spcBef>
                <a:spcPts val="0"/>
              </a:spcBef>
            </a:pPr>
            <a:r>
              <a:rPr lang="fr-FR" dirty="0"/>
              <a:t>Objectif spécifique Interreg</a:t>
            </a:r>
            <a:r>
              <a:rPr lang="fr-FR" b="0" dirty="0"/>
              <a:t> : Meilleure gouvernance pour </a:t>
            </a:r>
          </a:p>
          <a:p>
            <a:pPr>
              <a:spcBef>
                <a:spcPts val="0"/>
              </a:spcBef>
            </a:pPr>
            <a:r>
              <a:rPr lang="fr-FR" b="0" dirty="0"/>
              <a:t>la zone Atlantique</a:t>
            </a:r>
          </a:p>
          <a:p>
            <a:pPr>
              <a:spcBef>
                <a:spcPts val="0"/>
              </a:spcBef>
            </a:pPr>
            <a:endParaRPr lang="fr-FR" b="0" dirty="0"/>
          </a:p>
          <a:p>
            <a:pPr>
              <a:spcBef>
                <a:spcPts val="0"/>
              </a:spcBef>
            </a:pPr>
            <a:r>
              <a:rPr lang="fr-FR" b="0" dirty="0"/>
              <a:t>Cet objectif de meilleure gouvernance a vocation à mieux coordonner la mise en œuvre de stratégies </a:t>
            </a:r>
            <a:r>
              <a:rPr lang="fr-FR" b="0" dirty="0" err="1"/>
              <a:t>macrorégionales</a:t>
            </a:r>
            <a:r>
              <a:rPr lang="fr-FR" b="0" dirty="0"/>
              <a:t> comme la Stratégie Maritime Atlantique, en lien avec les grandes orientations du programme.</a:t>
            </a:r>
            <a:endParaRPr lang="fr-FR" dirty="0"/>
          </a:p>
          <a:p>
            <a:pPr>
              <a:spcBef>
                <a:spcPts val="0"/>
              </a:spcBef>
            </a:pPr>
            <a:endParaRPr lang="fr-FR" dirty="0"/>
          </a:p>
          <a:p>
            <a:pPr marL="263776" indent="-263776">
              <a:spcBef>
                <a:spcPts val="0"/>
              </a:spcBef>
              <a:spcAft>
                <a:spcPts val="277"/>
              </a:spcAft>
              <a:buFont typeface="Arial" panose="020B0604020202020204" pitchFamily="34" charset="0"/>
              <a:buChar char="•"/>
            </a:pPr>
            <a:r>
              <a:rPr lang="en-US" dirty="0" err="1"/>
              <a:t>Calendrier</a:t>
            </a:r>
            <a:r>
              <a:rPr lang="en-US" dirty="0"/>
              <a:t> </a:t>
            </a:r>
          </a:p>
          <a:p>
            <a:pPr>
              <a:spcBef>
                <a:spcPts val="0"/>
              </a:spcBef>
              <a:spcAft>
                <a:spcPts val="277"/>
              </a:spcAft>
            </a:pPr>
            <a:r>
              <a:rPr lang="en-US" dirty="0"/>
              <a:t>	</a:t>
            </a:r>
            <a:r>
              <a:rPr lang="en-US" b="0" dirty="0"/>
              <a:t>mars 2022</a:t>
            </a:r>
            <a:r>
              <a:rPr lang="fr-FR" b="0" dirty="0"/>
              <a:t> : dépôt PO</a:t>
            </a:r>
          </a:p>
          <a:p>
            <a:pPr>
              <a:spcBef>
                <a:spcPts val="0"/>
              </a:spcBef>
              <a:spcAft>
                <a:spcPts val="277"/>
              </a:spcAft>
            </a:pPr>
            <a:r>
              <a:rPr lang="en-US" b="0" dirty="0"/>
              <a:t>	</a:t>
            </a:r>
            <a:r>
              <a:rPr lang="en-US" b="0" dirty="0" err="1"/>
              <a:t>septembre</a:t>
            </a:r>
            <a:r>
              <a:rPr lang="en-US" b="0" dirty="0"/>
              <a:t> 2022 : 1e </a:t>
            </a:r>
            <a:r>
              <a:rPr lang="en-US" b="0" dirty="0" err="1"/>
              <a:t>appel</a:t>
            </a:r>
            <a:r>
              <a:rPr lang="en-US" b="0" dirty="0"/>
              <a:t> à </a:t>
            </a:r>
            <a:r>
              <a:rPr lang="en-US" b="0" dirty="0" err="1"/>
              <a:t>projets</a:t>
            </a:r>
            <a:endParaRPr lang="fr-FR" dirty="0"/>
          </a:p>
          <a:p>
            <a:endParaRPr lang="en-US" b="0" dirty="0"/>
          </a:p>
          <a:p>
            <a:endParaRPr lang="fr-FR" dirty="0"/>
          </a:p>
        </p:txBody>
      </p:sp>
      <p:pic>
        <p:nvPicPr>
          <p:cNvPr id="5" name="Image 4" descr="carte du programme Interreg Espace Atlantique 2021-2027">
            <a:extLst>
              <a:ext uri="{FF2B5EF4-FFF2-40B4-BE49-F238E27FC236}">
                <a16:creationId xmlns:a16="http://schemas.microsoft.com/office/drawing/2014/main" id="{9760BB84-18CB-4C5A-9CD2-FF6A0D76640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580" y="1312452"/>
            <a:ext cx="2224093" cy="2595294"/>
          </a:xfrm>
          <a:prstGeom prst="rect">
            <a:avLst/>
          </a:prstGeom>
          <a:noFill/>
          <a:ln>
            <a:noFill/>
          </a:ln>
        </p:spPr>
      </p:pic>
      <p:sp>
        <p:nvSpPr>
          <p:cNvPr id="4" name="Rectangle 3">
            <a:extLst>
              <a:ext uri="{FF2B5EF4-FFF2-40B4-BE49-F238E27FC236}">
                <a16:creationId xmlns:a16="http://schemas.microsoft.com/office/drawing/2014/main" id="{0CB6FADB-2304-46E6-8B50-352F13D3B6EE}"/>
              </a:ext>
            </a:extLst>
          </p:cNvPr>
          <p:cNvSpPr/>
          <p:nvPr/>
        </p:nvSpPr>
        <p:spPr>
          <a:xfrm>
            <a:off x="6616296" y="3940570"/>
            <a:ext cx="1739913" cy="291170"/>
          </a:xfrm>
          <a:prstGeom prst="rect">
            <a:avLst/>
          </a:prstGeom>
        </p:spPr>
        <p:txBody>
          <a:bodyPr wrap="square">
            <a:spAutoFit/>
          </a:bodyPr>
          <a:lstStyle/>
          <a:p>
            <a:pPr algn="ctr" defTabSz="420521"/>
            <a:r>
              <a:rPr lang="fr-FR" sz="1292"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www.atlanticarea.eu/</a:t>
            </a:r>
            <a:endParaRPr lang="fr-FR" sz="1292"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548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rmation days in your country">
            <a:extLst>
              <a:ext uri="{FF2B5EF4-FFF2-40B4-BE49-F238E27FC236}">
                <a16:creationId xmlns:a16="http://schemas.microsoft.com/office/drawing/2014/main" id="{39A5F302-C6B6-411C-B07F-905DA8894E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723737"/>
            <a:ext cx="3516923" cy="3216834"/>
          </a:xfrm>
          <a:prstGeom prst="rect">
            <a:avLst/>
          </a:prstGeom>
          <a:extLst>
            <a:ext uri="{909E8E84-426E-40DD-AFC4-6F175D3DCCD1}">
              <a14:hiddenFill xmlns:a14="http://schemas.microsoft.com/office/drawing/2010/main">
                <a:solidFill>
                  <a:srgbClr val="FFFFFF"/>
                </a:solidFill>
              </a14:hiddenFill>
            </a:ext>
          </a:extLst>
        </p:spPr>
      </p:pic>
      <p:sp>
        <p:nvSpPr>
          <p:cNvPr id="3" name="Espace réservé du texte 2">
            <a:extLst>
              <a:ext uri="{FF2B5EF4-FFF2-40B4-BE49-F238E27FC236}">
                <a16:creationId xmlns:a16="http://schemas.microsoft.com/office/drawing/2014/main" id="{E3ABA6E2-6222-4E4C-B1F0-D621DB5730D3}"/>
              </a:ext>
            </a:extLst>
          </p:cNvPr>
          <p:cNvSpPr>
            <a:spLocks noGrp="1"/>
          </p:cNvSpPr>
          <p:nvPr>
            <p:ph type="body" sz="quarter" idx="15"/>
          </p:nvPr>
        </p:nvSpPr>
        <p:spPr>
          <a:xfrm>
            <a:off x="773723" y="1178169"/>
            <a:ext cx="7526215" cy="4712677"/>
          </a:xfrm>
        </p:spPr>
        <p:txBody>
          <a:bodyPr/>
          <a:lstStyle/>
          <a:p>
            <a:pPr>
              <a:spcBef>
                <a:spcPts val="554"/>
              </a:spcBef>
              <a:spcAft>
                <a:spcPts val="554"/>
              </a:spcAft>
            </a:pPr>
            <a:r>
              <a:rPr lang="fr-FR" dirty="0"/>
              <a:t>                                       </a:t>
            </a:r>
          </a:p>
          <a:p>
            <a:pPr>
              <a:spcBef>
                <a:spcPts val="554"/>
              </a:spcBef>
              <a:spcAft>
                <a:spcPts val="554"/>
              </a:spcAft>
            </a:pPr>
            <a:endParaRPr lang="fr-FR" i="1" u="sng" dirty="0"/>
          </a:p>
          <a:p>
            <a:pPr>
              <a:spcBef>
                <a:spcPts val="554"/>
              </a:spcBef>
              <a:spcAft>
                <a:spcPts val="554"/>
              </a:spcAft>
            </a:pPr>
            <a:r>
              <a:rPr lang="fr-FR" i="1" u="sng" dirty="0"/>
              <a:t>Interreg Europe</a:t>
            </a:r>
          </a:p>
          <a:p>
            <a:pPr>
              <a:spcBef>
                <a:spcPts val="554"/>
              </a:spcBef>
              <a:spcAft>
                <a:spcPts val="554"/>
              </a:spcAft>
            </a:pPr>
            <a:endParaRPr lang="fr-FR" i="1" u="sng" dirty="0"/>
          </a:p>
          <a:p>
            <a:pPr marL="263776" indent="-263776">
              <a:spcBef>
                <a:spcPts val="0"/>
              </a:spcBef>
              <a:spcAft>
                <a:spcPts val="277"/>
              </a:spcAft>
              <a:buFont typeface="Arial" panose="020B0604020202020204" pitchFamily="34" charset="0"/>
              <a:buChar char="•"/>
            </a:pPr>
            <a:r>
              <a:rPr lang="fr-FR" dirty="0"/>
              <a:t>Budget</a:t>
            </a:r>
            <a:r>
              <a:rPr lang="fr-FR" b="0" dirty="0"/>
              <a:t> : 379 M€ (359 M€ sur 2014-2020)</a:t>
            </a:r>
          </a:p>
          <a:p>
            <a:pPr marL="263776" indent="-263776">
              <a:spcBef>
                <a:spcPts val="0"/>
              </a:spcBef>
              <a:spcAft>
                <a:spcPts val="277"/>
              </a:spcAft>
              <a:buFont typeface="Arial" panose="020B0604020202020204" pitchFamily="34" charset="0"/>
              <a:buChar char="•"/>
            </a:pPr>
            <a:r>
              <a:rPr lang="fr-FR" dirty="0"/>
              <a:t>Taux de cofinancement</a:t>
            </a:r>
            <a:r>
              <a:rPr lang="fr-FR" b="0" dirty="0"/>
              <a:t> : 100% plateformes thématiques</a:t>
            </a:r>
          </a:p>
          <a:p>
            <a:pPr>
              <a:spcBef>
                <a:spcPts val="0"/>
              </a:spcBef>
              <a:spcAft>
                <a:spcPts val="277"/>
              </a:spcAft>
            </a:pPr>
            <a:r>
              <a:rPr lang="fr-FR" b="0" dirty="0"/>
              <a:t>      80 % projets de coopération (70% si acteurs privés)</a:t>
            </a:r>
          </a:p>
          <a:p>
            <a:pPr marL="263776" indent="-263776">
              <a:spcBef>
                <a:spcPts val="0"/>
              </a:spcBef>
              <a:spcAft>
                <a:spcPts val="277"/>
              </a:spcAft>
              <a:buFont typeface="Arial" panose="020B0604020202020204" pitchFamily="34" charset="0"/>
              <a:buChar char="•"/>
            </a:pPr>
            <a:endParaRPr lang="fr-FR" b="0" dirty="0"/>
          </a:p>
          <a:p>
            <a:pPr marL="263776" indent="-263776">
              <a:spcBef>
                <a:spcPts val="0"/>
              </a:spcBef>
              <a:buFont typeface="Arial" panose="020B0604020202020204" pitchFamily="34" charset="0"/>
              <a:buChar char="•"/>
            </a:pPr>
            <a:r>
              <a:rPr lang="fr-FR" dirty="0"/>
              <a:t>Priorités </a:t>
            </a:r>
          </a:p>
          <a:p>
            <a:pPr>
              <a:spcBef>
                <a:spcPts val="0"/>
              </a:spcBef>
            </a:pPr>
            <a:r>
              <a:rPr lang="fr-FR" b="0" dirty="0"/>
              <a:t>« Une meilleure gouvernance de la coopération" comme </a:t>
            </a:r>
          </a:p>
          <a:p>
            <a:pPr>
              <a:spcBef>
                <a:spcPts val="0"/>
              </a:spcBef>
            </a:pPr>
            <a:r>
              <a:rPr lang="fr-FR" b="0" dirty="0"/>
              <a:t>objectif unique du programme (mais concentration budgétaire</a:t>
            </a:r>
          </a:p>
          <a:p>
            <a:pPr>
              <a:spcBef>
                <a:spcPts val="0"/>
              </a:spcBef>
            </a:pPr>
            <a:r>
              <a:rPr lang="fr-FR" b="0" dirty="0"/>
              <a:t>sur 15 objectifs spécifiques)</a:t>
            </a:r>
          </a:p>
          <a:p>
            <a:pPr marL="263776" indent="-263776">
              <a:spcBef>
                <a:spcPts val="0"/>
              </a:spcBef>
              <a:spcAft>
                <a:spcPts val="277"/>
              </a:spcAft>
              <a:buFont typeface="Arial" panose="020B0604020202020204" pitchFamily="34" charset="0"/>
              <a:buChar char="•"/>
            </a:pPr>
            <a:endParaRPr lang="fr-FR" b="0" dirty="0"/>
          </a:p>
          <a:p>
            <a:pPr marL="263776" indent="-263776">
              <a:spcBef>
                <a:spcPts val="0"/>
              </a:spcBef>
              <a:buFont typeface="Arial" panose="020B0604020202020204" pitchFamily="34" charset="0"/>
              <a:buChar char="•"/>
            </a:pPr>
            <a:r>
              <a:rPr lang="fr-FR" dirty="0"/>
              <a:t>Types de projets </a:t>
            </a:r>
          </a:p>
          <a:p>
            <a:pPr>
              <a:spcBef>
                <a:spcPts val="0"/>
              </a:spcBef>
            </a:pPr>
            <a:r>
              <a:rPr lang="fr-FR" b="0" dirty="0"/>
              <a:t>      Projets en 2 phases : échanges d’expériences / mise en œuvre des plans d’actions</a:t>
            </a:r>
          </a:p>
          <a:p>
            <a:pPr>
              <a:spcBef>
                <a:spcPts val="0"/>
              </a:spcBef>
            </a:pPr>
            <a:endParaRPr lang="fr-FR" dirty="0"/>
          </a:p>
          <a:p>
            <a:pPr marL="263776" indent="-263776">
              <a:spcBef>
                <a:spcPts val="0"/>
              </a:spcBef>
              <a:spcAft>
                <a:spcPts val="277"/>
              </a:spcAft>
              <a:buFont typeface="Arial" panose="020B0604020202020204" pitchFamily="34" charset="0"/>
              <a:buChar char="•"/>
            </a:pPr>
            <a:r>
              <a:rPr lang="en-US" dirty="0" err="1"/>
              <a:t>Calendrier</a:t>
            </a:r>
            <a:r>
              <a:rPr lang="en-US" dirty="0"/>
              <a:t> </a:t>
            </a:r>
          </a:p>
          <a:p>
            <a:pPr>
              <a:spcBef>
                <a:spcPts val="0"/>
              </a:spcBef>
              <a:spcAft>
                <a:spcPts val="277"/>
              </a:spcAft>
            </a:pPr>
            <a:r>
              <a:rPr lang="fr-FR" b="0" dirty="0"/>
              <a:t>5 avril - 31 mai 2022: 1er appel à projets</a:t>
            </a:r>
          </a:p>
          <a:p>
            <a:pPr>
              <a:spcBef>
                <a:spcPts val="0"/>
              </a:spcBef>
            </a:pPr>
            <a:endParaRPr lang="fr-FR" dirty="0"/>
          </a:p>
          <a:p>
            <a:endParaRPr lang="en-US" b="0" dirty="0"/>
          </a:p>
          <a:p>
            <a:endParaRPr lang="fr-FR" dirty="0"/>
          </a:p>
        </p:txBody>
      </p:sp>
      <p:sp>
        <p:nvSpPr>
          <p:cNvPr id="4" name="Rectangle 3">
            <a:extLst>
              <a:ext uri="{FF2B5EF4-FFF2-40B4-BE49-F238E27FC236}">
                <a16:creationId xmlns:a16="http://schemas.microsoft.com/office/drawing/2014/main" id="{0CB6FADB-2304-46E6-8B50-352F13D3B6EE}"/>
              </a:ext>
            </a:extLst>
          </p:cNvPr>
          <p:cNvSpPr/>
          <p:nvPr/>
        </p:nvSpPr>
        <p:spPr>
          <a:xfrm>
            <a:off x="6400800" y="3940570"/>
            <a:ext cx="2321169" cy="291170"/>
          </a:xfrm>
          <a:prstGeom prst="rect">
            <a:avLst/>
          </a:prstGeom>
        </p:spPr>
        <p:txBody>
          <a:bodyPr wrap="square">
            <a:spAutoFit/>
          </a:bodyPr>
          <a:lstStyle/>
          <a:p>
            <a:pPr algn="ctr" defTabSz="420521"/>
            <a:r>
              <a:rPr lang="fr-FR" sz="1292" dirty="0">
                <a:solidFill>
                  <a:srgbClr val="0070C0"/>
                </a:solidFill>
                <a:latin typeface="Arial" panose="020B0604020202020204" pitchFamily="34" charset="0"/>
                <a:cs typeface="Arial" panose="020B0604020202020204" pitchFamily="34" charset="0"/>
              </a:rPr>
              <a:t>http://www.interregeurope.eu </a:t>
            </a:r>
          </a:p>
        </p:txBody>
      </p:sp>
      <p:sp>
        <p:nvSpPr>
          <p:cNvPr id="5" name="ZoneTexte 4">
            <a:extLst>
              <a:ext uri="{FF2B5EF4-FFF2-40B4-BE49-F238E27FC236}">
                <a16:creationId xmlns:a16="http://schemas.microsoft.com/office/drawing/2014/main" id="{D26AABC5-EDA1-45CA-8684-B446056B9D2D}"/>
              </a:ext>
            </a:extLst>
          </p:cNvPr>
          <p:cNvSpPr txBox="1"/>
          <p:nvPr/>
        </p:nvSpPr>
        <p:spPr>
          <a:xfrm>
            <a:off x="4982335" y="5279691"/>
            <a:ext cx="2646222" cy="600164"/>
          </a:xfrm>
          <a:prstGeom prst="rect">
            <a:avLst/>
          </a:prstGeom>
          <a:noFill/>
          <a:ln>
            <a:solidFill>
              <a:schemeClr val="tx1"/>
            </a:solidFill>
          </a:ln>
        </p:spPr>
        <p:txBody>
          <a:bodyPr wrap="square" rtlCol="0">
            <a:spAutoFit/>
          </a:bodyPr>
          <a:lstStyle/>
          <a:p>
            <a:r>
              <a:rPr lang="fr-FR" sz="1100" b="1" dirty="0"/>
              <a:t>Point de contact:</a:t>
            </a:r>
          </a:p>
          <a:p>
            <a:r>
              <a:rPr lang="fr-FR" sz="1100" u="sng" dirty="0">
                <a:hlinkClick r:id="rId3">
                  <a:extLst>
                    <a:ext uri="{A12FA001-AC4F-418D-AE19-62706E023703}">
                      <ahyp:hlinkClr xmlns:ahyp="http://schemas.microsoft.com/office/drawing/2018/hyperlinkcolor" val="tx"/>
                    </a:ext>
                  </a:extLst>
                </a:hlinkClick>
              </a:rPr>
              <a:t>caroline.gauthier@hautsdefrance.fr</a:t>
            </a:r>
            <a:r>
              <a:rPr lang="fr-FR" sz="1100" dirty="0"/>
              <a:t> – 03 74 27 40 56</a:t>
            </a:r>
          </a:p>
        </p:txBody>
      </p:sp>
    </p:spTree>
    <p:extLst>
      <p:ext uri="{BB962C8B-B14F-4D97-AF65-F5344CB8AC3E}">
        <p14:creationId xmlns:p14="http://schemas.microsoft.com/office/powerpoint/2010/main" val="22835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513" y="1207722"/>
            <a:ext cx="8048974" cy="9691820"/>
          </a:xfrm>
          <a:prstGeom prst="rect">
            <a:avLst/>
          </a:prstGeom>
        </p:spPr>
        <p:txBody>
          <a:bodyPr wrap="square">
            <a:spAutoFit/>
          </a:bodyPr>
          <a:lstStyle/>
          <a:p>
            <a:pPr marL="342900" indent="-342900" algn="just">
              <a:buFont typeface="Arial" panose="020B0604020202020204" pitchFamily="34" charset="0"/>
              <a:buChar char="•"/>
            </a:pPr>
            <a:r>
              <a:rPr lang="fr-FR" b="1" dirty="0"/>
              <a:t>14h – 14h15: Intro/Tour de table</a:t>
            </a:r>
          </a:p>
          <a:p>
            <a:pPr algn="just"/>
            <a:endParaRPr lang="fr-FR" sz="800" b="1" dirty="0"/>
          </a:p>
          <a:p>
            <a:pPr marL="342900" indent="-342900" algn="just">
              <a:buFont typeface="Arial" panose="020B0604020202020204" pitchFamily="34" charset="0"/>
              <a:buChar char="•"/>
            </a:pPr>
            <a:r>
              <a:rPr lang="fr-FR" b="1" dirty="0"/>
              <a:t>14h15 – 14h30: Point d’actu TENOR</a:t>
            </a:r>
          </a:p>
          <a:p>
            <a:pPr marL="800100" lvl="1" indent="-342900" algn="just">
              <a:buFont typeface="Courier New" panose="02070309020205020404" pitchFamily="49" charset="0"/>
              <a:buChar char="o"/>
            </a:pPr>
            <a:r>
              <a:rPr lang="fr-FR" dirty="0"/>
              <a:t>Evènements d’infos</a:t>
            </a:r>
          </a:p>
          <a:p>
            <a:pPr marL="800100" lvl="1" indent="-342900" algn="just">
              <a:buFont typeface="Courier New" panose="02070309020205020404" pitchFamily="49" charset="0"/>
              <a:buChar char="o"/>
            </a:pPr>
            <a:r>
              <a:rPr lang="fr-FR" dirty="0"/>
              <a:t>Mise à jour du recensement des projets européens de RDI</a:t>
            </a:r>
            <a:endParaRPr lang="fr-FR" b="1" dirty="0"/>
          </a:p>
          <a:p>
            <a:pPr algn="just"/>
            <a:endParaRPr lang="fr-FR" sz="800" b="1" dirty="0"/>
          </a:p>
          <a:p>
            <a:pPr marL="342900" indent="-342900" algn="just">
              <a:buFont typeface="Arial" panose="020B0604020202020204" pitchFamily="34" charset="0"/>
              <a:buChar char="•"/>
            </a:pPr>
            <a:r>
              <a:rPr lang="fr-FR" b="1" dirty="0"/>
              <a:t>14h30 – 15h00: Actualités européennes</a:t>
            </a:r>
          </a:p>
          <a:p>
            <a:pPr marL="742950" lvl="1" indent="-285750" algn="just">
              <a:buFont typeface="Courier New" panose="02070309020205020404" pitchFamily="49" charset="0"/>
              <a:buChar char="o"/>
            </a:pPr>
            <a:r>
              <a:rPr lang="fr-FR" dirty="0" err="1"/>
              <a:t>REPowerEU</a:t>
            </a:r>
            <a:endParaRPr lang="fr-FR" dirty="0"/>
          </a:p>
          <a:p>
            <a:pPr marL="742950" lvl="1" indent="-285750" algn="just">
              <a:buFont typeface="Courier New" panose="02070309020205020404" pitchFamily="49" charset="0"/>
              <a:buChar char="o"/>
            </a:pPr>
            <a:r>
              <a:rPr lang="fr-FR" dirty="0"/>
              <a:t>Programmes sectoriels européens</a:t>
            </a:r>
          </a:p>
          <a:p>
            <a:pPr marL="742950" lvl="1" indent="-285750" algn="just">
              <a:buFont typeface="Courier New" panose="02070309020205020404" pitchFamily="49" charset="0"/>
              <a:buChar char="o"/>
            </a:pPr>
            <a:r>
              <a:rPr lang="fr-FR" dirty="0"/>
              <a:t>Coopération territoriale européenne/Interreg</a:t>
            </a:r>
          </a:p>
          <a:p>
            <a:pPr lvl="1" algn="just"/>
            <a:endParaRPr lang="fr-FR" sz="800" dirty="0"/>
          </a:p>
          <a:p>
            <a:pPr marL="342900" indent="-342900" algn="just">
              <a:buFont typeface="Arial" panose="020B0604020202020204" pitchFamily="34" charset="0"/>
              <a:buChar char="•"/>
            </a:pPr>
            <a:r>
              <a:rPr lang="fr-FR" b="1" dirty="0"/>
              <a:t>15h00 – 15h30: Retour d’expérience: le pôle </a:t>
            </a:r>
            <a:r>
              <a:rPr lang="fr-FR" b="1" dirty="0" err="1"/>
              <a:t>Aquimer</a:t>
            </a:r>
            <a:endParaRPr lang="fr-FR" b="1" dirty="0"/>
          </a:p>
          <a:p>
            <a:pPr algn="just"/>
            <a:endParaRPr lang="fr-FR" sz="800" b="1" dirty="0"/>
          </a:p>
          <a:p>
            <a:pPr marL="342900" indent="-342900" algn="just">
              <a:buFont typeface="Arial" panose="020B0604020202020204" pitchFamily="34" charset="0"/>
              <a:buChar char="•"/>
            </a:pPr>
            <a:r>
              <a:rPr lang="fr-FR" b="1" dirty="0"/>
              <a:t>15h30 – 15h45: Renouvellement du SRESRI/Schéma régional d’ESRI: point d’étape + questionnaire</a:t>
            </a:r>
          </a:p>
          <a:p>
            <a:pPr algn="just"/>
            <a:endParaRPr lang="fr-FR" sz="800" b="1" dirty="0"/>
          </a:p>
          <a:p>
            <a:pPr marL="342900" indent="-342900" algn="just">
              <a:buFont typeface="Arial" panose="020B0604020202020204" pitchFamily="34" charset="0"/>
              <a:buChar char="•"/>
            </a:pPr>
            <a:r>
              <a:rPr lang="fr-FR" b="1" dirty="0"/>
              <a:t>15h45 – 15h55: Point d’avancement du projet </a:t>
            </a:r>
            <a:r>
              <a:rPr lang="fr-FR" b="1" dirty="0" err="1"/>
              <a:t>WINNINGNormandy</a:t>
            </a:r>
            <a:r>
              <a:rPr lang="fr-FR" b="1" dirty="0"/>
              <a:t>/MSCA COFUND 2020</a:t>
            </a:r>
          </a:p>
          <a:p>
            <a:pPr algn="just"/>
            <a:endParaRPr lang="fr-FR" sz="800" b="1" dirty="0"/>
          </a:p>
          <a:p>
            <a:pPr marL="342900" indent="-342900" algn="just">
              <a:buFont typeface="Arial" panose="020B0604020202020204" pitchFamily="34" charset="0"/>
              <a:buChar char="•"/>
            </a:pPr>
            <a:r>
              <a:rPr lang="fr-FR" b="1" dirty="0"/>
              <a:t>15h55 – 16h00: Questions? AOB</a:t>
            </a:r>
            <a:endParaRPr lang="fr-FR" dirty="0"/>
          </a:p>
          <a:p>
            <a:pPr algn="just"/>
            <a:endParaRPr lang="fr-FR" sz="800" b="1" dirty="0"/>
          </a:p>
          <a:p>
            <a:pPr algn="just"/>
            <a:endParaRPr lang="fr-FR" sz="800" b="1" dirty="0"/>
          </a:p>
          <a:p>
            <a:pPr marL="342900" indent="-342900" algn="just">
              <a:buFont typeface="Arial" panose="020B0604020202020204" pitchFamily="34" charset="0"/>
              <a:buChar char="•"/>
            </a:pPr>
            <a:endParaRPr lang="fr-FR" dirty="0"/>
          </a:p>
          <a:p>
            <a:pPr lvl="0"/>
            <a:endParaRPr lang="fr-FR" dirty="0"/>
          </a:p>
          <a:p>
            <a:pPr marL="342900" indent="-342900" algn="just">
              <a:buFont typeface="Arial" panose="020B0604020202020204" pitchFamily="34" charset="0"/>
              <a:buChar char="•"/>
            </a:pPr>
            <a:endParaRPr lang="fr-FR" dirty="0"/>
          </a:p>
          <a:p>
            <a:pPr marL="342900" indent="-342900" algn="just">
              <a:buFont typeface="Arial" panose="020B0604020202020204" pitchFamily="34" charset="0"/>
              <a:buChar char="•"/>
            </a:pPr>
            <a:endParaRPr lang="fr-FR" dirty="0"/>
          </a:p>
          <a:p>
            <a:pPr marL="342900" indent="-342900" algn="just">
              <a:buFont typeface="Arial" panose="020B0604020202020204" pitchFamily="34" charset="0"/>
              <a:buChar char="•"/>
            </a:pPr>
            <a:endParaRPr lang="fr-FR" sz="1600" dirty="0"/>
          </a:p>
          <a:p>
            <a:pPr algn="just"/>
            <a:endParaRPr lang="fr-FR" sz="2000" dirty="0"/>
          </a:p>
          <a:p>
            <a:pPr algn="just"/>
            <a:endParaRPr lang="fr-FR" sz="2800" u="sng" dirty="0"/>
          </a:p>
          <a:p>
            <a:r>
              <a:rPr lang="fr-FR" sz="2000" b="1" dirty="0">
                <a:solidFill>
                  <a:schemeClr val="bg1">
                    <a:lumMod val="50000"/>
                  </a:schemeClr>
                </a:solidFill>
                <a:latin typeface="Arial" panose="020B0604020202020204" pitchFamily="34" charset="0"/>
                <a:cs typeface="Arial" panose="020B0604020202020204" pitchFamily="34" charset="0"/>
              </a:rPr>
              <a:t>	</a:t>
            </a:r>
          </a:p>
          <a:p>
            <a:pPr algn="just">
              <a:lnSpc>
                <a:spcPct val="120000"/>
              </a:lnSpc>
            </a:pPr>
            <a:endParaRPr lang="fr-FR" sz="2000" dirty="0">
              <a:solidFill>
                <a:srgbClr val="7F7F7F"/>
              </a:solidFill>
              <a:latin typeface="Arial"/>
              <a:cs typeface="Arial"/>
            </a:endParaRPr>
          </a:p>
          <a:p>
            <a:pPr algn="just">
              <a:lnSpc>
                <a:spcPct val="120000"/>
              </a:lnSpc>
            </a:pPr>
            <a:endParaRPr lang="fr-FR" sz="2000" dirty="0">
              <a:solidFill>
                <a:srgbClr val="7F7F7F"/>
              </a:solidFill>
              <a:latin typeface="Arial"/>
              <a:cs typeface="Arial"/>
            </a:endParaRPr>
          </a:p>
          <a:p>
            <a:pPr algn="just">
              <a:lnSpc>
                <a:spcPct val="120000"/>
              </a:lnSpc>
            </a:pPr>
            <a:endParaRPr lang="fr-FR" sz="2000" dirty="0">
              <a:solidFill>
                <a:srgbClr val="7F7F7F"/>
              </a:solidFill>
              <a:latin typeface="Arial"/>
              <a:cs typeface="Arial"/>
            </a:endParaRPr>
          </a:p>
          <a:p>
            <a:pPr marL="800100" lvl="1" indent="-342900" algn="just">
              <a:lnSpc>
                <a:spcPct val="120000"/>
              </a:lnSpc>
              <a:buFont typeface="Arial" pitchFamily="34" charset="0"/>
              <a:buChar char="•"/>
            </a:pPr>
            <a:endParaRPr lang="fr-FR" sz="2000" dirty="0">
              <a:solidFill>
                <a:srgbClr val="7F7F7F"/>
              </a:solidFill>
              <a:latin typeface="Arial"/>
              <a:cs typeface="Arial"/>
            </a:endParaRPr>
          </a:p>
          <a:p>
            <a:pPr marL="800100" lvl="1" indent="-342900" algn="just">
              <a:lnSpc>
                <a:spcPct val="120000"/>
              </a:lnSpc>
              <a:buFont typeface="Arial" pitchFamily="34" charset="0"/>
              <a:buChar char="•"/>
            </a:pPr>
            <a:endParaRPr lang="fr-FR" sz="2000" dirty="0">
              <a:solidFill>
                <a:srgbClr val="7F7F7F"/>
              </a:solidFill>
              <a:latin typeface="Arial"/>
              <a:cs typeface="Arial"/>
            </a:endParaRPr>
          </a:p>
          <a:p>
            <a:pPr marL="800100" lvl="1" indent="-342900" algn="just">
              <a:lnSpc>
                <a:spcPct val="120000"/>
              </a:lnSpc>
              <a:buFont typeface="Arial" pitchFamily="34" charset="0"/>
              <a:buChar char="•"/>
            </a:pPr>
            <a:endParaRPr lang="fr-FR" sz="2000" dirty="0">
              <a:solidFill>
                <a:srgbClr val="7F7F7F"/>
              </a:solidFill>
              <a:latin typeface="Arial"/>
              <a:cs typeface="Arial"/>
            </a:endParaRPr>
          </a:p>
        </p:txBody>
      </p:sp>
      <p:sp>
        <p:nvSpPr>
          <p:cNvPr id="7" name="ZoneTexte 6"/>
          <p:cNvSpPr txBox="1"/>
          <p:nvPr/>
        </p:nvSpPr>
        <p:spPr>
          <a:xfrm>
            <a:off x="393532" y="647032"/>
            <a:ext cx="8362528" cy="523220"/>
          </a:xfrm>
          <a:prstGeom prst="rect">
            <a:avLst/>
          </a:prstGeom>
          <a:solidFill>
            <a:srgbClr val="C00000"/>
          </a:solidFill>
        </p:spPr>
        <p:txBody>
          <a:bodyPr wrap="square" rtlCol="0">
            <a:spAutoFit/>
          </a:bodyPr>
          <a:lstStyle/>
          <a:p>
            <a:pPr algn="ctr"/>
            <a:r>
              <a:rPr lang="fr-FR" sz="2800" spc="200" dirty="0">
                <a:solidFill>
                  <a:schemeClr val="bg1"/>
                </a:solidFill>
                <a:latin typeface="Arial"/>
                <a:cs typeface="Arial"/>
              </a:rPr>
              <a:t>Agenda</a:t>
            </a:r>
          </a:p>
        </p:txBody>
      </p:sp>
    </p:spTree>
    <p:extLst>
      <p:ext uri="{BB962C8B-B14F-4D97-AF65-F5344CB8AC3E}">
        <p14:creationId xmlns:p14="http://schemas.microsoft.com/office/powerpoint/2010/main" val="280824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0736" y="1533367"/>
            <a:ext cx="8362528" cy="1200329"/>
          </a:xfrm>
          <a:prstGeom prst="rect">
            <a:avLst/>
          </a:prstGeom>
          <a:solidFill>
            <a:srgbClr val="C00000"/>
          </a:solidFill>
        </p:spPr>
        <p:txBody>
          <a:bodyPr wrap="square" rtlCol="0">
            <a:spAutoFit/>
          </a:bodyPr>
          <a:lstStyle/>
          <a:p>
            <a:pPr lvl="0" algn="ctr"/>
            <a:r>
              <a:rPr lang="fr-FR" sz="3600" dirty="0">
                <a:solidFill>
                  <a:schemeClr val="bg1"/>
                </a:solidFill>
              </a:rPr>
              <a:t>Retour d’expérience:</a:t>
            </a:r>
          </a:p>
          <a:p>
            <a:pPr lvl="0" algn="ctr"/>
            <a:r>
              <a:rPr lang="fr-FR" sz="3600" dirty="0">
                <a:solidFill>
                  <a:schemeClr val="bg1"/>
                </a:solidFill>
              </a:rPr>
              <a:t>Le pôle </a:t>
            </a:r>
            <a:r>
              <a:rPr lang="fr-FR" sz="3600" dirty="0" err="1">
                <a:solidFill>
                  <a:schemeClr val="bg1"/>
                </a:solidFill>
              </a:rPr>
              <a:t>Aquimer</a:t>
            </a:r>
            <a:endParaRPr lang="fr-FR" sz="3600" dirty="0">
              <a:solidFill>
                <a:schemeClr val="bg1"/>
              </a:solidFill>
            </a:endParaRPr>
          </a:p>
        </p:txBody>
      </p:sp>
      <p:pic>
        <p:nvPicPr>
          <p:cNvPr id="1026" name="Picture 2" descr="Accueil - Aquimer">
            <a:extLst>
              <a:ext uri="{FF2B5EF4-FFF2-40B4-BE49-F238E27FC236}">
                <a16:creationId xmlns:a16="http://schemas.microsoft.com/office/drawing/2014/main" id="{5E05F14B-F70C-44FC-9485-0E2526CC9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723" y="3142852"/>
            <a:ext cx="4729163"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34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5D2C2F-7E4D-F347-03B0-A03656CEB35C}"/>
              </a:ext>
            </a:extLst>
          </p:cNvPr>
          <p:cNvSpPr txBox="1"/>
          <p:nvPr/>
        </p:nvSpPr>
        <p:spPr>
          <a:xfrm>
            <a:off x="1499616" y="1369814"/>
            <a:ext cx="4572000"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Réunion </a:t>
            </a:r>
            <a:r>
              <a:rPr kumimoji="0" lang="fr-FR"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TENOR</a:t>
            </a:r>
            <a:endParaRPr kumimoji="0" lang="fr-FR"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35190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chiffres clés ppt-01.jpg"/>
          <p:cNvPicPr>
            <a:picLocks noChangeAspect="1"/>
          </p:cNvPicPr>
          <p:nvPr/>
        </p:nvPicPr>
        <p:blipFill rotWithShape="1">
          <a:blip r:embed="rId3"/>
          <a:srcRect l="13133" t="10726" r="3784" b="8880"/>
          <a:stretch/>
        </p:blipFill>
        <p:spPr>
          <a:xfrm>
            <a:off x="278575" y="2358188"/>
            <a:ext cx="4105896" cy="4052237"/>
          </a:xfrm>
          <a:prstGeom prst="rect">
            <a:avLst/>
          </a:prstGeom>
        </p:spPr>
      </p:pic>
      <p:sp>
        <p:nvSpPr>
          <p:cNvPr id="2" name="Titre 1"/>
          <p:cNvSpPr txBox="1">
            <a:spLocks/>
          </p:cNvSpPr>
          <p:nvPr/>
        </p:nvSpPr>
        <p:spPr>
          <a:xfrm>
            <a:off x="169303" y="75399"/>
            <a:ext cx="8229600" cy="626171"/>
          </a:xfrm>
          <a:prstGeom prst="rect">
            <a:avLst/>
          </a:prstGeom>
          <a:ln w="38100">
            <a:noFill/>
          </a:ln>
        </p:spPr>
        <p:txBody>
          <a:bodyPr lIns="0">
            <a:normAutofit/>
          </a:bodyPr>
          <a:lstStyle>
            <a:lvl1pPr algn="l" defTabSz="457200" rtl="0" eaLnBrk="1" latinLnBrk="0" hangingPunct="1">
              <a:spcBef>
                <a:spcPct val="0"/>
              </a:spcBef>
              <a:buNone/>
              <a:defRPr sz="3200" kern="1200">
                <a:solidFill>
                  <a:schemeClr val="tx2"/>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rial"/>
                <a:ea typeface="+mj-ea"/>
                <a:cs typeface="Arial"/>
              </a:rPr>
              <a:t>Qui sommes-nous ?</a:t>
            </a:r>
          </a:p>
        </p:txBody>
      </p:sp>
      <p:sp>
        <p:nvSpPr>
          <p:cNvPr id="4" name="ZoneTexte 3"/>
          <p:cNvSpPr txBox="1"/>
          <p:nvPr/>
        </p:nvSpPr>
        <p:spPr>
          <a:xfrm>
            <a:off x="649899" y="906005"/>
            <a:ext cx="7790929" cy="1159805"/>
          </a:xfrm>
          <a:prstGeom prst="rect">
            <a:avLst/>
          </a:prstGeom>
          <a:noFill/>
        </p:spPr>
        <p:txBody>
          <a:bodyPr wrap="square" lIns="0" rtlCol="0">
            <a:spAutoFit/>
          </a:bodyPr>
          <a:lstStyle/>
          <a:p>
            <a:pPr marL="285750" marR="0" lvl="0" indent="-285750" algn="l" defTabSz="457200" rtl="0" eaLnBrk="1" fontAlgn="auto" latinLnBrk="0" hangingPunct="1">
              <a:lnSpc>
                <a:spcPts val="2300"/>
              </a:lnSpc>
              <a:spcBef>
                <a:spcPts val="0"/>
              </a:spcBef>
              <a:spcAft>
                <a:spcPts val="0"/>
              </a:spcAft>
              <a:buClr>
                <a:srgbClr val="6ECFF6"/>
              </a:buClr>
              <a:buSzTx/>
              <a:buFont typeface="Wingdings" pitchFamily="2" charset="2"/>
              <a:buChar char="Ø"/>
              <a:tabLst/>
              <a:defRPr/>
            </a:pP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Arial"/>
              </a:rPr>
              <a:t>Réseau d’acteurs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d’horizons différents regroupés autour d’une thématique :</a:t>
            </a:r>
          </a:p>
          <a:p>
            <a:pPr marL="285750" marR="0" lvl="0" indent="-285750" algn="l" defTabSz="457200" rtl="0" eaLnBrk="1" fontAlgn="auto" latinLnBrk="0" hangingPunct="1">
              <a:lnSpc>
                <a:spcPts val="2300"/>
              </a:lnSpc>
              <a:spcBef>
                <a:spcPts val="0"/>
              </a:spcBef>
              <a:spcAft>
                <a:spcPts val="0"/>
              </a:spcAft>
              <a:buClr>
                <a:srgbClr val="6ECFF6"/>
              </a:buClr>
              <a:buSzTx/>
              <a:buFontTx/>
              <a:buNone/>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Arial"/>
              </a:rPr>
              <a:t> </a:t>
            </a:r>
            <a:r>
              <a:rPr kumimoji="0" lang="fr-FR" sz="1600" b="1" i="0" u="none" strike="noStrike" kern="1200" cap="none" spc="0" normalizeH="0" baseline="0" noProof="0" dirty="0">
                <a:ln>
                  <a:noFill/>
                </a:ln>
                <a:solidFill>
                  <a:srgbClr val="000000"/>
                </a:solidFill>
                <a:effectLst/>
                <a:uLnTx/>
                <a:uFillTx/>
                <a:latin typeface="Arial"/>
                <a:ea typeface="+mn-ea"/>
                <a:cs typeface="Arial"/>
              </a:rPr>
              <a:t>la valorisation des produits aquatiques</a:t>
            </a:r>
            <a:r>
              <a:rPr kumimoji="0" lang="fr-FR" sz="1600" b="0" i="0" u="none" strike="noStrike" kern="1200" cap="none" spc="0" normalizeH="0" baseline="0" noProof="0" dirty="0">
                <a:ln>
                  <a:noFill/>
                </a:ln>
                <a:solidFill>
                  <a:srgbClr val="000000"/>
                </a:solidFill>
                <a:effectLst/>
                <a:uLnTx/>
                <a:uFillTx/>
                <a:latin typeface="Arial"/>
                <a:ea typeface="+mn-ea"/>
                <a:cs typeface="Arial"/>
              </a:rPr>
              <a:t>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a:t>
            </a:r>
          </a:p>
          <a:p>
            <a:pPr marL="285750" marR="0" lvl="0" indent="-285750" algn="l" defTabSz="457200" rtl="0" eaLnBrk="1" fontAlgn="auto" latinLnBrk="0" hangingPunct="1">
              <a:lnSpc>
                <a:spcPct val="150000"/>
              </a:lnSpc>
              <a:spcBef>
                <a:spcPts val="120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As</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sym typeface="Wingdings"/>
              </a:rPr>
              <a:t>sociation c</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réée en 1999, labellisée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Arial"/>
              </a:rPr>
              <a:t>Pôle de Compétitivité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Arial"/>
              </a:rPr>
              <a:t>en 2005</a:t>
            </a:r>
            <a:endParaRPr kumimoji="0" lang="fr-FR" sz="1800" b="0" i="0" u="none" strike="noStrike" kern="1200" cap="none" spc="0" normalizeH="0" baseline="0" noProof="0" dirty="0">
              <a:ln>
                <a:noFill/>
              </a:ln>
              <a:solidFill>
                <a:srgbClr val="58585A"/>
              </a:solidFill>
              <a:effectLst/>
              <a:uLnTx/>
              <a:uFillTx/>
              <a:latin typeface="Arial"/>
              <a:ea typeface="+mn-ea"/>
              <a:cs typeface="+mn-cs"/>
            </a:endParaRPr>
          </a:p>
        </p:txBody>
      </p:sp>
      <p:sp>
        <p:nvSpPr>
          <p:cNvPr id="15" name="Flèche droite 14"/>
          <p:cNvSpPr/>
          <p:nvPr/>
        </p:nvSpPr>
        <p:spPr>
          <a:xfrm>
            <a:off x="2771753" y="2427930"/>
            <a:ext cx="430249" cy="338553"/>
          </a:xfrm>
          <a:prstGeom prst="right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ZoneTexte 15"/>
          <p:cNvSpPr txBox="1"/>
          <p:nvPr/>
        </p:nvSpPr>
        <p:spPr>
          <a:xfrm>
            <a:off x="3468389" y="2427929"/>
            <a:ext cx="53360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Seul pôle sur la </a:t>
            </a: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mn-cs"/>
              </a:rPr>
              <a:t>valorisation des produits aquatiques</a:t>
            </a:r>
          </a:p>
        </p:txBody>
      </p:sp>
      <p:sp>
        <p:nvSpPr>
          <p:cNvPr id="3" name="ZoneTexte 2">
            <a:extLst>
              <a:ext uri="{FF2B5EF4-FFF2-40B4-BE49-F238E27FC236}">
                <a16:creationId xmlns:a16="http://schemas.microsoft.com/office/drawing/2014/main" id="{C90791B9-6D2B-44EF-9553-083A7D1E65F9}"/>
              </a:ext>
            </a:extLst>
          </p:cNvPr>
          <p:cNvSpPr txBox="1"/>
          <p:nvPr/>
        </p:nvSpPr>
        <p:spPr>
          <a:xfrm>
            <a:off x="3313180" y="5582174"/>
            <a:ext cx="16647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ECFF6">
                    <a:lumMod val="75000"/>
                  </a:srgbClr>
                </a:solidFill>
                <a:effectLst/>
                <a:uLnTx/>
                <a:uFillTx/>
                <a:latin typeface="Arial"/>
                <a:ea typeface="+mn-ea"/>
                <a:cs typeface="+mn-cs"/>
              </a:rPr>
              <a:t>160</a:t>
            </a:r>
            <a:r>
              <a:rPr kumimoji="0" lang="fr-FR" sz="18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adhérents :</a:t>
            </a:r>
          </a:p>
        </p:txBody>
      </p:sp>
      <p:sp>
        <p:nvSpPr>
          <p:cNvPr id="5" name="ZoneTexte 4">
            <a:extLst>
              <a:ext uri="{FF2B5EF4-FFF2-40B4-BE49-F238E27FC236}">
                <a16:creationId xmlns:a16="http://schemas.microsoft.com/office/drawing/2014/main" id="{EDF80B55-FA2A-47F9-8FCB-A5C4B03BAB28}"/>
              </a:ext>
            </a:extLst>
          </p:cNvPr>
          <p:cNvSpPr txBox="1"/>
          <p:nvPr/>
        </p:nvSpPr>
        <p:spPr>
          <a:xfrm>
            <a:off x="4647081" y="3015812"/>
            <a:ext cx="4435955" cy="2385268"/>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AQUIMER est un </a:t>
            </a: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mn-cs"/>
              </a:rPr>
              <a:t>pôle national </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1600" b="0" i="0" u="sng" strike="noStrike" kern="1200" cap="none" spc="0" normalizeH="0" baseline="0" noProof="0" dirty="0">
                <a:ln>
                  <a:noFill/>
                </a:ln>
                <a:solidFill>
                  <a:srgbClr val="000000">
                    <a:lumMod val="50000"/>
                    <a:lumOff val="50000"/>
                  </a:srgbClr>
                </a:solidFill>
                <a:effectLst/>
                <a:uLnTx/>
                <a:uFillTx/>
                <a:latin typeface="Arial"/>
                <a:ea typeface="+mn-ea"/>
                <a:cs typeface="+mn-cs"/>
              </a:rPr>
              <a:t>Boulogne-Sur-Mer</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Plus grand port de pêche </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français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1</a:t>
            </a:r>
            <a:r>
              <a:rPr kumimoji="0" lang="fr-FR" sz="1600" b="1" i="0" u="none" strike="noStrike" kern="1200" cap="none" spc="0" normalizeH="0" baseline="30000" noProof="0" dirty="0">
                <a:ln>
                  <a:noFill/>
                </a:ln>
                <a:solidFill>
                  <a:srgbClr val="000000">
                    <a:lumMod val="50000"/>
                    <a:lumOff val="50000"/>
                  </a:srgbClr>
                </a:solidFill>
                <a:effectLst/>
                <a:uLnTx/>
                <a:uFillTx/>
                <a:latin typeface="Arial"/>
                <a:ea typeface="+mn-ea"/>
                <a:cs typeface="+mn-cs"/>
              </a:rPr>
              <a:t>er</a:t>
            </a: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centre européen de la transformation </a:t>
            </a:r>
            <a:b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b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des produits </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de la mer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sng" strike="noStrike" kern="1200" cap="none" spc="0" normalizeH="0" baseline="0" noProof="0" dirty="0">
                <a:ln>
                  <a:noFill/>
                </a:ln>
                <a:solidFill>
                  <a:srgbClr val="000000">
                    <a:lumMod val="50000"/>
                    <a:lumOff val="50000"/>
                  </a:srgbClr>
                </a:solidFill>
                <a:effectLst/>
                <a:uLnTx/>
                <a:uFillTx/>
                <a:latin typeface="Arial"/>
                <a:ea typeface="+mn-ea"/>
                <a:cs typeface="+mn-cs"/>
              </a:rPr>
              <a:t>Antenne Normande</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 Granville (St-Pair/Mer)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2ème région de pêche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1</a:t>
            </a:r>
            <a:r>
              <a:rPr kumimoji="0" lang="fr-FR" sz="1600" b="1" i="0" u="none" strike="noStrike" kern="1200" cap="none" spc="0" normalizeH="0" baseline="30000" noProof="0" dirty="0">
                <a:ln>
                  <a:noFill/>
                </a:ln>
                <a:solidFill>
                  <a:srgbClr val="000000">
                    <a:lumMod val="50000"/>
                    <a:lumOff val="50000"/>
                  </a:srgbClr>
                </a:solidFill>
                <a:effectLst/>
                <a:uLnTx/>
                <a:uFillTx/>
                <a:latin typeface="Arial"/>
                <a:ea typeface="+mn-ea"/>
                <a:cs typeface="+mn-cs"/>
              </a:rPr>
              <a:t>ère</a:t>
            </a: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 région </a:t>
            </a: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pour la </a:t>
            </a:r>
            <a:r>
              <a:rPr kumimoji="0" lang="fr-FR" sz="1600" b="1" i="0" u="none" strike="noStrike" kern="1200" cap="none" spc="0" normalizeH="0" baseline="0" noProof="0" dirty="0">
                <a:ln>
                  <a:noFill/>
                </a:ln>
                <a:solidFill>
                  <a:srgbClr val="000000">
                    <a:lumMod val="50000"/>
                    <a:lumOff val="50000"/>
                  </a:srgbClr>
                </a:solidFill>
                <a:effectLst/>
                <a:uLnTx/>
                <a:uFillTx/>
                <a:latin typeface="Arial"/>
                <a:ea typeface="+mn-ea"/>
                <a:cs typeface="+mn-cs"/>
              </a:rPr>
              <a:t>conchyliculture</a:t>
            </a:r>
          </a:p>
        </p:txBody>
      </p:sp>
      <p:sp>
        <p:nvSpPr>
          <p:cNvPr id="7" name="Flèche droite 14">
            <a:extLst>
              <a:ext uri="{FF2B5EF4-FFF2-40B4-BE49-F238E27FC236}">
                <a16:creationId xmlns:a16="http://schemas.microsoft.com/office/drawing/2014/main" id="{0D642399-5199-44E5-B614-BC20CA5CBEED}"/>
              </a:ext>
            </a:extLst>
          </p:cNvPr>
          <p:cNvSpPr/>
          <p:nvPr/>
        </p:nvSpPr>
        <p:spPr>
          <a:xfrm>
            <a:off x="4070694" y="3029352"/>
            <a:ext cx="520088" cy="338553"/>
          </a:xfrm>
          <a:prstGeom prst="right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lèche droite 14">
            <a:extLst>
              <a:ext uri="{FF2B5EF4-FFF2-40B4-BE49-F238E27FC236}">
                <a16:creationId xmlns:a16="http://schemas.microsoft.com/office/drawing/2014/main" id="{C27665B4-763F-4837-9755-1C57079BAC76}"/>
              </a:ext>
            </a:extLst>
          </p:cNvPr>
          <p:cNvSpPr/>
          <p:nvPr/>
        </p:nvSpPr>
        <p:spPr>
          <a:xfrm>
            <a:off x="2771753" y="5582174"/>
            <a:ext cx="430249" cy="338553"/>
          </a:xfrm>
          <a:prstGeom prst="rightArrow">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4D6608D2-322D-400F-8DA9-09B029130654}"/>
              </a:ext>
            </a:extLst>
          </p:cNvPr>
          <p:cNvSpPr txBox="1"/>
          <p:nvPr/>
        </p:nvSpPr>
        <p:spPr>
          <a:xfrm>
            <a:off x="4960464" y="5617010"/>
            <a:ext cx="312979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Entreprises (PME en majorité),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Centres de compétences,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Syndicats professionnels,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lumMod val="50000"/>
                    <a:lumOff val="50000"/>
                  </a:srgbClr>
                </a:solidFill>
                <a:effectLst/>
                <a:uLnTx/>
                <a:uFillTx/>
                <a:latin typeface="Arial"/>
                <a:ea typeface="+mn-ea"/>
                <a:cs typeface="+mn-cs"/>
              </a:rPr>
              <a:t>Institutionnels.</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ZoneTexte 11">
            <a:extLst>
              <a:ext uri="{FF2B5EF4-FFF2-40B4-BE49-F238E27FC236}">
                <a16:creationId xmlns:a16="http://schemas.microsoft.com/office/drawing/2014/main" id="{CC497D8D-4FAB-0176-DA1D-ABC3ED762707}"/>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399295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59249" y="143838"/>
            <a:ext cx="5760720" cy="492443"/>
          </a:xfrm>
        </p:spPr>
        <p:txBody>
          <a:bodyPr/>
          <a:lstStyle/>
          <a:p>
            <a:r>
              <a:rPr lang="fr-FR" sz="2600" b="1" dirty="0">
                <a:solidFill>
                  <a:schemeClr val="bg1"/>
                </a:solidFill>
              </a:rPr>
              <a:t>Notre objectif </a:t>
            </a:r>
          </a:p>
        </p:txBody>
      </p:sp>
      <p:sp>
        <p:nvSpPr>
          <p:cNvPr id="9" name="ZoneTexte 8"/>
          <p:cNvSpPr txBox="1"/>
          <p:nvPr/>
        </p:nvSpPr>
        <p:spPr>
          <a:xfrm>
            <a:off x="599440" y="883582"/>
            <a:ext cx="8229600" cy="3739485"/>
          </a:xfrm>
          <a:prstGeom prst="rect">
            <a:avLst/>
          </a:prstGeom>
          <a:noFill/>
        </p:spPr>
        <p:txBody>
          <a:bodyPr wrap="square" lIns="0" rtlCol="0">
            <a:spAutoFit/>
          </a:bodyPr>
          <a:lstStyle/>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Concilier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raréfaction des ressources aquatiques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et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besoins alimentaires croissants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en répondant aux impératifs du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développement durable.</a:t>
            </a:r>
          </a:p>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endPar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endParaRPr>
          </a:p>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endPar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endParaRPr>
          </a:p>
          <a:p>
            <a:pPr marL="3943350" marR="0" lvl="8"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 à travers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des projets innovants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qu’ils soient collaboratifs ou non</a:t>
            </a:r>
          </a:p>
          <a:p>
            <a:pPr marL="285750" marR="0" lvl="0" indent="-285750" algn="l" defTabSz="457200" rtl="0" eaLnBrk="1" fontAlgn="auto" latinLnBrk="0" hangingPunct="1">
              <a:lnSpc>
                <a:spcPct val="150000"/>
              </a:lnSpc>
              <a:spcBef>
                <a:spcPts val="0"/>
              </a:spcBef>
              <a:spcAft>
                <a:spcPts val="0"/>
              </a:spcAft>
              <a:buClr>
                <a:srgbClr val="6ECFF6"/>
              </a:buClr>
              <a:buSzTx/>
              <a:buFont typeface="Wingdings" charset="2"/>
              <a:buChar char="²"/>
              <a:tabLst/>
              <a:defRPr/>
            </a:pPr>
            <a:endParaRPr kumimoji="0" lang="fr-FR" sz="1600" b="1" i="0" u="none" strike="noStrike" kern="1200" cap="none" spc="0" normalizeH="0" baseline="0" noProof="0" dirty="0">
              <a:ln>
                <a:noFill/>
              </a:ln>
              <a:solidFill>
                <a:srgbClr val="000000"/>
              </a:solidFill>
              <a:effectLst/>
              <a:uLnTx/>
              <a:uFillTx/>
              <a:latin typeface="Arial"/>
              <a:ea typeface="+mn-ea"/>
              <a:cs typeface="Arial"/>
            </a:endParaRPr>
          </a:p>
          <a:p>
            <a:pPr marL="457200" marR="0" lvl="2" indent="0" algn="l" defTabSz="457200" rtl="0" eaLnBrk="1" fontAlgn="auto" latinLnBrk="0" hangingPunct="1">
              <a:lnSpc>
                <a:spcPct val="15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58585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6ECFF6"/>
                </a:solidFill>
                <a:effectLst/>
                <a:uLnTx/>
                <a:uFillTx/>
                <a:latin typeface="Arial"/>
                <a:ea typeface="+mn-ea"/>
                <a:cs typeface="+mn-cs"/>
              </a:rPr>
              <a:t>	</a:t>
            </a:r>
            <a:endParaRPr kumimoji="0" lang="fr-FR" sz="1800" b="0" i="0" u="none" strike="noStrike" kern="1200" cap="none" spc="0" normalizeH="0" baseline="0" noProof="0" dirty="0">
              <a:ln>
                <a:noFill/>
              </a:ln>
              <a:solidFill>
                <a:srgbClr val="58585A"/>
              </a:solidFill>
              <a:effectLst/>
              <a:uLnTx/>
              <a:uFillTx/>
              <a:latin typeface="Arial"/>
              <a:ea typeface="+mn-ea"/>
              <a:cs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8585A"/>
                </a:solidFill>
                <a:effectLst/>
                <a:uLnTx/>
                <a:uFillTx/>
                <a:latin typeface="Arial"/>
                <a:ea typeface="+mn-ea"/>
                <a:cs typeface="+mn-cs"/>
              </a:rPr>
              <a:t>  </a:t>
            </a:r>
          </a:p>
        </p:txBody>
      </p:sp>
      <p:grpSp>
        <p:nvGrpSpPr>
          <p:cNvPr id="5" name="Groupe 28"/>
          <p:cNvGrpSpPr>
            <a:grpSpLocks/>
          </p:cNvGrpSpPr>
          <p:nvPr/>
        </p:nvGrpSpPr>
        <p:grpSpPr bwMode="auto">
          <a:xfrm>
            <a:off x="81460" y="1940560"/>
            <a:ext cx="3981046" cy="4288833"/>
            <a:chOff x="2792760" y="1268760"/>
            <a:chExt cx="3974887" cy="4182823"/>
          </a:xfrm>
        </p:grpSpPr>
        <p:grpSp>
          <p:nvGrpSpPr>
            <p:cNvPr id="7" name="Groupe 43"/>
            <p:cNvGrpSpPr>
              <a:grpSpLocks/>
            </p:cNvGrpSpPr>
            <p:nvPr/>
          </p:nvGrpSpPr>
          <p:grpSpPr bwMode="auto">
            <a:xfrm>
              <a:off x="2792760" y="1268760"/>
              <a:ext cx="3974887" cy="4182823"/>
              <a:chOff x="2792760" y="1268760"/>
              <a:chExt cx="3974887" cy="4182823"/>
            </a:xfrm>
          </p:grpSpPr>
          <p:sp>
            <p:nvSpPr>
              <p:cNvPr id="10" name="Bouée 9" descr="Développement durable"/>
              <p:cNvSpPr>
                <a:spLocks noChangeAspect="1"/>
              </p:cNvSpPr>
              <p:nvPr/>
            </p:nvSpPr>
            <p:spPr>
              <a:xfrm>
                <a:off x="3801309" y="2365484"/>
                <a:ext cx="2099765" cy="2143532"/>
              </a:xfrm>
              <a:prstGeom prst="donut">
                <a:avLst>
                  <a:gd name="adj" fmla="val 19503"/>
                </a:avLst>
              </a:prstGeom>
              <a:solidFill>
                <a:schemeClr val="accent3">
                  <a:lumMod val="60000"/>
                  <a:lumOff val="40000"/>
                </a:schemeClr>
              </a:solidFill>
              <a:ln w="12700" cap="rnd"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000000"/>
                  </a:solidFill>
                  <a:effectLst/>
                  <a:uLnTx/>
                  <a:uFillTx/>
                  <a:latin typeface="Arial"/>
                  <a:ea typeface="+mn-ea"/>
                  <a:cs typeface="+mn-cs"/>
                </a:endParaRPr>
              </a:p>
            </p:txBody>
          </p:sp>
          <p:grpSp>
            <p:nvGrpSpPr>
              <p:cNvPr id="11" name="Group 39"/>
              <p:cNvGrpSpPr>
                <a:grpSpLocks noChangeAspect="1"/>
              </p:cNvGrpSpPr>
              <p:nvPr/>
            </p:nvGrpSpPr>
            <p:grpSpPr bwMode="auto">
              <a:xfrm>
                <a:off x="2792760" y="1268760"/>
                <a:ext cx="3974887" cy="4182823"/>
                <a:chOff x="2822" y="1661"/>
                <a:chExt cx="1293" cy="1360"/>
              </a:xfrm>
            </p:grpSpPr>
            <p:sp>
              <p:nvSpPr>
                <p:cNvPr id="23" name="Freeform 40"/>
                <p:cNvSpPr>
                  <a:spLocks noChangeAspect="1"/>
                </p:cNvSpPr>
                <p:nvPr/>
              </p:nvSpPr>
              <p:spPr bwMode="gray">
                <a:xfrm>
                  <a:off x="2822" y="1773"/>
                  <a:ext cx="578" cy="1010"/>
                </a:xfrm>
                <a:custGeom>
                  <a:avLst/>
                  <a:gdLst>
                    <a:gd name="T0" fmla="*/ 37 w 813"/>
                    <a:gd name="T1" fmla="*/ 227 h 1415"/>
                    <a:gd name="T2" fmla="*/ 0 w 813"/>
                    <a:gd name="T3" fmla="*/ 248 h 1415"/>
                    <a:gd name="T4" fmla="*/ 96 w 813"/>
                    <a:gd name="T5" fmla="*/ 263 h 1415"/>
                    <a:gd name="T6" fmla="*/ 130 w 813"/>
                    <a:gd name="T7" fmla="*/ 173 h 1415"/>
                    <a:gd name="T8" fmla="*/ 96 w 813"/>
                    <a:gd name="T9" fmla="*/ 193 h 1415"/>
                    <a:gd name="T10" fmla="*/ 86 w 813"/>
                    <a:gd name="T11" fmla="*/ 152 h 1415"/>
                    <a:gd name="T12" fmla="*/ 135 w 813"/>
                    <a:gd name="T13" fmla="*/ 75 h 1415"/>
                    <a:gd name="T14" fmla="*/ 135 w 813"/>
                    <a:gd name="T15" fmla="*/ 75 h 1415"/>
                    <a:gd name="T16" fmla="*/ 110 w 813"/>
                    <a:gd name="T17" fmla="*/ 46 h 1415"/>
                    <a:gd name="T18" fmla="*/ 148 w 813"/>
                    <a:gd name="T19" fmla="*/ 0 h 1415"/>
                    <a:gd name="T20" fmla="*/ 17 w 813"/>
                    <a:gd name="T21" fmla="*/ 152 h 1415"/>
                    <a:gd name="T22" fmla="*/ 37 w 813"/>
                    <a:gd name="T23" fmla="*/ 227 h 1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
                    <a:gd name="T37" fmla="*/ 0 h 1415"/>
                    <a:gd name="T38" fmla="*/ 813 w 813"/>
                    <a:gd name="T39" fmla="*/ 1415 h 1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 h="1415">
                      <a:moveTo>
                        <a:pt x="201" y="1227"/>
                      </a:moveTo>
                      <a:lnTo>
                        <a:pt x="0" y="1341"/>
                      </a:lnTo>
                      <a:lnTo>
                        <a:pt x="529" y="1415"/>
                      </a:lnTo>
                      <a:lnTo>
                        <a:pt x="718" y="934"/>
                      </a:lnTo>
                      <a:lnTo>
                        <a:pt x="528" y="1042"/>
                      </a:lnTo>
                      <a:cubicBezTo>
                        <a:pt x="492" y="974"/>
                        <a:pt x="472" y="899"/>
                        <a:pt x="472" y="823"/>
                      </a:cubicBezTo>
                      <a:cubicBezTo>
                        <a:pt x="472" y="645"/>
                        <a:pt x="577" y="482"/>
                        <a:pt x="741" y="405"/>
                      </a:cubicBezTo>
                      <a:lnTo>
                        <a:pt x="605" y="249"/>
                      </a:lnTo>
                      <a:lnTo>
                        <a:pt x="813" y="0"/>
                      </a:lnTo>
                      <a:cubicBezTo>
                        <a:pt x="399" y="64"/>
                        <a:pt x="94" y="413"/>
                        <a:pt x="94" y="823"/>
                      </a:cubicBezTo>
                      <a:cubicBezTo>
                        <a:pt x="94" y="965"/>
                        <a:pt x="131" y="1104"/>
                        <a:pt x="201" y="1227"/>
                      </a:cubicBezTo>
                      <a:close/>
                    </a:path>
                  </a:pathLst>
                </a:custGeom>
                <a:solidFill>
                  <a:schemeClr val="tx2"/>
                </a:solidFill>
                <a:ln w="6350">
                  <a:solidFill>
                    <a:srgbClr val="FFFFFF"/>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4" name="Freeform 41"/>
                <p:cNvSpPr>
                  <a:spLocks noChangeAspect="1"/>
                </p:cNvSpPr>
                <p:nvPr/>
              </p:nvSpPr>
              <p:spPr bwMode="gray">
                <a:xfrm>
                  <a:off x="2822" y="1773"/>
                  <a:ext cx="578" cy="1010"/>
                </a:xfrm>
                <a:custGeom>
                  <a:avLst/>
                  <a:gdLst>
                    <a:gd name="T0" fmla="*/ 37 w 813"/>
                    <a:gd name="T1" fmla="*/ 227 h 1415"/>
                    <a:gd name="T2" fmla="*/ 0 w 813"/>
                    <a:gd name="T3" fmla="*/ 248 h 1415"/>
                    <a:gd name="T4" fmla="*/ 96 w 813"/>
                    <a:gd name="T5" fmla="*/ 263 h 1415"/>
                    <a:gd name="T6" fmla="*/ 130 w 813"/>
                    <a:gd name="T7" fmla="*/ 173 h 1415"/>
                    <a:gd name="T8" fmla="*/ 96 w 813"/>
                    <a:gd name="T9" fmla="*/ 193 h 1415"/>
                    <a:gd name="T10" fmla="*/ 86 w 813"/>
                    <a:gd name="T11" fmla="*/ 152 h 1415"/>
                    <a:gd name="T12" fmla="*/ 135 w 813"/>
                    <a:gd name="T13" fmla="*/ 75 h 1415"/>
                    <a:gd name="T14" fmla="*/ 135 w 813"/>
                    <a:gd name="T15" fmla="*/ 75 h 1415"/>
                    <a:gd name="T16" fmla="*/ 110 w 813"/>
                    <a:gd name="T17" fmla="*/ 46 h 1415"/>
                    <a:gd name="T18" fmla="*/ 148 w 813"/>
                    <a:gd name="T19" fmla="*/ 0 h 1415"/>
                    <a:gd name="T20" fmla="*/ 17 w 813"/>
                    <a:gd name="T21" fmla="*/ 152 h 1415"/>
                    <a:gd name="T22" fmla="*/ 37 w 813"/>
                    <a:gd name="T23" fmla="*/ 227 h 1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
                    <a:gd name="T37" fmla="*/ 0 h 1415"/>
                    <a:gd name="T38" fmla="*/ 813 w 813"/>
                    <a:gd name="T39" fmla="*/ 1415 h 1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 h="1415">
                      <a:moveTo>
                        <a:pt x="201" y="1227"/>
                      </a:moveTo>
                      <a:lnTo>
                        <a:pt x="0" y="1341"/>
                      </a:lnTo>
                      <a:lnTo>
                        <a:pt x="529" y="1415"/>
                      </a:lnTo>
                      <a:lnTo>
                        <a:pt x="718" y="934"/>
                      </a:lnTo>
                      <a:lnTo>
                        <a:pt x="528" y="1042"/>
                      </a:lnTo>
                      <a:cubicBezTo>
                        <a:pt x="492" y="974"/>
                        <a:pt x="472" y="899"/>
                        <a:pt x="472" y="823"/>
                      </a:cubicBezTo>
                      <a:cubicBezTo>
                        <a:pt x="472" y="645"/>
                        <a:pt x="577" y="482"/>
                        <a:pt x="741" y="405"/>
                      </a:cubicBezTo>
                      <a:lnTo>
                        <a:pt x="605" y="249"/>
                      </a:lnTo>
                      <a:lnTo>
                        <a:pt x="813" y="0"/>
                      </a:lnTo>
                      <a:cubicBezTo>
                        <a:pt x="399" y="64"/>
                        <a:pt x="94" y="413"/>
                        <a:pt x="94" y="823"/>
                      </a:cubicBezTo>
                      <a:cubicBezTo>
                        <a:pt x="94" y="965"/>
                        <a:pt x="131" y="1104"/>
                        <a:pt x="201" y="1227"/>
                      </a:cubicBezTo>
                      <a:close/>
                    </a:path>
                  </a:pathLst>
                </a:custGeom>
                <a:noFill/>
                <a:ln w="6350" cap="rnd" cmpd="sng">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5" name="Freeform 42"/>
                <p:cNvSpPr>
                  <a:spLocks noChangeAspect="1"/>
                </p:cNvSpPr>
                <p:nvPr/>
              </p:nvSpPr>
              <p:spPr bwMode="gray">
                <a:xfrm>
                  <a:off x="3048" y="2388"/>
                  <a:ext cx="1067" cy="633"/>
                </a:xfrm>
                <a:custGeom>
                  <a:avLst/>
                  <a:gdLst>
                    <a:gd name="T0" fmla="*/ 250 w 1496"/>
                    <a:gd name="T1" fmla="*/ 73 h 888"/>
                    <a:gd name="T2" fmla="*/ 276 w 1496"/>
                    <a:gd name="T3" fmla="*/ 89 h 888"/>
                    <a:gd name="T4" fmla="*/ 241 w 1496"/>
                    <a:gd name="T5" fmla="*/ 0 h 888"/>
                    <a:gd name="T6" fmla="*/ 150 w 1496"/>
                    <a:gd name="T7" fmla="*/ 14 h 888"/>
                    <a:gd name="T8" fmla="*/ 190 w 1496"/>
                    <a:gd name="T9" fmla="*/ 37 h 888"/>
                    <a:gd name="T10" fmla="*/ 70 w 1496"/>
                    <a:gd name="T11" fmla="*/ 66 h 888"/>
                    <a:gd name="T12" fmla="*/ 57 w 1496"/>
                    <a:gd name="T13" fmla="*/ 56 h 888"/>
                    <a:gd name="T14" fmla="*/ 57 w 1496"/>
                    <a:gd name="T15" fmla="*/ 56 h 888"/>
                    <a:gd name="T16" fmla="*/ 39 w 1496"/>
                    <a:gd name="T17" fmla="*/ 102 h 888"/>
                    <a:gd name="T18" fmla="*/ 0 w 1496"/>
                    <a:gd name="T19" fmla="*/ 96 h 888"/>
                    <a:gd name="T20" fmla="*/ 222 w 1496"/>
                    <a:gd name="T21" fmla="*/ 106 h 888"/>
                    <a:gd name="T22" fmla="*/ 250 w 1496"/>
                    <a:gd name="T23" fmla="*/ 73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6"/>
                    <a:gd name="T37" fmla="*/ 0 h 888"/>
                    <a:gd name="T38" fmla="*/ 1496 w 1496"/>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6" h="888">
                      <a:moveTo>
                        <a:pt x="1353" y="396"/>
                      </a:moveTo>
                      <a:lnTo>
                        <a:pt x="1496" y="481"/>
                      </a:lnTo>
                      <a:lnTo>
                        <a:pt x="1307" y="0"/>
                      </a:lnTo>
                      <a:lnTo>
                        <a:pt x="816" y="74"/>
                      </a:lnTo>
                      <a:lnTo>
                        <a:pt x="1031" y="203"/>
                      </a:lnTo>
                      <a:cubicBezTo>
                        <a:pt x="896" y="422"/>
                        <a:pt x="605" y="491"/>
                        <a:pt x="382" y="359"/>
                      </a:cubicBezTo>
                      <a:cubicBezTo>
                        <a:pt x="356" y="343"/>
                        <a:pt x="332" y="326"/>
                        <a:pt x="309" y="306"/>
                      </a:cubicBezTo>
                      <a:lnTo>
                        <a:pt x="211" y="555"/>
                      </a:lnTo>
                      <a:lnTo>
                        <a:pt x="0" y="526"/>
                      </a:lnTo>
                      <a:cubicBezTo>
                        <a:pt x="317" y="865"/>
                        <a:pt x="855" y="888"/>
                        <a:pt x="1201" y="577"/>
                      </a:cubicBezTo>
                      <a:cubicBezTo>
                        <a:pt x="1260" y="524"/>
                        <a:pt x="1312" y="463"/>
                        <a:pt x="1353" y="396"/>
                      </a:cubicBezTo>
                      <a:close/>
                    </a:path>
                  </a:pathLst>
                </a:custGeom>
                <a:solidFill>
                  <a:srgbClr val="0070C0"/>
                </a:solidFill>
                <a:ln w="6350">
                  <a:solidFill>
                    <a:srgbClr val="FFFFFF"/>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6" name="Freeform 43"/>
                <p:cNvSpPr>
                  <a:spLocks noChangeAspect="1"/>
                </p:cNvSpPr>
                <p:nvPr/>
              </p:nvSpPr>
              <p:spPr bwMode="gray">
                <a:xfrm>
                  <a:off x="3048" y="2388"/>
                  <a:ext cx="1067" cy="633"/>
                </a:xfrm>
                <a:custGeom>
                  <a:avLst/>
                  <a:gdLst>
                    <a:gd name="T0" fmla="*/ 250 w 1496"/>
                    <a:gd name="T1" fmla="*/ 73 h 888"/>
                    <a:gd name="T2" fmla="*/ 276 w 1496"/>
                    <a:gd name="T3" fmla="*/ 89 h 888"/>
                    <a:gd name="T4" fmla="*/ 241 w 1496"/>
                    <a:gd name="T5" fmla="*/ 0 h 888"/>
                    <a:gd name="T6" fmla="*/ 150 w 1496"/>
                    <a:gd name="T7" fmla="*/ 14 h 888"/>
                    <a:gd name="T8" fmla="*/ 190 w 1496"/>
                    <a:gd name="T9" fmla="*/ 37 h 888"/>
                    <a:gd name="T10" fmla="*/ 70 w 1496"/>
                    <a:gd name="T11" fmla="*/ 66 h 888"/>
                    <a:gd name="T12" fmla="*/ 57 w 1496"/>
                    <a:gd name="T13" fmla="*/ 56 h 888"/>
                    <a:gd name="T14" fmla="*/ 57 w 1496"/>
                    <a:gd name="T15" fmla="*/ 56 h 888"/>
                    <a:gd name="T16" fmla="*/ 39 w 1496"/>
                    <a:gd name="T17" fmla="*/ 102 h 888"/>
                    <a:gd name="T18" fmla="*/ 0 w 1496"/>
                    <a:gd name="T19" fmla="*/ 96 h 888"/>
                    <a:gd name="T20" fmla="*/ 222 w 1496"/>
                    <a:gd name="T21" fmla="*/ 106 h 888"/>
                    <a:gd name="T22" fmla="*/ 250 w 1496"/>
                    <a:gd name="T23" fmla="*/ 73 h 8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6"/>
                    <a:gd name="T37" fmla="*/ 0 h 888"/>
                    <a:gd name="T38" fmla="*/ 1496 w 1496"/>
                    <a:gd name="T39" fmla="*/ 888 h 8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6" h="888">
                      <a:moveTo>
                        <a:pt x="1353" y="396"/>
                      </a:moveTo>
                      <a:lnTo>
                        <a:pt x="1496" y="481"/>
                      </a:lnTo>
                      <a:lnTo>
                        <a:pt x="1307" y="0"/>
                      </a:lnTo>
                      <a:lnTo>
                        <a:pt x="816" y="74"/>
                      </a:lnTo>
                      <a:lnTo>
                        <a:pt x="1031" y="203"/>
                      </a:lnTo>
                      <a:cubicBezTo>
                        <a:pt x="896" y="422"/>
                        <a:pt x="605" y="491"/>
                        <a:pt x="382" y="359"/>
                      </a:cubicBezTo>
                      <a:cubicBezTo>
                        <a:pt x="356" y="343"/>
                        <a:pt x="332" y="326"/>
                        <a:pt x="309" y="306"/>
                      </a:cubicBezTo>
                      <a:lnTo>
                        <a:pt x="211" y="555"/>
                      </a:lnTo>
                      <a:lnTo>
                        <a:pt x="0" y="526"/>
                      </a:lnTo>
                      <a:cubicBezTo>
                        <a:pt x="317" y="865"/>
                        <a:pt x="855" y="888"/>
                        <a:pt x="1201" y="577"/>
                      </a:cubicBezTo>
                      <a:cubicBezTo>
                        <a:pt x="1260" y="524"/>
                        <a:pt x="1312" y="463"/>
                        <a:pt x="1353" y="396"/>
                      </a:cubicBezTo>
                      <a:close/>
                    </a:path>
                  </a:pathLst>
                </a:custGeom>
                <a:noFill/>
                <a:ln w="6350" cap="rnd" cmpd="sng">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7" name="Freeform 44"/>
                <p:cNvSpPr>
                  <a:spLocks noChangeAspect="1"/>
                </p:cNvSpPr>
                <p:nvPr/>
              </p:nvSpPr>
              <p:spPr bwMode="gray">
                <a:xfrm>
                  <a:off x="3252" y="1661"/>
                  <a:ext cx="850" cy="923"/>
                </a:xfrm>
                <a:custGeom>
                  <a:avLst/>
                  <a:gdLst>
                    <a:gd name="T0" fmla="*/ 64 w 1190"/>
                    <a:gd name="T1" fmla="*/ 28 h 1293"/>
                    <a:gd name="T2" fmla="*/ 64 w 1190"/>
                    <a:gd name="T3" fmla="*/ 0 h 1293"/>
                    <a:gd name="T4" fmla="*/ 0 w 1190"/>
                    <a:gd name="T5" fmla="*/ 76 h 1293"/>
                    <a:gd name="T6" fmla="*/ 64 w 1190"/>
                    <a:gd name="T7" fmla="*/ 147 h 1293"/>
                    <a:gd name="T8" fmla="*/ 64 w 1190"/>
                    <a:gd name="T9" fmla="*/ 96 h 1293"/>
                    <a:gd name="T10" fmla="*/ 151 w 1190"/>
                    <a:gd name="T11" fmla="*/ 182 h 1293"/>
                    <a:gd name="T12" fmla="*/ 151 w 1190"/>
                    <a:gd name="T13" fmla="*/ 182 h 1293"/>
                    <a:gd name="T14" fmla="*/ 150 w 1190"/>
                    <a:gd name="T15" fmla="*/ 195 h 1293"/>
                    <a:gd name="T16" fmla="*/ 150 w 1190"/>
                    <a:gd name="T17" fmla="*/ 195 h 1293"/>
                    <a:gd name="T18" fmla="*/ 190 w 1190"/>
                    <a:gd name="T19" fmla="*/ 188 h 1293"/>
                    <a:gd name="T20" fmla="*/ 210 w 1190"/>
                    <a:gd name="T21" fmla="*/ 240 h 1293"/>
                    <a:gd name="T22" fmla="*/ 221 w 1190"/>
                    <a:gd name="T23" fmla="*/ 182 h 1293"/>
                    <a:gd name="T24" fmla="*/ 64 w 1190"/>
                    <a:gd name="T25" fmla="*/ 28 h 1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0"/>
                    <a:gd name="T40" fmla="*/ 0 h 1293"/>
                    <a:gd name="T41" fmla="*/ 1190 w 1190"/>
                    <a:gd name="T42" fmla="*/ 1293 h 1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0" h="1293">
                      <a:moveTo>
                        <a:pt x="340" y="148"/>
                      </a:moveTo>
                      <a:lnTo>
                        <a:pt x="340" y="0"/>
                      </a:lnTo>
                      <a:lnTo>
                        <a:pt x="0" y="407"/>
                      </a:lnTo>
                      <a:lnTo>
                        <a:pt x="340" y="796"/>
                      </a:lnTo>
                      <a:lnTo>
                        <a:pt x="340" y="518"/>
                      </a:lnTo>
                      <a:cubicBezTo>
                        <a:pt x="601" y="518"/>
                        <a:pt x="812" y="725"/>
                        <a:pt x="812" y="981"/>
                      </a:cubicBezTo>
                      <a:cubicBezTo>
                        <a:pt x="812" y="981"/>
                        <a:pt x="812" y="981"/>
                        <a:pt x="812" y="981"/>
                      </a:cubicBezTo>
                      <a:cubicBezTo>
                        <a:pt x="812" y="1004"/>
                        <a:pt x="810" y="1027"/>
                        <a:pt x="807" y="1050"/>
                      </a:cubicBezTo>
                      <a:lnTo>
                        <a:pt x="1020" y="1018"/>
                      </a:lnTo>
                      <a:lnTo>
                        <a:pt x="1128" y="1293"/>
                      </a:lnTo>
                      <a:cubicBezTo>
                        <a:pt x="1169" y="1194"/>
                        <a:pt x="1190" y="1088"/>
                        <a:pt x="1190" y="981"/>
                      </a:cubicBezTo>
                      <a:cubicBezTo>
                        <a:pt x="1190" y="521"/>
                        <a:pt x="809" y="148"/>
                        <a:pt x="340" y="148"/>
                      </a:cubicBezTo>
                      <a:close/>
                    </a:path>
                  </a:pathLst>
                </a:custGeom>
                <a:solidFill>
                  <a:srgbClr val="14A1E0"/>
                </a:solidFill>
                <a:ln w="635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rial"/>
                      <a:ea typeface="+mn-ea"/>
                      <a:cs typeface="+mn-cs"/>
                    </a:rPr>
                    <a:t>   </a:t>
                  </a:r>
                </a:p>
              </p:txBody>
            </p:sp>
            <p:sp>
              <p:nvSpPr>
                <p:cNvPr id="28" name="Freeform 45"/>
                <p:cNvSpPr>
                  <a:spLocks noChangeAspect="1"/>
                </p:cNvSpPr>
                <p:nvPr/>
              </p:nvSpPr>
              <p:spPr bwMode="gray">
                <a:xfrm>
                  <a:off x="3252" y="1661"/>
                  <a:ext cx="850" cy="923"/>
                </a:xfrm>
                <a:custGeom>
                  <a:avLst/>
                  <a:gdLst>
                    <a:gd name="T0" fmla="*/ 64 w 1190"/>
                    <a:gd name="T1" fmla="*/ 28 h 1293"/>
                    <a:gd name="T2" fmla="*/ 64 w 1190"/>
                    <a:gd name="T3" fmla="*/ 0 h 1293"/>
                    <a:gd name="T4" fmla="*/ 0 w 1190"/>
                    <a:gd name="T5" fmla="*/ 76 h 1293"/>
                    <a:gd name="T6" fmla="*/ 64 w 1190"/>
                    <a:gd name="T7" fmla="*/ 147 h 1293"/>
                    <a:gd name="T8" fmla="*/ 64 w 1190"/>
                    <a:gd name="T9" fmla="*/ 96 h 1293"/>
                    <a:gd name="T10" fmla="*/ 151 w 1190"/>
                    <a:gd name="T11" fmla="*/ 182 h 1293"/>
                    <a:gd name="T12" fmla="*/ 151 w 1190"/>
                    <a:gd name="T13" fmla="*/ 182 h 1293"/>
                    <a:gd name="T14" fmla="*/ 150 w 1190"/>
                    <a:gd name="T15" fmla="*/ 195 h 1293"/>
                    <a:gd name="T16" fmla="*/ 150 w 1190"/>
                    <a:gd name="T17" fmla="*/ 195 h 1293"/>
                    <a:gd name="T18" fmla="*/ 190 w 1190"/>
                    <a:gd name="T19" fmla="*/ 188 h 1293"/>
                    <a:gd name="T20" fmla="*/ 210 w 1190"/>
                    <a:gd name="T21" fmla="*/ 240 h 1293"/>
                    <a:gd name="T22" fmla="*/ 221 w 1190"/>
                    <a:gd name="T23" fmla="*/ 182 h 1293"/>
                    <a:gd name="T24" fmla="*/ 64 w 1190"/>
                    <a:gd name="T25" fmla="*/ 28 h 1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0"/>
                    <a:gd name="T40" fmla="*/ 0 h 1293"/>
                    <a:gd name="T41" fmla="*/ 1190 w 1190"/>
                    <a:gd name="T42" fmla="*/ 1293 h 1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0" h="1293">
                      <a:moveTo>
                        <a:pt x="340" y="148"/>
                      </a:moveTo>
                      <a:lnTo>
                        <a:pt x="340" y="0"/>
                      </a:lnTo>
                      <a:lnTo>
                        <a:pt x="0" y="407"/>
                      </a:lnTo>
                      <a:lnTo>
                        <a:pt x="340" y="796"/>
                      </a:lnTo>
                      <a:lnTo>
                        <a:pt x="340" y="518"/>
                      </a:lnTo>
                      <a:cubicBezTo>
                        <a:pt x="601" y="518"/>
                        <a:pt x="812" y="725"/>
                        <a:pt x="812" y="981"/>
                      </a:cubicBezTo>
                      <a:cubicBezTo>
                        <a:pt x="812" y="981"/>
                        <a:pt x="812" y="981"/>
                        <a:pt x="812" y="981"/>
                      </a:cubicBezTo>
                      <a:cubicBezTo>
                        <a:pt x="812" y="1004"/>
                        <a:pt x="810" y="1027"/>
                        <a:pt x="807" y="1050"/>
                      </a:cubicBezTo>
                      <a:lnTo>
                        <a:pt x="1020" y="1018"/>
                      </a:lnTo>
                      <a:lnTo>
                        <a:pt x="1128" y="1293"/>
                      </a:lnTo>
                      <a:cubicBezTo>
                        <a:pt x="1169" y="1194"/>
                        <a:pt x="1190" y="1088"/>
                        <a:pt x="1190" y="981"/>
                      </a:cubicBezTo>
                      <a:cubicBezTo>
                        <a:pt x="1190" y="521"/>
                        <a:pt x="809" y="148"/>
                        <a:pt x="340" y="148"/>
                      </a:cubicBezTo>
                      <a:close/>
                    </a:path>
                  </a:pathLst>
                </a:custGeom>
                <a:noFill/>
                <a:ln w="6350" cap="rnd" cmpd="sng">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Arial"/>
                    <a:ea typeface="+mn-ea"/>
                    <a:cs typeface="+mn-cs"/>
                  </a:endParaRPr>
                </a:p>
              </p:txBody>
            </p:sp>
          </p:grpSp>
          <p:sp>
            <p:nvSpPr>
              <p:cNvPr id="12" name="ZoneTexte 11"/>
              <p:cNvSpPr txBox="1"/>
              <p:nvPr/>
            </p:nvSpPr>
            <p:spPr>
              <a:xfrm>
                <a:off x="4698347" y="1853129"/>
                <a:ext cx="1456459" cy="512356"/>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Les produits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aquatiques dans l’alimentation</a:t>
                </a:r>
              </a:p>
            </p:txBody>
          </p:sp>
          <p:sp>
            <p:nvSpPr>
              <p:cNvPr id="13" name="ZoneTexte 12"/>
              <p:cNvSpPr txBox="1"/>
              <p:nvPr/>
            </p:nvSpPr>
            <p:spPr>
              <a:xfrm>
                <a:off x="4088392" y="4509016"/>
                <a:ext cx="1728511" cy="553501"/>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mn-cs"/>
                  </a:rPr>
                  <a:t>industrielle</a:t>
                </a:r>
              </a:p>
            </p:txBody>
          </p:sp>
          <p:sp>
            <p:nvSpPr>
              <p:cNvPr id="14" name="ZoneTexte 13"/>
              <p:cNvSpPr txBox="1"/>
              <p:nvPr/>
            </p:nvSpPr>
            <p:spPr>
              <a:xfrm>
                <a:off x="3173033" y="2298831"/>
                <a:ext cx="1295632" cy="512356"/>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rPr>
                  <a:t>Ressources : pêche et aquaculture</a:t>
                </a:r>
              </a:p>
            </p:txBody>
          </p:sp>
          <p:sp>
            <p:nvSpPr>
              <p:cNvPr id="15" name="ZoneTexte 14"/>
              <p:cNvSpPr txBox="1"/>
              <p:nvPr/>
            </p:nvSpPr>
            <p:spPr>
              <a:xfrm>
                <a:off x="4468665" y="4140505"/>
                <a:ext cx="891310" cy="27748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Développement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durable </a:t>
                </a:r>
              </a:p>
            </p:txBody>
          </p:sp>
          <p:sp>
            <p:nvSpPr>
              <p:cNvPr id="16" name="ZoneTexte 15"/>
              <p:cNvSpPr txBox="1"/>
              <p:nvPr/>
            </p:nvSpPr>
            <p:spPr>
              <a:xfrm rot="3668067">
                <a:off x="5100011" y="2939250"/>
                <a:ext cx="891181" cy="27806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Développement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durable </a:t>
                </a:r>
              </a:p>
            </p:txBody>
          </p:sp>
          <p:sp>
            <p:nvSpPr>
              <p:cNvPr id="17" name="ZoneTexte 16"/>
              <p:cNvSpPr txBox="1"/>
              <p:nvPr/>
            </p:nvSpPr>
            <p:spPr>
              <a:xfrm rot="17008268">
                <a:off x="3635365" y="3128804"/>
                <a:ext cx="861524" cy="26226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Développement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1" u="none" strike="noStrike" kern="0" cap="none" spc="0" normalizeH="0" baseline="0" noProof="0" dirty="0">
                    <a:ln>
                      <a:noFill/>
                    </a:ln>
                    <a:solidFill>
                      <a:srgbClr val="00338D"/>
                    </a:solidFill>
                    <a:effectLst/>
                    <a:uLnTx/>
                    <a:uFillTx/>
                    <a:latin typeface="Arial"/>
                    <a:ea typeface="+mn-ea"/>
                    <a:cs typeface="+mn-cs"/>
                  </a:rPr>
                  <a:t>durable </a:t>
                </a:r>
              </a:p>
            </p:txBody>
          </p:sp>
        </p:grpSp>
        <p:pic>
          <p:nvPicPr>
            <p:cNvPr id="8" name="Image 30" descr="AQUIMER_2013_logo FR CMJN.jpg"/>
            <p:cNvPicPr>
              <a:picLocks noChangeAspect="1"/>
            </p:cNvPicPr>
            <p:nvPr/>
          </p:nvPicPr>
          <p:blipFill>
            <a:blip r:embed="rId3"/>
            <a:srcRect/>
            <a:stretch>
              <a:fillRect/>
            </a:stretch>
          </p:blipFill>
          <p:spPr bwMode="auto">
            <a:xfrm>
              <a:off x="4274448" y="3284984"/>
              <a:ext cx="1152128" cy="309250"/>
            </a:xfrm>
            <a:prstGeom prst="rect">
              <a:avLst/>
            </a:prstGeom>
            <a:noFill/>
            <a:ln w="9525">
              <a:noFill/>
              <a:miter lim="800000"/>
              <a:headEnd/>
              <a:tailEnd/>
            </a:ln>
          </p:spPr>
        </p:pic>
      </p:grpSp>
      <p:sp>
        <p:nvSpPr>
          <p:cNvPr id="29" name="Rectangle à coins arrondis 28"/>
          <p:cNvSpPr/>
          <p:nvPr/>
        </p:nvSpPr>
        <p:spPr>
          <a:xfrm>
            <a:off x="5008880" y="3522078"/>
            <a:ext cx="3169920" cy="643932"/>
          </a:xfrm>
          <a:prstGeom prst="roundRect">
            <a:avLst/>
          </a:prstGeom>
          <a:noFill/>
          <a:ln w="28575">
            <a:solidFill>
              <a:srgbClr val="14A1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ZoneTexte 29"/>
          <p:cNvSpPr txBox="1"/>
          <p:nvPr/>
        </p:nvSpPr>
        <p:spPr>
          <a:xfrm>
            <a:off x="5008880" y="3522078"/>
            <a:ext cx="316992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mn-ea"/>
                <a:cs typeface="+mn-cs"/>
              </a:rPr>
              <a:t>124 projets collaboratifs financés</a:t>
            </a:r>
          </a:p>
        </p:txBody>
      </p:sp>
      <p:sp>
        <p:nvSpPr>
          <p:cNvPr id="31" name="Flèche vers le bas 30"/>
          <p:cNvSpPr/>
          <p:nvPr/>
        </p:nvSpPr>
        <p:spPr>
          <a:xfrm>
            <a:off x="6461760" y="4408526"/>
            <a:ext cx="223520" cy="442764"/>
          </a:xfrm>
          <a:prstGeom prst="downArrow">
            <a:avLst/>
          </a:prstGeom>
          <a:solidFill>
            <a:srgbClr val="B7D4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ZoneTexte 32"/>
          <p:cNvSpPr txBox="1"/>
          <p:nvPr/>
        </p:nvSpPr>
        <p:spPr>
          <a:xfrm>
            <a:off x="4937760" y="5143677"/>
            <a:ext cx="32410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mn-ea"/>
                <a:cs typeface="+mn-cs"/>
              </a:rPr>
              <a:t>Des projets de 20 000 à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mn-ea"/>
                <a:cs typeface="+mn-cs"/>
              </a:rPr>
              <a:t>28 millions d’euros </a:t>
            </a:r>
          </a:p>
        </p:txBody>
      </p:sp>
      <p:sp>
        <p:nvSpPr>
          <p:cNvPr id="34" name="Rectangle à coins arrondis 33"/>
          <p:cNvSpPr/>
          <p:nvPr/>
        </p:nvSpPr>
        <p:spPr>
          <a:xfrm>
            <a:off x="5008880" y="5114308"/>
            <a:ext cx="3169920" cy="656926"/>
          </a:xfrm>
          <a:prstGeom prst="roundRect">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ZoneTexte 31">
            <a:extLst>
              <a:ext uri="{FF2B5EF4-FFF2-40B4-BE49-F238E27FC236}">
                <a16:creationId xmlns:a16="http://schemas.microsoft.com/office/drawing/2014/main" id="{43D39620-A3AD-FB89-4D53-BEF6E84464D0}"/>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274999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7" name="Groupe 3"/>
          <p:cNvGrpSpPr>
            <a:grpSpLocks/>
          </p:cNvGrpSpPr>
          <p:nvPr/>
        </p:nvGrpSpPr>
        <p:grpSpPr bwMode="auto">
          <a:xfrm>
            <a:off x="118928" y="984018"/>
            <a:ext cx="8957695" cy="5638163"/>
            <a:chOff x="409575" y="1806575"/>
            <a:chExt cx="8312150" cy="4791075"/>
          </a:xfrm>
        </p:grpSpPr>
        <p:pic>
          <p:nvPicPr>
            <p:cNvPr id="23558" name="Picture 2" descr="http://www.ofimer.fr/images2003/tablo18ja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2390775"/>
              <a:ext cx="2774950" cy="4206875"/>
            </a:xfrm>
            <a:prstGeom prst="rect">
              <a:avLst/>
            </a:prstGeom>
            <a:noFill/>
            <a:ln w="9525">
              <a:solidFill>
                <a:srgbClr val="666699"/>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flipH="1">
              <a:off x="409575" y="2984500"/>
              <a:ext cx="2663825" cy="1522413"/>
            </a:xfrm>
            <a:prstGeom prst="wedgeRectCallout">
              <a:avLst>
                <a:gd name="adj1" fmla="val -59925"/>
                <a:gd name="adj2" fmla="val 4025"/>
              </a:avLst>
            </a:prstGeom>
            <a:solidFill>
              <a:srgbClr val="0070C0"/>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small" spc="0" normalizeH="0" baseline="0" noProof="0" dirty="0">
                  <a:ln>
                    <a:noFill/>
                  </a:ln>
                  <a:solidFill>
                    <a:srgbClr val="FFFFFF"/>
                  </a:solidFill>
                  <a:effectLst/>
                  <a:uLnTx/>
                  <a:uFillTx/>
                  <a:latin typeface="Arial Narrow" pitchFamily="34" charset="0"/>
                  <a:ea typeface="+mn-ea"/>
                  <a:cs typeface="+mn-cs"/>
                </a:rPr>
                <a:t>3 - </a:t>
              </a:r>
              <a:r>
                <a:rPr kumimoji="0" lang="fr-FR" sz="1400" b="1" i="0" u="sng" strike="noStrike" kern="1200" cap="small" spc="0" normalizeH="0" baseline="0" noProof="0" dirty="0">
                  <a:ln>
                    <a:noFill/>
                  </a:ln>
                  <a:solidFill>
                    <a:srgbClr val="FFFFFF"/>
                  </a:solidFill>
                  <a:effectLst/>
                  <a:uLnTx/>
                  <a:uFillTx/>
                  <a:latin typeface="Arial Narrow" pitchFamily="34" charset="0"/>
                  <a:ea typeface="+mn-ea"/>
                  <a:cs typeface="+mn-cs"/>
                </a:rPr>
                <a:t>Transformateurs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filetage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cuisson</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surgélation</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saurisserie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conserve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valorisation des coproduits…</a:t>
              </a:r>
            </a:p>
          </p:txBody>
        </p:sp>
        <p:sp>
          <p:nvSpPr>
            <p:cNvPr id="9" name="Rectangle 8"/>
            <p:cNvSpPr/>
            <p:nvPr/>
          </p:nvSpPr>
          <p:spPr bwMode="auto">
            <a:xfrm flipH="1">
              <a:off x="409575" y="2189163"/>
              <a:ext cx="2663825" cy="725487"/>
            </a:xfrm>
            <a:prstGeom prst="wedgeRectCallout">
              <a:avLst>
                <a:gd name="adj1" fmla="val -65991"/>
                <a:gd name="adj2" fmla="val 41443"/>
              </a:avLst>
            </a:prstGeom>
            <a:solidFill>
              <a:srgbClr val="0070C0"/>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Arial Narrow" pitchFamily="34" charset="0"/>
                  <a:ea typeface="+mn-ea"/>
                  <a:cs typeface="+mn-cs"/>
                </a:rPr>
                <a:t>1 - </a:t>
              </a:r>
              <a:r>
                <a:rPr kumimoji="0" lang="fr-FR" sz="1400" b="1" i="0" u="sng" strike="noStrike" kern="1200" cap="small" spc="0" normalizeH="0" baseline="0" noProof="0" dirty="0">
                  <a:ln>
                    <a:noFill/>
                  </a:ln>
                  <a:solidFill>
                    <a:srgbClr val="FFFFFF"/>
                  </a:solidFill>
                  <a:effectLst/>
                  <a:uLnTx/>
                  <a:uFillTx/>
                  <a:latin typeface="Arial Narrow" pitchFamily="34" charset="0"/>
                  <a:ea typeface="+mn-ea"/>
                  <a:cs typeface="+mn-cs"/>
                </a:rPr>
                <a:t>Producteurs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pêcheurs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aquaculteurs</a:t>
              </a:r>
            </a:p>
          </p:txBody>
        </p:sp>
        <p:sp>
          <p:nvSpPr>
            <p:cNvPr id="10" name="Rectangle 9"/>
            <p:cNvSpPr/>
            <p:nvPr/>
          </p:nvSpPr>
          <p:spPr bwMode="auto">
            <a:xfrm>
              <a:off x="6022975" y="6005513"/>
              <a:ext cx="2698750" cy="377825"/>
            </a:xfrm>
            <a:prstGeom prst="rect">
              <a:avLst/>
            </a:prstGeom>
            <a:solidFill>
              <a:srgbClr val="F9FBFD"/>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sng" strike="noStrike" kern="1200" cap="small" spc="0" normalizeH="0" baseline="0" noProof="0" dirty="0">
                  <a:ln>
                    <a:noFill/>
                  </a:ln>
                  <a:solidFill>
                    <a:srgbClr val="666699"/>
                  </a:solidFill>
                  <a:effectLst/>
                  <a:uLnTx/>
                  <a:uFillTx/>
                  <a:latin typeface="Arial Narrow" pitchFamily="34" charset="0"/>
                  <a:ea typeface="+mn-ea"/>
                  <a:cs typeface="+mn-cs"/>
                </a:rPr>
                <a:t>Equipementiers</a:t>
              </a:r>
            </a:p>
          </p:txBody>
        </p:sp>
        <p:sp>
          <p:nvSpPr>
            <p:cNvPr id="11" name="Rectangle 10"/>
            <p:cNvSpPr/>
            <p:nvPr/>
          </p:nvSpPr>
          <p:spPr bwMode="auto">
            <a:xfrm>
              <a:off x="409575" y="4570413"/>
              <a:ext cx="2665412" cy="500062"/>
            </a:xfrm>
            <a:prstGeom prst="rect">
              <a:avLst/>
            </a:prstGeom>
            <a:solidFill>
              <a:srgbClr val="F9FBFD"/>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sng" strike="noStrike" kern="1200" cap="small" spc="0" normalizeH="0" baseline="0" noProof="0" dirty="0">
                  <a:ln>
                    <a:noFill/>
                  </a:ln>
                  <a:solidFill>
                    <a:srgbClr val="666699"/>
                  </a:solidFill>
                  <a:effectLst/>
                  <a:uLnTx/>
                  <a:uFillTx/>
                  <a:latin typeface="Arial Narrow" pitchFamily="34" charset="0"/>
                  <a:ea typeface="+mn-ea"/>
                  <a:cs typeface="+mn-cs"/>
                </a:rPr>
                <a:t>Acteurs de la logistique et négociants</a:t>
              </a:r>
            </a:p>
          </p:txBody>
        </p:sp>
        <p:sp>
          <p:nvSpPr>
            <p:cNvPr id="12" name="Rectangle 11"/>
            <p:cNvSpPr/>
            <p:nvPr/>
          </p:nvSpPr>
          <p:spPr bwMode="auto">
            <a:xfrm>
              <a:off x="6022975" y="5548313"/>
              <a:ext cx="2698750" cy="393700"/>
            </a:xfrm>
            <a:prstGeom prst="rect">
              <a:avLst/>
            </a:prstGeom>
            <a:solidFill>
              <a:srgbClr val="F9FBFD"/>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sng" strike="noStrike" kern="1200" cap="small" spc="0" normalizeH="0" baseline="0" noProof="0" dirty="0">
                  <a:ln>
                    <a:noFill/>
                  </a:ln>
                  <a:solidFill>
                    <a:srgbClr val="666699"/>
                  </a:solidFill>
                  <a:effectLst/>
                  <a:uLnTx/>
                  <a:uFillTx/>
                  <a:latin typeface="Arial Narrow" pitchFamily="34" charset="0"/>
                  <a:ea typeface="+mn-ea"/>
                  <a:cs typeface="+mn-cs"/>
                </a:rPr>
                <a:t>Acteurs du packaging</a:t>
              </a:r>
            </a:p>
          </p:txBody>
        </p:sp>
        <p:sp>
          <p:nvSpPr>
            <p:cNvPr id="23564" name="Rectangle 10"/>
            <p:cNvSpPr>
              <a:spLocks noChangeArrowheads="1"/>
            </p:cNvSpPr>
            <p:nvPr/>
          </p:nvSpPr>
          <p:spPr bwMode="auto">
            <a:xfrm>
              <a:off x="3267075" y="1806575"/>
              <a:ext cx="2565400" cy="254000"/>
            </a:xfrm>
            <a:prstGeom prst="rect">
              <a:avLst/>
            </a:prstGeom>
            <a:solidFill>
              <a:srgbClr val="0070C0"/>
            </a:solidFill>
            <a:ln w="9525" algn="ctr">
              <a:solidFill>
                <a:srgbClr val="336699"/>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t>
              </a:r>
              <a:r>
                <a:rPr kumimoji="0" lang="fr-FR" altLang="fr-FR" sz="1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fr-FR" altLang="fr-FR" sz="14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Des acteurs propres à la filière</a:t>
              </a:r>
            </a:p>
          </p:txBody>
        </p:sp>
        <p:sp>
          <p:nvSpPr>
            <p:cNvPr id="23565" name="Rectangle 11"/>
            <p:cNvSpPr>
              <a:spLocks noChangeArrowheads="1"/>
            </p:cNvSpPr>
            <p:nvPr/>
          </p:nvSpPr>
          <p:spPr bwMode="auto">
            <a:xfrm>
              <a:off x="3267075" y="2085975"/>
              <a:ext cx="2565400" cy="254000"/>
            </a:xfrm>
            <a:prstGeom prst="rect">
              <a:avLst/>
            </a:prstGeom>
            <a:solidFill>
              <a:srgbClr val="F9FBFD"/>
            </a:solidFill>
            <a:ln w="9525" algn="ctr">
              <a:solidFill>
                <a:srgbClr val="336699"/>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altLang="fr-FR" sz="1400" b="1" i="0" u="none" strike="noStrike" kern="1200" cap="none" spc="0" normalizeH="0" baseline="0" noProof="0">
                  <a:ln>
                    <a:noFill/>
                  </a:ln>
                  <a:solidFill>
                    <a:srgbClr val="003366"/>
                  </a:solidFill>
                  <a:effectLst/>
                  <a:uLnTx/>
                  <a:uFillTx/>
                  <a:latin typeface="Arial Narrow" panose="020B0606020202030204" pitchFamily="34" charset="0"/>
                  <a:ea typeface="+mn-ea"/>
                  <a:cs typeface="+mn-cs"/>
                </a:rPr>
                <a:t>→ Des acteurs transverses</a:t>
              </a:r>
              <a:endParaRPr kumimoji="0" lang="fr-FR" altLang="fr-FR" sz="1200" b="1" i="0" u="none" strike="noStrike" kern="1200" cap="none" spc="0" normalizeH="0" baseline="0" noProof="0">
                <a:ln>
                  <a:noFill/>
                </a:ln>
                <a:solidFill>
                  <a:srgbClr val="003366"/>
                </a:solidFill>
                <a:effectLst/>
                <a:uLnTx/>
                <a:uFillTx/>
                <a:latin typeface="Arial Narrow" panose="020B0606020202030204" pitchFamily="34" charset="0"/>
                <a:ea typeface="+mn-ea"/>
                <a:cs typeface="+mn-cs"/>
              </a:endParaRPr>
            </a:p>
          </p:txBody>
        </p:sp>
        <p:sp>
          <p:nvSpPr>
            <p:cNvPr id="15" name="Rectangle 14"/>
            <p:cNvSpPr/>
            <p:nvPr/>
          </p:nvSpPr>
          <p:spPr bwMode="auto">
            <a:xfrm>
              <a:off x="409575" y="5137150"/>
              <a:ext cx="2668587" cy="1325563"/>
            </a:xfrm>
            <a:prstGeom prst="rect">
              <a:avLst/>
            </a:prstGeom>
            <a:solidFill>
              <a:srgbClr val="F9FBFD"/>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sng" strike="noStrike" kern="1200" cap="small" spc="0" normalizeH="0" baseline="0" noProof="0" dirty="0">
                  <a:ln>
                    <a:noFill/>
                  </a:ln>
                  <a:solidFill>
                    <a:srgbClr val="666699"/>
                  </a:solidFill>
                  <a:effectLst/>
                  <a:uLnTx/>
                  <a:uFillTx/>
                  <a:latin typeface="Arial Narrow" pitchFamily="34" charset="0"/>
                  <a:ea typeface="+mn-ea"/>
                  <a:cs typeface="+mn-cs"/>
                </a:rPr>
                <a:t>Acteurs Expertise et Formation</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666699"/>
                  </a:solidFill>
                  <a:effectLst/>
                  <a:uLnTx/>
                  <a:uFillTx/>
                  <a:latin typeface="Arial Narrow" pitchFamily="34" charset="0"/>
                  <a:ea typeface="+mn-ea"/>
                  <a:cs typeface="+mn-cs"/>
                </a:rPr>
                <a:t> Centres de recherche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666699"/>
                  </a:solidFill>
                  <a:effectLst/>
                  <a:uLnTx/>
                  <a:uFillTx/>
                  <a:latin typeface="Arial Narrow" pitchFamily="34" charset="0"/>
                  <a:ea typeface="+mn-ea"/>
                  <a:cs typeface="+mn-cs"/>
                </a:rPr>
                <a:t> Universités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666699"/>
                  </a:solidFill>
                  <a:effectLst/>
                  <a:uLnTx/>
                  <a:uFillTx/>
                  <a:latin typeface="Arial Narrow" pitchFamily="34" charset="0"/>
                  <a:ea typeface="+mn-ea"/>
                  <a:cs typeface="+mn-cs"/>
                </a:rPr>
                <a:t> Ecoles d’ingénieurs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666699"/>
                  </a:solidFill>
                  <a:effectLst/>
                  <a:uLnTx/>
                  <a:uFillTx/>
                  <a:latin typeface="Arial Narrow" pitchFamily="34" charset="0"/>
                  <a:ea typeface="+mn-ea"/>
                  <a:cs typeface="+mn-cs"/>
                </a:rPr>
                <a:t> Lycées et centres d’apprentissage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666699"/>
                  </a:solidFill>
                  <a:effectLst/>
                  <a:uLnTx/>
                  <a:uFillTx/>
                  <a:latin typeface="Arial Narrow" pitchFamily="34" charset="0"/>
                  <a:ea typeface="+mn-ea"/>
                  <a:cs typeface="+mn-cs"/>
                </a:rPr>
                <a:t> Cabinets de conseil …</a:t>
              </a:r>
            </a:p>
          </p:txBody>
        </p:sp>
        <p:sp>
          <p:nvSpPr>
            <p:cNvPr id="16" name="Rectangle 15"/>
            <p:cNvSpPr/>
            <p:nvPr/>
          </p:nvSpPr>
          <p:spPr bwMode="auto">
            <a:xfrm>
              <a:off x="6021387" y="4508500"/>
              <a:ext cx="2681288" cy="976313"/>
            </a:xfrm>
            <a:prstGeom prst="wedgeRectCallout">
              <a:avLst>
                <a:gd name="adj1" fmla="val -79730"/>
                <a:gd name="adj2" fmla="val 41848"/>
              </a:avLst>
            </a:prstGeom>
            <a:solidFill>
              <a:srgbClr val="0070C0"/>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Arial Narrow" pitchFamily="34" charset="0"/>
                  <a:ea typeface="+mn-ea"/>
                  <a:cs typeface="+mn-cs"/>
                </a:rPr>
                <a:t>5 - </a:t>
              </a:r>
              <a:r>
                <a:rPr kumimoji="0" lang="fr-FR" sz="1400" b="1" i="0" u="sng" strike="noStrike" kern="1200" cap="small" spc="0" normalizeH="0" baseline="0" noProof="0" dirty="0">
                  <a:ln>
                    <a:noFill/>
                  </a:ln>
                  <a:solidFill>
                    <a:srgbClr val="FFFFFF"/>
                  </a:solidFill>
                  <a:effectLst/>
                  <a:uLnTx/>
                  <a:uFillTx/>
                  <a:latin typeface="Arial Narrow" pitchFamily="34" charset="0"/>
                  <a:ea typeface="+mn-ea"/>
                  <a:cs typeface="+mn-cs"/>
                </a:rPr>
                <a:t>Consommateurs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à domicile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restauration traditionnelle / collective</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vente à emporter</a:t>
              </a:r>
            </a:p>
            <a:p>
              <a:pPr marL="0" marR="0" lvl="0" indent="0" algn="l" defTabSz="457200" rtl="0" eaLnBrk="1" fontAlgn="base" latinLnBrk="0" hangingPunct="1">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17" name="Rectangle 16"/>
            <p:cNvSpPr/>
            <p:nvPr/>
          </p:nvSpPr>
          <p:spPr bwMode="auto">
            <a:xfrm>
              <a:off x="6021387" y="3514725"/>
              <a:ext cx="2668588" cy="928688"/>
            </a:xfrm>
            <a:prstGeom prst="wedgeRectCallout">
              <a:avLst>
                <a:gd name="adj1" fmla="val -82566"/>
                <a:gd name="adj2" fmla="val 59002"/>
              </a:avLst>
            </a:prstGeom>
            <a:solidFill>
              <a:srgbClr val="0070C0"/>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Arial Narrow" pitchFamily="34" charset="0"/>
                  <a:ea typeface="+mn-ea"/>
                  <a:cs typeface="+mn-cs"/>
                </a:rPr>
                <a:t>4 - </a:t>
              </a:r>
              <a:r>
                <a:rPr kumimoji="0" lang="fr-FR" sz="1400" b="1" i="0" u="sng" strike="noStrike" kern="1200" cap="none" spc="0" normalizeH="0" baseline="0" noProof="0" dirty="0">
                  <a:ln>
                    <a:noFill/>
                  </a:ln>
                  <a:solidFill>
                    <a:srgbClr val="FFFFFF"/>
                  </a:solidFill>
                  <a:effectLst/>
                  <a:uLnTx/>
                  <a:uFillTx/>
                  <a:latin typeface="Arial Narrow" pitchFamily="34" charset="0"/>
                  <a:ea typeface="+mn-ea"/>
                  <a:cs typeface="+mn-cs"/>
                </a:rPr>
                <a:t>D</a:t>
              </a:r>
              <a:r>
                <a:rPr kumimoji="0" lang="fr-FR" sz="1400" b="1" i="0" u="sng" strike="noStrike" kern="1200" cap="small" spc="0" normalizeH="0" baseline="0" noProof="0" dirty="0">
                  <a:ln>
                    <a:noFill/>
                  </a:ln>
                  <a:solidFill>
                    <a:srgbClr val="FFFFFF"/>
                  </a:solidFill>
                  <a:effectLst/>
                  <a:uLnTx/>
                  <a:uFillTx/>
                  <a:latin typeface="Arial Narrow" pitchFamily="34" charset="0"/>
                  <a:ea typeface="+mn-ea"/>
                  <a:cs typeface="+mn-cs"/>
                </a:rPr>
                <a:t>istribution et détaillants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grossistes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centrales d’achat de GMS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poissonnerie et GMS</a:t>
              </a:r>
            </a:p>
          </p:txBody>
        </p:sp>
        <p:sp>
          <p:nvSpPr>
            <p:cNvPr id="18" name="Rectangle 17"/>
            <p:cNvSpPr/>
            <p:nvPr/>
          </p:nvSpPr>
          <p:spPr bwMode="auto">
            <a:xfrm>
              <a:off x="6008687" y="2355850"/>
              <a:ext cx="2693988" cy="1095375"/>
            </a:xfrm>
            <a:prstGeom prst="wedgeRectCallout">
              <a:avLst>
                <a:gd name="adj1" fmla="val -64777"/>
                <a:gd name="adj2" fmla="val 48390"/>
              </a:avLst>
            </a:prstGeom>
            <a:solidFill>
              <a:srgbClr val="0070C0"/>
            </a:solidFill>
            <a:ln w="9525" cap="flat" cmpd="sng" algn="ctr">
              <a:solidFill>
                <a:srgbClr val="336699"/>
              </a:solidFill>
              <a:prstDash val="solid"/>
              <a:round/>
              <a:headEnd type="none" w="med" len="med"/>
              <a:tailEnd type="none" w="med" len="med"/>
            </a:ln>
            <a:effectLst/>
          </p:spPr>
          <p:txBody>
            <a:bodyPr/>
            <a:lstStyle>
              <a:defPPr>
                <a:defRPr lang="fr-FR"/>
              </a:defPPr>
              <a:lvl1pPr algn="l" rtl="0" fontAlgn="base">
                <a:spcBef>
                  <a:spcPct val="0"/>
                </a:spcBef>
                <a:spcAft>
                  <a:spcPct val="0"/>
                </a:spcAft>
                <a:defRPr kern="1200">
                  <a:solidFill>
                    <a:srgbClr val="003366"/>
                  </a:solidFill>
                  <a:latin typeface="Arial" charset="0"/>
                </a:defRPr>
              </a:lvl1pPr>
              <a:lvl2pPr marL="457200" algn="l" rtl="0" fontAlgn="base">
                <a:spcBef>
                  <a:spcPct val="0"/>
                </a:spcBef>
                <a:spcAft>
                  <a:spcPct val="0"/>
                </a:spcAft>
                <a:defRPr kern="1200">
                  <a:solidFill>
                    <a:srgbClr val="003366"/>
                  </a:solidFill>
                  <a:latin typeface="Arial" charset="0"/>
                </a:defRPr>
              </a:lvl2pPr>
              <a:lvl3pPr marL="914400" algn="l" rtl="0" fontAlgn="base">
                <a:spcBef>
                  <a:spcPct val="0"/>
                </a:spcBef>
                <a:spcAft>
                  <a:spcPct val="0"/>
                </a:spcAft>
                <a:defRPr kern="1200">
                  <a:solidFill>
                    <a:srgbClr val="003366"/>
                  </a:solidFill>
                  <a:latin typeface="Arial" charset="0"/>
                </a:defRPr>
              </a:lvl3pPr>
              <a:lvl4pPr marL="1371600" algn="l" rtl="0" fontAlgn="base">
                <a:spcBef>
                  <a:spcPct val="0"/>
                </a:spcBef>
                <a:spcAft>
                  <a:spcPct val="0"/>
                </a:spcAft>
                <a:defRPr kern="1200">
                  <a:solidFill>
                    <a:srgbClr val="003366"/>
                  </a:solidFill>
                  <a:latin typeface="Arial" charset="0"/>
                </a:defRPr>
              </a:lvl4pPr>
              <a:lvl5pPr marL="1828800" algn="l" rtl="0" fontAlgn="base">
                <a:spcBef>
                  <a:spcPct val="0"/>
                </a:spcBef>
                <a:spcAft>
                  <a:spcPct val="0"/>
                </a:spcAft>
                <a:defRPr kern="1200">
                  <a:solidFill>
                    <a:srgbClr val="003366"/>
                  </a:solidFill>
                  <a:latin typeface="Arial" charset="0"/>
                </a:defRPr>
              </a:lvl5pPr>
              <a:lvl6pPr marL="2286000" algn="l" defTabSz="914400" rtl="0" eaLnBrk="1" latinLnBrk="0" hangingPunct="1">
                <a:defRPr kern="1200">
                  <a:solidFill>
                    <a:srgbClr val="003366"/>
                  </a:solidFill>
                  <a:latin typeface="Arial" charset="0"/>
                </a:defRPr>
              </a:lvl6pPr>
              <a:lvl7pPr marL="2743200" algn="l" defTabSz="914400" rtl="0" eaLnBrk="1" latinLnBrk="0" hangingPunct="1">
                <a:defRPr kern="1200">
                  <a:solidFill>
                    <a:srgbClr val="003366"/>
                  </a:solidFill>
                  <a:latin typeface="Arial" charset="0"/>
                </a:defRPr>
              </a:lvl7pPr>
              <a:lvl8pPr marL="3200400" algn="l" defTabSz="914400" rtl="0" eaLnBrk="1" latinLnBrk="0" hangingPunct="1">
                <a:defRPr kern="1200">
                  <a:solidFill>
                    <a:srgbClr val="003366"/>
                  </a:solidFill>
                  <a:latin typeface="Arial" charset="0"/>
                </a:defRPr>
              </a:lvl8pPr>
              <a:lvl9pPr marL="3657600" algn="l" defTabSz="914400" rtl="0" eaLnBrk="1" latinLnBrk="0" hangingPunct="1">
                <a:defRPr kern="1200">
                  <a:solidFill>
                    <a:srgbClr val="003366"/>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Arial Narrow" pitchFamily="34" charset="0"/>
                  <a:ea typeface="+mn-ea"/>
                  <a:cs typeface="+mn-cs"/>
                </a:rPr>
                <a:t>2 - </a:t>
              </a:r>
              <a:r>
                <a:rPr kumimoji="0" lang="fr-FR" sz="1400" b="1" i="0" u="sng" strike="noStrike" kern="1200" cap="small" spc="0" normalizeH="0" baseline="0" noProof="0" dirty="0">
                  <a:ln>
                    <a:noFill/>
                  </a:ln>
                  <a:solidFill>
                    <a:srgbClr val="FFFFFF"/>
                  </a:solidFill>
                  <a:effectLst/>
                  <a:uLnTx/>
                  <a:uFillTx/>
                  <a:latin typeface="Arial Narrow" pitchFamily="34" charset="0"/>
                  <a:ea typeface="+mn-ea"/>
                  <a:cs typeface="+mn-cs"/>
                </a:rPr>
                <a:t>Mareyeurs</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Achat des produits directement au producteur ou à l'importateur</a:t>
              </a:r>
            </a:p>
            <a:p>
              <a:pPr marL="0" marR="0" lvl="0" indent="0" algn="l" defTabSz="457200" rtl="0" eaLnBrk="1" fontAlgn="base" latinLnBrk="0" hangingPunct="1">
                <a:lnSpc>
                  <a:spcPct val="100000"/>
                </a:lnSpc>
                <a:spcBef>
                  <a:spcPct val="0"/>
                </a:spcBef>
                <a:spcAft>
                  <a:spcPct val="0"/>
                </a:spcAft>
                <a:buClrTx/>
                <a:buSzTx/>
                <a:buFontTx/>
                <a:buChar char="-"/>
                <a:tabLst/>
                <a:defRPr/>
              </a:pP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Vente des produits avec ou sans 1</a:t>
              </a:r>
              <a:r>
                <a:rPr kumimoji="0" lang="fr-FR" sz="1400" b="0" i="0" u="none" strike="noStrike" kern="1200" cap="none" spc="0" normalizeH="0" baseline="30000" noProof="0" dirty="0">
                  <a:ln>
                    <a:noFill/>
                  </a:ln>
                  <a:solidFill>
                    <a:srgbClr val="FFFFFF"/>
                  </a:solidFill>
                  <a:effectLst/>
                  <a:uLnTx/>
                  <a:uFillTx/>
                  <a:latin typeface="Arial Narrow" pitchFamily="34" charset="0"/>
                  <a:ea typeface="+mn-ea"/>
                  <a:cs typeface="+mn-cs"/>
                </a:rPr>
                <a:t>ère</a:t>
              </a:r>
              <a:r>
                <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rPr>
                <a:t> transformation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
        <p:nvSpPr>
          <p:cNvPr id="19" name="Titre 3"/>
          <p:cNvSpPr txBox="1">
            <a:spLocks/>
          </p:cNvSpPr>
          <p:nvPr/>
        </p:nvSpPr>
        <p:spPr>
          <a:xfrm>
            <a:off x="159249" y="143838"/>
            <a:ext cx="5760720" cy="492443"/>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rial"/>
                <a:ea typeface="+mj-ea"/>
                <a:cs typeface="+mj-cs"/>
              </a:rPr>
              <a:t>Les acteurs accompagnés</a:t>
            </a:r>
          </a:p>
        </p:txBody>
      </p:sp>
      <p:sp>
        <p:nvSpPr>
          <p:cNvPr id="20" name="ZoneTexte 19">
            <a:extLst>
              <a:ext uri="{FF2B5EF4-FFF2-40B4-BE49-F238E27FC236}">
                <a16:creationId xmlns:a16="http://schemas.microsoft.com/office/drawing/2014/main" id="{BFF22598-61B7-9715-5C99-BBDDFE04F0E4}"/>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348169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3088" y="154112"/>
            <a:ext cx="5760720" cy="492443"/>
          </a:xfrm>
        </p:spPr>
        <p:txBody>
          <a:bodyPr/>
          <a:lstStyle/>
          <a:p>
            <a:r>
              <a:rPr lang="fr-FR" sz="2600" b="1" dirty="0">
                <a:solidFill>
                  <a:schemeClr val="bg1"/>
                </a:solidFill>
              </a:rPr>
              <a:t>AQUIMER</a:t>
            </a:r>
          </a:p>
        </p:txBody>
      </p:sp>
      <p:sp>
        <p:nvSpPr>
          <p:cNvPr id="9" name="ZoneTexte 8"/>
          <p:cNvSpPr txBox="1"/>
          <p:nvPr/>
        </p:nvSpPr>
        <p:spPr>
          <a:xfrm>
            <a:off x="425570" y="646557"/>
            <a:ext cx="8229600" cy="1985159"/>
          </a:xfrm>
          <a:prstGeom prst="rect">
            <a:avLst/>
          </a:prstGeom>
          <a:noFill/>
        </p:spPr>
        <p:txBody>
          <a:bodyPr wrap="square" lIns="0" rtlCol="0">
            <a:spAutoFit/>
          </a:bodyPr>
          <a:lstStyle/>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Plus de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20</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ans d’expérience de montage et d’accompagnement de projets de Recherche et Développement</a:t>
            </a:r>
          </a:p>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Une</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 expertise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interne s’appuyant sur un important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réseau d’entreprises</a:t>
            </a:r>
          </a:p>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endParaRPr kumimoji="0" lang="fr-FR" sz="16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8585A"/>
              </a:solidFill>
              <a:effectLst/>
              <a:uLnTx/>
              <a:uFillTx/>
              <a:latin typeface="Arial"/>
              <a:ea typeface="+mn-ea"/>
              <a:cs typeface="+mn-cs"/>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58" y="2156457"/>
            <a:ext cx="5707257" cy="4320543"/>
          </a:xfrm>
          <a:prstGeom prst="rect">
            <a:avLst/>
          </a:prstGeom>
        </p:spPr>
      </p:pic>
      <p:sp>
        <p:nvSpPr>
          <p:cNvPr id="5" name="ZoneTexte 4">
            <a:extLst>
              <a:ext uri="{FF2B5EF4-FFF2-40B4-BE49-F238E27FC236}">
                <a16:creationId xmlns:a16="http://schemas.microsoft.com/office/drawing/2014/main" id="{0DEF8932-2D59-67EB-6D0C-99F57C57D3E9}"/>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89881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3088" y="154112"/>
            <a:ext cx="5760720" cy="492443"/>
          </a:xfrm>
        </p:spPr>
        <p:txBody>
          <a:bodyPr/>
          <a:lstStyle/>
          <a:p>
            <a:r>
              <a:rPr lang="fr-FR" sz="2600" b="1" dirty="0">
                <a:solidFill>
                  <a:schemeClr val="bg1"/>
                </a:solidFill>
              </a:rPr>
              <a:t>AQUIMER</a:t>
            </a:r>
          </a:p>
        </p:txBody>
      </p:sp>
      <p:sp>
        <p:nvSpPr>
          <p:cNvPr id="9" name="ZoneTexte 8"/>
          <p:cNvSpPr txBox="1"/>
          <p:nvPr/>
        </p:nvSpPr>
        <p:spPr>
          <a:xfrm>
            <a:off x="425570" y="866257"/>
            <a:ext cx="8229600" cy="1615827"/>
          </a:xfrm>
          <a:prstGeom prst="rect">
            <a:avLst/>
          </a:prstGeom>
          <a:noFill/>
        </p:spPr>
        <p:txBody>
          <a:bodyPr wrap="square" lIns="0" rtlCol="0">
            <a:spAutoFit/>
          </a:bodyPr>
          <a:lstStyle/>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Une</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 expertise </a:t>
            </a:r>
            <a:r>
              <a:rPr kumimoji="0" lang="fr-FR" sz="1600" b="0" i="0" u="none" strike="noStrike" kern="1200" cap="none" spc="0" normalizeH="0" baseline="0" noProof="0" dirty="0">
                <a:ln>
                  <a:noFill/>
                </a:ln>
                <a:solidFill>
                  <a:srgbClr val="58585A">
                    <a:lumMod val="75000"/>
                  </a:srgbClr>
                </a:solidFill>
                <a:effectLst/>
                <a:uLnTx/>
                <a:uFillTx/>
                <a:latin typeface="Arial"/>
                <a:ea typeface="+mn-ea"/>
                <a:cs typeface="+mn-cs"/>
              </a:rPr>
              <a:t>interne s’appuyant également sur un important </a:t>
            </a:r>
            <a:r>
              <a:rPr kumimoji="0" lang="fr-FR" sz="1600" b="1" i="0" u="none" strike="noStrike" kern="1200" cap="none" spc="0" normalizeH="0" baseline="0" noProof="0" dirty="0">
                <a:ln>
                  <a:noFill/>
                </a:ln>
                <a:solidFill>
                  <a:srgbClr val="58585A">
                    <a:lumMod val="75000"/>
                  </a:srgbClr>
                </a:solidFill>
                <a:effectLst/>
                <a:uLnTx/>
                <a:uFillTx/>
                <a:latin typeface="Arial"/>
                <a:ea typeface="+mn-ea"/>
                <a:cs typeface="+mn-cs"/>
              </a:rPr>
              <a:t>réseau de centres de compétences</a:t>
            </a:r>
          </a:p>
          <a:p>
            <a:pPr marL="285750" marR="0" lvl="0" indent="-285750" algn="l" defTabSz="457200" rtl="0" eaLnBrk="1" fontAlgn="auto" latinLnBrk="0" hangingPunct="1">
              <a:lnSpc>
                <a:spcPct val="150000"/>
              </a:lnSpc>
              <a:spcBef>
                <a:spcPts val="0"/>
              </a:spcBef>
              <a:spcAft>
                <a:spcPts val="0"/>
              </a:spcAft>
              <a:buClr>
                <a:srgbClr val="6ECFF6"/>
              </a:buClr>
              <a:buSzTx/>
              <a:buFont typeface="Wingdings" pitchFamily="2" charset="2"/>
              <a:buChar char="Ø"/>
              <a:tabLst/>
              <a:defRPr/>
            </a:pPr>
            <a:endParaRPr kumimoji="0" lang="fr-FR" sz="16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8585A"/>
              </a:solidFill>
              <a:effectLst/>
              <a:uLnTx/>
              <a:uFillTx/>
              <a:latin typeface="Arial"/>
              <a:ea typeface="+mn-ea"/>
              <a:cs typeface="+mn-cs"/>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086338"/>
            <a:ext cx="5967597" cy="4517627"/>
          </a:xfrm>
          <a:prstGeom prst="rect">
            <a:avLst/>
          </a:prstGeom>
        </p:spPr>
      </p:pic>
      <p:sp>
        <p:nvSpPr>
          <p:cNvPr id="5" name="ZoneTexte 4">
            <a:extLst>
              <a:ext uri="{FF2B5EF4-FFF2-40B4-BE49-F238E27FC236}">
                <a16:creationId xmlns:a16="http://schemas.microsoft.com/office/drawing/2014/main" id="{C654E49C-BC0C-1E32-E16F-3B4787D01A56}"/>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183185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072" y="100573"/>
            <a:ext cx="6683829" cy="492443"/>
          </a:xfrm>
        </p:spPr>
        <p:txBody>
          <a:bodyPr/>
          <a:lstStyle/>
          <a:p>
            <a:r>
              <a:rPr lang="fr-FR" sz="2600" b="1" dirty="0">
                <a:solidFill>
                  <a:schemeClr val="bg1"/>
                </a:solidFill>
              </a:rPr>
              <a:t>Que pouvons-nous faire ?</a:t>
            </a:r>
          </a:p>
        </p:txBody>
      </p:sp>
      <p:sp>
        <p:nvSpPr>
          <p:cNvPr id="9" name="ZoneTexte 8"/>
          <p:cNvSpPr txBox="1"/>
          <p:nvPr/>
        </p:nvSpPr>
        <p:spPr>
          <a:xfrm>
            <a:off x="4932590" y="4502497"/>
            <a:ext cx="1349334" cy="400110"/>
          </a:xfrm>
          <a:prstGeom prst="rect">
            <a:avLst/>
          </a:prstGeom>
          <a:noFill/>
        </p:spPr>
        <p:txBody>
          <a:bodyPr wrap="square" lIns="0" rtlCol="0">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2000" b="1" i="0" u="none" strike="noStrike" kern="1200" cap="none" spc="0" normalizeH="0" baseline="0" noProof="0" dirty="0">
                <a:ln>
                  <a:noFill/>
                </a:ln>
                <a:solidFill>
                  <a:srgbClr val="00B1E5"/>
                </a:solidFill>
                <a:effectLst/>
                <a:uLnTx/>
                <a:uFillTx/>
                <a:latin typeface="Arial"/>
                <a:ea typeface="+mn-ea"/>
                <a:cs typeface="+mn-cs"/>
              </a:rPr>
              <a:t>Etudes</a:t>
            </a:r>
            <a:r>
              <a:rPr kumimoji="0" lang="fr-FR" sz="1600" b="0" i="0" u="none" strike="noStrike" kern="1200" cap="none" spc="0" normalizeH="0" baseline="0" noProof="0" dirty="0">
                <a:ln>
                  <a:noFill/>
                </a:ln>
                <a:solidFill>
                  <a:srgbClr val="58585A"/>
                </a:solidFill>
                <a:effectLst/>
                <a:uLnTx/>
                <a:uFillTx/>
                <a:latin typeface="Arial"/>
                <a:ea typeface="+mn-ea"/>
                <a:cs typeface="+mn-cs"/>
              </a:rPr>
              <a:t>  </a:t>
            </a:r>
          </a:p>
        </p:txBody>
      </p:sp>
      <p:pic>
        <p:nvPicPr>
          <p:cNvPr id="2" name="Picture 2" descr="C:\Users\cd\Desktop\Sans titre-1.jpg">
            <a:extLst>
              <a:ext uri="{FF2B5EF4-FFF2-40B4-BE49-F238E27FC236}">
                <a16:creationId xmlns:a16="http://schemas.microsoft.com/office/drawing/2014/main" id="{DBEFEE71-86FC-4A68-BE57-FC3F5CF129D2}"/>
              </a:ext>
            </a:extLst>
          </p:cNvPr>
          <p:cNvPicPr>
            <a:picLocks noChangeAspect="1" noChangeArrowheads="1"/>
          </p:cNvPicPr>
          <p:nvPr/>
        </p:nvPicPr>
        <p:blipFill rotWithShape="1">
          <a:blip r:embed="rId3"/>
          <a:srcRect l="6920" t="15842" r="77049" b="17783"/>
          <a:stretch/>
        </p:blipFill>
        <p:spPr bwMode="auto">
          <a:xfrm>
            <a:off x="124405" y="1738191"/>
            <a:ext cx="1478440" cy="1165719"/>
          </a:xfrm>
          <a:prstGeom prst="rect">
            <a:avLst/>
          </a:prstGeom>
          <a:noFill/>
        </p:spPr>
      </p:pic>
      <p:pic>
        <p:nvPicPr>
          <p:cNvPr id="3" name="Picture 2" descr="C:\Users\cd\Desktop\Sans titre-1.jpg">
            <a:extLst>
              <a:ext uri="{FF2B5EF4-FFF2-40B4-BE49-F238E27FC236}">
                <a16:creationId xmlns:a16="http://schemas.microsoft.com/office/drawing/2014/main" id="{578C82EF-0C46-4989-8E18-F25FA6650091}"/>
              </a:ext>
            </a:extLst>
          </p:cNvPr>
          <p:cNvPicPr>
            <a:picLocks noChangeAspect="1" noChangeArrowheads="1"/>
          </p:cNvPicPr>
          <p:nvPr/>
        </p:nvPicPr>
        <p:blipFill rotWithShape="1">
          <a:blip r:embed="rId3"/>
          <a:srcRect l="42872" t="20031" r="44763" b="16692"/>
          <a:stretch/>
        </p:blipFill>
        <p:spPr bwMode="auto">
          <a:xfrm>
            <a:off x="2088783" y="2446549"/>
            <a:ext cx="1196229" cy="1165719"/>
          </a:xfrm>
          <a:prstGeom prst="rect">
            <a:avLst/>
          </a:prstGeom>
          <a:noFill/>
        </p:spPr>
      </p:pic>
      <p:sp>
        <p:nvSpPr>
          <p:cNvPr id="7" name="Titre 1">
            <a:extLst>
              <a:ext uri="{FF2B5EF4-FFF2-40B4-BE49-F238E27FC236}">
                <a16:creationId xmlns:a16="http://schemas.microsoft.com/office/drawing/2014/main" id="{2AD827D3-001C-46F1-BF07-B1D2D086E63C}"/>
              </a:ext>
            </a:extLst>
          </p:cNvPr>
          <p:cNvSpPr txBox="1">
            <a:spLocks/>
          </p:cNvSpPr>
          <p:nvPr/>
        </p:nvSpPr>
        <p:spPr>
          <a:xfrm>
            <a:off x="4721852" y="1103604"/>
            <a:ext cx="4324101" cy="523220"/>
          </a:xfrm>
          <a:prstGeom prst="rect">
            <a:avLst/>
          </a:prstGeom>
          <a:solidFill>
            <a:schemeClr val="bg1"/>
          </a:solidFill>
        </p:spPr>
        <p:txBody>
          <a:bodyPr wrap="square">
            <a:spAutoFit/>
          </a:bodyPr>
          <a:lstStyle>
            <a:defPPr>
              <a:defRPr lang="fr-FR"/>
            </a:defPPr>
            <a:lvl1pPr>
              <a:defRPr sz="2800" b="1">
                <a:solidFill>
                  <a:schemeClr val="accent6">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79646">
                    <a:lumMod val="75000"/>
                  </a:srgbClr>
                </a:solidFill>
                <a:effectLst/>
                <a:uLnTx/>
                <a:uFillTx/>
                <a:latin typeface="Arial"/>
                <a:ea typeface="+mn-ea"/>
                <a:cs typeface="+mn-cs"/>
              </a:rPr>
              <a:t>Notre accompagnement</a:t>
            </a:r>
          </a:p>
        </p:txBody>
      </p:sp>
      <p:sp>
        <p:nvSpPr>
          <p:cNvPr id="11" name="ZoneTexte 10">
            <a:extLst>
              <a:ext uri="{FF2B5EF4-FFF2-40B4-BE49-F238E27FC236}">
                <a16:creationId xmlns:a16="http://schemas.microsoft.com/office/drawing/2014/main" id="{121F4253-22B6-4BA2-925C-A6C40253B46C}"/>
              </a:ext>
            </a:extLst>
          </p:cNvPr>
          <p:cNvSpPr txBox="1"/>
          <p:nvPr/>
        </p:nvSpPr>
        <p:spPr>
          <a:xfrm>
            <a:off x="4864436" y="2866577"/>
            <a:ext cx="2623605" cy="61555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1800" b="1" i="0" u="none" strike="noStrike" kern="1200" cap="none" spc="0" normalizeH="0" baseline="0" noProof="0" dirty="0">
                <a:ln>
                  <a:noFill/>
                </a:ln>
                <a:solidFill>
                  <a:srgbClr val="00B1E5"/>
                </a:solidFill>
                <a:effectLst/>
                <a:uLnTx/>
                <a:uFillTx/>
                <a:latin typeface="Arial"/>
                <a:ea typeface="+mn-ea"/>
                <a:cs typeface="+mn-cs"/>
              </a:rPr>
              <a:t>Centre de veille</a:t>
            </a:r>
            <a:br>
              <a:rPr kumimoji="0" lang="fr-FR" sz="1800" b="1" i="0" u="none" strike="noStrike" kern="1200" cap="none" spc="0" normalizeH="0" baseline="0" noProof="0" dirty="0">
                <a:ln>
                  <a:noFill/>
                </a:ln>
                <a:solidFill>
                  <a:srgbClr val="00B1E5"/>
                </a:solidFill>
                <a:effectLst/>
                <a:uLnTx/>
                <a:uFillTx/>
                <a:latin typeface="Arial"/>
                <a:ea typeface="+mn-ea"/>
                <a:cs typeface="+mn-cs"/>
              </a:rPr>
            </a:br>
            <a:r>
              <a:rPr kumimoji="0" lang="fr-FR" sz="1600" b="1" i="0" u="none" strike="noStrike" kern="1200" cap="none" spc="0" normalizeH="0" baseline="0" noProof="0" dirty="0">
                <a:ln>
                  <a:noFill/>
                </a:ln>
                <a:solidFill>
                  <a:srgbClr val="00B1E5"/>
                </a:solidFill>
                <a:effectLst/>
                <a:uLnTx/>
                <a:uFillTx/>
                <a:latin typeface="Arial"/>
                <a:ea typeface="+mn-ea"/>
                <a:cs typeface="+mn-cs"/>
              </a:rPr>
              <a:t>(veille personnalisée) </a:t>
            </a:r>
            <a:endParaRPr kumimoji="0" lang="fr-FR" sz="1800" b="1" i="0" u="none" strike="noStrike" kern="1200" cap="none" spc="0" normalizeH="0" baseline="0" noProof="0" dirty="0">
              <a:ln>
                <a:noFill/>
              </a:ln>
              <a:solidFill>
                <a:srgbClr val="00B1E5"/>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5D8A38F6-347D-4201-BD18-DDB8AC708AC2}"/>
              </a:ext>
            </a:extLst>
          </p:cNvPr>
          <p:cNvSpPr txBox="1"/>
          <p:nvPr/>
        </p:nvSpPr>
        <p:spPr>
          <a:xfrm>
            <a:off x="4864436" y="2041031"/>
            <a:ext cx="4038931"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1800" b="1" i="0" u="none" strike="noStrike" kern="1200" cap="none" spc="0" normalizeH="0" baseline="0" noProof="0" dirty="0">
                <a:ln>
                  <a:noFill/>
                </a:ln>
                <a:solidFill>
                  <a:srgbClr val="00B1E5"/>
                </a:solidFill>
                <a:effectLst/>
                <a:uLnTx/>
                <a:uFillTx/>
                <a:latin typeface="Arial"/>
                <a:ea typeface="+mn-ea"/>
                <a:cs typeface="+mn-cs"/>
              </a:rPr>
              <a:t>Accompagnement dans le développement des entreprises</a:t>
            </a:r>
          </a:p>
        </p:txBody>
      </p:sp>
      <p:sp>
        <p:nvSpPr>
          <p:cNvPr id="15" name="ZoneTexte 14">
            <a:extLst>
              <a:ext uri="{FF2B5EF4-FFF2-40B4-BE49-F238E27FC236}">
                <a16:creationId xmlns:a16="http://schemas.microsoft.com/office/drawing/2014/main" id="{5DDF6CF6-DA10-4C62-86D3-D7FDECE2F3DB}"/>
              </a:ext>
            </a:extLst>
          </p:cNvPr>
          <p:cNvSpPr txBox="1"/>
          <p:nvPr/>
        </p:nvSpPr>
        <p:spPr>
          <a:xfrm>
            <a:off x="4864436" y="3803067"/>
            <a:ext cx="3280629" cy="36933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1800" b="1" i="0" u="none" strike="noStrike" kern="1200" cap="none" spc="0" normalizeH="0" baseline="0" noProof="0" dirty="0">
                <a:ln>
                  <a:noFill/>
                </a:ln>
                <a:solidFill>
                  <a:srgbClr val="00B1E5"/>
                </a:solidFill>
                <a:effectLst/>
                <a:uLnTx/>
                <a:uFillTx/>
                <a:latin typeface="Arial"/>
                <a:ea typeface="+mn-ea"/>
                <a:cs typeface="+mn-cs"/>
              </a:rPr>
              <a:t>Séance de </a:t>
            </a:r>
            <a:r>
              <a:rPr kumimoji="0" lang="fr-FR" sz="1800" b="1" i="0" u="none" strike="noStrike" kern="1200" cap="none" spc="0" normalizeH="0" baseline="0" noProof="0" dirty="0" err="1">
                <a:ln>
                  <a:noFill/>
                </a:ln>
                <a:solidFill>
                  <a:srgbClr val="00B1E5"/>
                </a:solidFill>
                <a:effectLst/>
                <a:uLnTx/>
                <a:uFillTx/>
                <a:latin typeface="Arial"/>
                <a:ea typeface="+mn-ea"/>
                <a:cs typeface="+mn-cs"/>
              </a:rPr>
              <a:t>co-création</a:t>
            </a:r>
            <a:endParaRPr kumimoji="0" lang="fr-FR" sz="1800" b="1" i="0" u="none" strike="noStrike" kern="1200" cap="none" spc="0" normalizeH="0" baseline="0" noProof="0" dirty="0">
              <a:ln>
                <a:noFill/>
              </a:ln>
              <a:solidFill>
                <a:srgbClr val="00B1E5"/>
              </a:solidFill>
              <a:effectLst/>
              <a:uLnTx/>
              <a:uFillTx/>
              <a:latin typeface="Arial"/>
              <a:ea typeface="+mn-ea"/>
              <a:cs typeface="+mn-cs"/>
            </a:endParaRPr>
          </a:p>
        </p:txBody>
      </p:sp>
      <p:sp>
        <p:nvSpPr>
          <p:cNvPr id="17" name="ZoneTexte 16">
            <a:extLst>
              <a:ext uri="{FF2B5EF4-FFF2-40B4-BE49-F238E27FC236}">
                <a16:creationId xmlns:a16="http://schemas.microsoft.com/office/drawing/2014/main" id="{D6A227AF-5BDC-4E94-8B0B-5BAFF2D999EE}"/>
              </a:ext>
            </a:extLst>
          </p:cNvPr>
          <p:cNvSpPr txBox="1"/>
          <p:nvPr/>
        </p:nvSpPr>
        <p:spPr>
          <a:xfrm>
            <a:off x="4864436" y="6071137"/>
            <a:ext cx="4181517"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1800" b="1" i="0" u="none" strike="noStrike" kern="1200" cap="none" spc="0" normalizeH="0" baseline="0" noProof="0" dirty="0">
                <a:ln>
                  <a:noFill/>
                </a:ln>
                <a:solidFill>
                  <a:srgbClr val="00B1E5"/>
                </a:solidFill>
                <a:effectLst/>
                <a:uLnTx/>
                <a:uFillTx/>
                <a:latin typeface="Arial"/>
                <a:ea typeface="+mn-ea"/>
                <a:cs typeface="+mn-cs"/>
              </a:rPr>
              <a:t>GESTION DES PROJETS EUROPÉENS</a:t>
            </a:r>
          </a:p>
        </p:txBody>
      </p:sp>
      <p:sp>
        <p:nvSpPr>
          <p:cNvPr id="19" name="ZoneTexte 18">
            <a:extLst>
              <a:ext uri="{FF2B5EF4-FFF2-40B4-BE49-F238E27FC236}">
                <a16:creationId xmlns:a16="http://schemas.microsoft.com/office/drawing/2014/main" id="{2A32F0AE-AAAC-47C6-8FAB-7387477EE03B}"/>
              </a:ext>
            </a:extLst>
          </p:cNvPr>
          <p:cNvSpPr txBox="1"/>
          <p:nvPr/>
        </p:nvSpPr>
        <p:spPr>
          <a:xfrm>
            <a:off x="4864436" y="5119921"/>
            <a:ext cx="3576143"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9646">
                  <a:lumMod val="75000"/>
                </a:srgbClr>
              </a:buClr>
              <a:buSzTx/>
              <a:buFont typeface="Wingdings" pitchFamily="2" charset="2"/>
              <a:buChar char="Ø"/>
              <a:tabLst/>
              <a:defRPr/>
            </a:pPr>
            <a:r>
              <a:rPr kumimoji="0" lang="fr-FR" sz="1800" b="1" i="0" u="none" strike="noStrike" kern="1200" cap="none" spc="0" normalizeH="0" baseline="0" noProof="0" dirty="0">
                <a:ln>
                  <a:noFill/>
                </a:ln>
                <a:solidFill>
                  <a:srgbClr val="00B1E5"/>
                </a:solidFill>
                <a:effectLst/>
                <a:uLnTx/>
                <a:uFillTx/>
                <a:latin typeface="Arial"/>
                <a:ea typeface="+mn-ea"/>
                <a:cs typeface="+mn-cs"/>
              </a:rPr>
              <a:t>Maîtrise des risques Santé et Sécurité</a:t>
            </a:r>
          </a:p>
        </p:txBody>
      </p:sp>
      <p:pic>
        <p:nvPicPr>
          <p:cNvPr id="21" name="Picture 2" descr="C:\Users\cd\Desktop\Sans titre-1.jpg">
            <a:extLst>
              <a:ext uri="{FF2B5EF4-FFF2-40B4-BE49-F238E27FC236}">
                <a16:creationId xmlns:a16="http://schemas.microsoft.com/office/drawing/2014/main" id="{0DE584E4-02BC-4B4D-9490-31E1EF271F74}"/>
              </a:ext>
            </a:extLst>
          </p:cNvPr>
          <p:cNvPicPr>
            <a:picLocks noChangeAspect="1" noChangeArrowheads="1"/>
          </p:cNvPicPr>
          <p:nvPr/>
        </p:nvPicPr>
        <p:blipFill rotWithShape="1">
          <a:blip r:embed="rId3"/>
          <a:srcRect l="26323" t="15843" r="60975" b="24460"/>
          <a:stretch/>
        </p:blipFill>
        <p:spPr bwMode="auto">
          <a:xfrm>
            <a:off x="288756" y="3470239"/>
            <a:ext cx="1093486" cy="978686"/>
          </a:xfrm>
          <a:prstGeom prst="rect">
            <a:avLst/>
          </a:prstGeom>
          <a:noFill/>
        </p:spPr>
      </p:pic>
      <p:pic>
        <p:nvPicPr>
          <p:cNvPr id="23" name="Picture 2" descr="C:\Users\cd\Desktop\Sans titre-1.jpg">
            <a:extLst>
              <a:ext uri="{FF2B5EF4-FFF2-40B4-BE49-F238E27FC236}">
                <a16:creationId xmlns:a16="http://schemas.microsoft.com/office/drawing/2014/main" id="{17D3B101-C1B9-4C0F-AD2D-D58BA260E830}"/>
              </a:ext>
            </a:extLst>
          </p:cNvPr>
          <p:cNvPicPr>
            <a:picLocks noChangeAspect="1" noChangeArrowheads="1"/>
          </p:cNvPicPr>
          <p:nvPr/>
        </p:nvPicPr>
        <p:blipFill rotWithShape="1">
          <a:blip r:embed="rId3"/>
          <a:srcRect l="81275" t="20030" r="6485" b="20023"/>
          <a:stretch/>
        </p:blipFill>
        <p:spPr bwMode="auto">
          <a:xfrm>
            <a:off x="312306" y="5161549"/>
            <a:ext cx="1271288" cy="1185694"/>
          </a:xfrm>
          <a:prstGeom prst="rect">
            <a:avLst/>
          </a:prstGeom>
          <a:noFill/>
        </p:spPr>
      </p:pic>
      <p:pic>
        <p:nvPicPr>
          <p:cNvPr id="25" name="Picture 2" descr="C:\Users\cd\Desktop\Sans titre-1.jpg">
            <a:extLst>
              <a:ext uri="{FF2B5EF4-FFF2-40B4-BE49-F238E27FC236}">
                <a16:creationId xmlns:a16="http://schemas.microsoft.com/office/drawing/2014/main" id="{715232A8-86A0-49B0-824B-D3BCA1E25051}"/>
              </a:ext>
            </a:extLst>
          </p:cNvPr>
          <p:cNvPicPr>
            <a:picLocks noChangeAspect="1" noChangeArrowheads="1"/>
          </p:cNvPicPr>
          <p:nvPr/>
        </p:nvPicPr>
        <p:blipFill rotWithShape="1">
          <a:blip r:embed="rId3"/>
          <a:srcRect l="59022" t="20030" r="22190" b="20402"/>
          <a:stretch/>
        </p:blipFill>
        <p:spPr bwMode="auto">
          <a:xfrm>
            <a:off x="1833984" y="4272813"/>
            <a:ext cx="1705828" cy="1029859"/>
          </a:xfrm>
          <a:prstGeom prst="rect">
            <a:avLst/>
          </a:prstGeom>
          <a:noFill/>
        </p:spPr>
      </p:pic>
      <p:sp>
        <p:nvSpPr>
          <p:cNvPr id="5" name="Titre 1">
            <a:extLst>
              <a:ext uri="{FF2B5EF4-FFF2-40B4-BE49-F238E27FC236}">
                <a16:creationId xmlns:a16="http://schemas.microsoft.com/office/drawing/2014/main" id="{9243EEF1-4E54-4C1E-A141-88BC26A1336F}"/>
              </a:ext>
            </a:extLst>
          </p:cNvPr>
          <p:cNvSpPr txBox="1">
            <a:spLocks/>
          </p:cNvSpPr>
          <p:nvPr/>
        </p:nvSpPr>
        <p:spPr>
          <a:xfrm>
            <a:off x="313470" y="1103604"/>
            <a:ext cx="2623605" cy="523220"/>
          </a:xfrm>
          <a:prstGeom prst="rect">
            <a:avLst/>
          </a:prstGeom>
          <a:solidFill>
            <a:schemeClr val="bg1"/>
          </a:solidFill>
        </p:spPr>
        <p:txBody>
          <a:bodyPr wrap="square">
            <a:spAutoFit/>
          </a:bodyPr>
          <a:lstStyle>
            <a:defPPr>
              <a:defRPr lang="fr-FR"/>
            </a:defPPr>
            <a:lvl1pPr>
              <a:defRPr sz="2800" b="1">
                <a:solidFill>
                  <a:schemeClr val="accent6">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79646">
                    <a:lumMod val="75000"/>
                  </a:srgbClr>
                </a:solidFill>
                <a:effectLst/>
                <a:uLnTx/>
                <a:uFillTx/>
                <a:latin typeface="Arial"/>
                <a:ea typeface="+mn-ea"/>
                <a:cs typeface="+mn-cs"/>
              </a:rPr>
              <a:t>Votre objectif </a:t>
            </a:r>
          </a:p>
        </p:txBody>
      </p:sp>
      <p:pic>
        <p:nvPicPr>
          <p:cNvPr id="6" name="Image 5">
            <a:extLst>
              <a:ext uri="{FF2B5EF4-FFF2-40B4-BE49-F238E27FC236}">
                <a16:creationId xmlns:a16="http://schemas.microsoft.com/office/drawing/2014/main" id="{B50E0EC7-EB5F-4992-B51B-FDB862E1C699}"/>
              </a:ext>
            </a:extLst>
          </p:cNvPr>
          <p:cNvPicPr>
            <a:picLocks noChangeAspect="1"/>
          </p:cNvPicPr>
          <p:nvPr/>
        </p:nvPicPr>
        <p:blipFill rotWithShape="1">
          <a:blip r:embed="rId4"/>
          <a:srcRect l="26948" t="32457" r="69272" b="62211"/>
          <a:stretch/>
        </p:blipFill>
        <p:spPr>
          <a:xfrm>
            <a:off x="2958034" y="857130"/>
            <a:ext cx="1613966" cy="1280681"/>
          </a:xfrm>
          <a:prstGeom prst="rect">
            <a:avLst/>
          </a:prstGeom>
        </p:spPr>
      </p:pic>
      <p:sp>
        <p:nvSpPr>
          <p:cNvPr id="18" name="ZoneTexte 17">
            <a:extLst>
              <a:ext uri="{FF2B5EF4-FFF2-40B4-BE49-F238E27FC236}">
                <a16:creationId xmlns:a16="http://schemas.microsoft.com/office/drawing/2014/main" id="{2650E7C9-E4B1-44C2-8381-041D2BE15B94}"/>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145976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E1029-E540-402F-9D92-C82174D2EC4B}"/>
              </a:ext>
            </a:extLst>
          </p:cNvPr>
          <p:cNvSpPr>
            <a:spLocks noGrp="1"/>
          </p:cNvSpPr>
          <p:nvPr>
            <p:ph type="title"/>
          </p:nvPr>
        </p:nvSpPr>
        <p:spPr>
          <a:xfrm>
            <a:off x="1852564" y="1023684"/>
            <a:ext cx="5146224" cy="2193677"/>
          </a:xfrm>
        </p:spPr>
        <p:txBody>
          <a:bodyPr/>
          <a:lstStyle/>
          <a:p>
            <a:pPr algn="ctr">
              <a:lnSpc>
                <a:spcPct val="200000"/>
              </a:lnSpc>
            </a:pPr>
            <a:r>
              <a:rPr lang="fr-FR" sz="2400" b="1" dirty="0">
                <a:latin typeface="Arial" panose="020B0604020202020204" pitchFamily="34" charset="0"/>
                <a:cs typeface="Arial" panose="020B0604020202020204" pitchFamily="34" charset="0"/>
              </a:rPr>
              <a:t>1. Trouver les informations</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2. Définir une stratégie</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3. Intégrer un Consortium</a:t>
            </a:r>
            <a:endParaRPr lang="en-GB" sz="2400" b="1" dirty="0">
              <a:latin typeface="Arial" panose="020B0604020202020204" pitchFamily="34" charset="0"/>
              <a:cs typeface="Arial" panose="020B0604020202020204" pitchFamily="34" charset="0"/>
            </a:endParaRPr>
          </a:p>
        </p:txBody>
      </p:sp>
      <p:sp>
        <p:nvSpPr>
          <p:cNvPr id="6" name="Titre 3">
            <a:extLst>
              <a:ext uri="{FF2B5EF4-FFF2-40B4-BE49-F238E27FC236}">
                <a16:creationId xmlns:a16="http://schemas.microsoft.com/office/drawing/2014/main" id="{0FEE3D8D-5EB0-7466-0EF1-8399D7BB7A31}"/>
              </a:ext>
            </a:extLst>
          </p:cNvPr>
          <p:cNvSpPr txBox="1">
            <a:spLocks/>
          </p:cNvSpPr>
          <p:nvPr/>
        </p:nvSpPr>
        <p:spPr>
          <a:xfrm>
            <a:off x="0" y="119427"/>
            <a:ext cx="6683829" cy="492443"/>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rial"/>
                <a:ea typeface="+mj-ea"/>
                <a:cs typeface="+mj-cs"/>
              </a:rPr>
              <a:t>Montage de projets européens</a:t>
            </a:r>
          </a:p>
        </p:txBody>
      </p:sp>
      <p:pic>
        <p:nvPicPr>
          <p:cNvPr id="10" name="Image 9">
            <a:extLst>
              <a:ext uri="{FF2B5EF4-FFF2-40B4-BE49-F238E27FC236}">
                <a16:creationId xmlns:a16="http://schemas.microsoft.com/office/drawing/2014/main" id="{0594967E-76E6-81C7-5EB3-98A80F3A19CF}"/>
              </a:ext>
            </a:extLst>
          </p:cNvPr>
          <p:cNvPicPr>
            <a:picLocks noChangeAspect="1"/>
          </p:cNvPicPr>
          <p:nvPr/>
        </p:nvPicPr>
        <p:blipFill>
          <a:blip r:embed="rId3"/>
          <a:stretch>
            <a:fillRect/>
          </a:stretch>
        </p:blipFill>
        <p:spPr>
          <a:xfrm>
            <a:off x="2269560" y="3548547"/>
            <a:ext cx="4586592" cy="2812121"/>
          </a:xfrm>
          <a:prstGeom prst="rect">
            <a:avLst/>
          </a:prstGeom>
        </p:spPr>
      </p:pic>
      <p:sp>
        <p:nvSpPr>
          <p:cNvPr id="5" name="ZoneTexte 4">
            <a:extLst>
              <a:ext uri="{FF2B5EF4-FFF2-40B4-BE49-F238E27FC236}">
                <a16:creationId xmlns:a16="http://schemas.microsoft.com/office/drawing/2014/main" id="{80F0CBED-ED01-B661-DB3B-AC684CE2AC79}"/>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233234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84880"/>
            <a:ext cx="8229600" cy="584776"/>
          </a:xfrm>
        </p:spPr>
        <p:txBody>
          <a:bodyPr/>
          <a:lstStyle/>
          <a:p>
            <a:pPr algn="ctr"/>
            <a:r>
              <a:rPr lang="fr-FR" dirty="0"/>
              <a:t>Veille européenne</a:t>
            </a:r>
          </a:p>
        </p:txBody>
      </p:sp>
      <p:sp>
        <p:nvSpPr>
          <p:cNvPr id="5" name="Espace réservé du texte 4"/>
          <p:cNvSpPr>
            <a:spLocks noGrp="1"/>
          </p:cNvSpPr>
          <p:nvPr>
            <p:ph type="body" sz="quarter" idx="13"/>
          </p:nvPr>
        </p:nvSpPr>
        <p:spPr>
          <a:xfrm>
            <a:off x="591482" y="1738089"/>
            <a:ext cx="8229600" cy="3602012"/>
          </a:xfrm>
        </p:spPr>
        <p:txBody>
          <a:bodyPr/>
          <a:lstStyle/>
          <a:p>
            <a:pPr indent="0">
              <a:buNone/>
            </a:pPr>
            <a:r>
              <a:rPr lang="fr-FR" dirty="0"/>
              <a:t>Evènements</a:t>
            </a:r>
          </a:p>
          <a:p>
            <a:r>
              <a:rPr lang="fr-FR" sz="1600" b="0" dirty="0"/>
              <a:t>Salons : EMD, SEAFOOD EXPO, AQUACULTURE EUROPE, NASF, </a:t>
            </a:r>
            <a:r>
              <a:rPr lang="fr-FR" sz="1600" b="0" dirty="0" err="1"/>
              <a:t>Aquafuture</a:t>
            </a:r>
            <a:r>
              <a:rPr lang="fr-FR" sz="1600" b="0" dirty="0"/>
              <a:t>, … </a:t>
            </a:r>
          </a:p>
          <a:p>
            <a:r>
              <a:rPr lang="fr-FR" sz="1600" b="0" dirty="0"/>
              <a:t>Conférences / ateliers thématiques </a:t>
            </a:r>
          </a:p>
          <a:p>
            <a:r>
              <a:rPr lang="fr-FR" sz="1600" b="0" dirty="0"/>
              <a:t>Journée d’information (au niveau régional, national, européen)</a:t>
            </a:r>
          </a:p>
          <a:p>
            <a:r>
              <a:rPr lang="fr-FR" sz="1600" b="0" dirty="0"/>
              <a:t>Journée de réseautage </a:t>
            </a:r>
          </a:p>
          <a:p>
            <a:pPr indent="0">
              <a:spcBef>
                <a:spcPts val="1800"/>
              </a:spcBef>
              <a:buNone/>
            </a:pPr>
            <a:r>
              <a:rPr lang="fr-FR" dirty="0"/>
              <a:t>Rapports/ News pertinentes</a:t>
            </a:r>
            <a:endParaRPr lang="fr-FR" sz="1600" dirty="0"/>
          </a:p>
          <a:p>
            <a:r>
              <a:rPr lang="fr-FR" sz="1600" b="0" dirty="0"/>
              <a:t>EUMOFA, FAO, STECF</a:t>
            </a:r>
          </a:p>
          <a:p>
            <a:pPr indent="0">
              <a:buNone/>
            </a:pPr>
            <a:r>
              <a:rPr lang="fr-FR" dirty="0"/>
              <a:t>Consultations politiques</a:t>
            </a:r>
          </a:p>
        </p:txBody>
      </p:sp>
      <p:sp>
        <p:nvSpPr>
          <p:cNvPr id="6" name="Titre 3">
            <a:extLst>
              <a:ext uri="{FF2B5EF4-FFF2-40B4-BE49-F238E27FC236}">
                <a16:creationId xmlns:a16="http://schemas.microsoft.com/office/drawing/2014/main" id="{DBB1CE28-E111-B91B-A031-B65BC1FDB953}"/>
              </a:ext>
            </a:extLst>
          </p:cNvPr>
          <p:cNvSpPr txBox="1">
            <a:spLocks/>
          </p:cNvSpPr>
          <p:nvPr/>
        </p:nvSpPr>
        <p:spPr>
          <a:xfrm>
            <a:off x="68071" y="93227"/>
            <a:ext cx="6683829" cy="523220"/>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1. Trouver les informations</a:t>
            </a:r>
            <a:endParaRPr kumimoji="0" lang="fr-FR" sz="2600" b="1" i="0" u="none" strike="noStrike" kern="1200" cap="none" spc="0" normalizeH="0" baseline="0" noProof="0" dirty="0">
              <a:ln>
                <a:noFill/>
              </a:ln>
              <a:solidFill>
                <a:prstClr val="white"/>
              </a:solidFill>
              <a:effectLst/>
              <a:uLnTx/>
              <a:uFillTx/>
              <a:latin typeface="Arial"/>
              <a:ea typeface="+mj-ea"/>
              <a:cs typeface="+mj-cs"/>
            </a:endParaRPr>
          </a:p>
        </p:txBody>
      </p:sp>
      <p:sp>
        <p:nvSpPr>
          <p:cNvPr id="7" name="ZoneTexte 6">
            <a:extLst>
              <a:ext uri="{FF2B5EF4-FFF2-40B4-BE49-F238E27FC236}">
                <a16:creationId xmlns:a16="http://schemas.microsoft.com/office/drawing/2014/main" id="{B8D494B5-E3B1-24DA-6446-AA97CA3E4E52}"/>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54094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83907" y="2733696"/>
            <a:ext cx="8362528" cy="646331"/>
          </a:xfrm>
          <a:prstGeom prst="rect">
            <a:avLst/>
          </a:prstGeom>
          <a:solidFill>
            <a:srgbClr val="C00000"/>
          </a:solidFill>
        </p:spPr>
        <p:txBody>
          <a:bodyPr wrap="square" rtlCol="0">
            <a:spAutoFit/>
          </a:bodyPr>
          <a:lstStyle/>
          <a:p>
            <a:pPr lvl="0" algn="ctr"/>
            <a:r>
              <a:rPr lang="fr-FR" sz="3600" dirty="0">
                <a:solidFill>
                  <a:schemeClr val="bg1"/>
                </a:solidFill>
              </a:rPr>
              <a:t>Actualités du TENOR</a:t>
            </a:r>
          </a:p>
        </p:txBody>
      </p:sp>
    </p:spTree>
    <p:extLst>
      <p:ext uri="{BB962C8B-B14F-4D97-AF65-F5344CB8AC3E}">
        <p14:creationId xmlns:p14="http://schemas.microsoft.com/office/powerpoint/2010/main" val="1426186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87957" y="860422"/>
            <a:ext cx="8472487" cy="584775"/>
          </a:xfrm>
        </p:spPr>
        <p:txBody>
          <a:bodyPr/>
          <a:lstStyle/>
          <a:p>
            <a:pPr algn="ctr"/>
            <a:r>
              <a:rPr lang="fr-FR" dirty="0"/>
              <a:t>Participation à des réseaux</a:t>
            </a:r>
          </a:p>
        </p:txBody>
      </p:sp>
      <p:sp>
        <p:nvSpPr>
          <p:cNvPr id="11" name="Espace réservé du texte 4"/>
          <p:cNvSpPr txBox="1">
            <a:spLocks/>
          </p:cNvSpPr>
          <p:nvPr/>
        </p:nvSpPr>
        <p:spPr>
          <a:xfrm>
            <a:off x="350254" y="1643941"/>
            <a:ext cx="3308223" cy="2966966"/>
          </a:xfrm>
          <a:prstGeom prst="rect">
            <a:avLst/>
          </a:prstGeom>
        </p:spPr>
        <p:txBody>
          <a:bodyPr vert="horz" wrap="square" lIns="0" tIns="45720" rIns="91440" bIns="45720" rtlCol="0">
            <a:spAutoFit/>
          </a:bodyPr>
          <a:lstStyle>
            <a:lvl1pPr marL="0" indent="-216000" algn="l" defTabSz="457200" rtl="0" eaLnBrk="1" latinLnBrk="0" hangingPunct="1">
              <a:spcBef>
                <a:spcPct val="20000"/>
              </a:spcBef>
              <a:spcAft>
                <a:spcPts val="800"/>
              </a:spcAft>
              <a:buClr>
                <a:srgbClr val="00B1E5"/>
              </a:buClr>
              <a:buSzPct val="83000"/>
              <a:buFont typeface="Lucida Grande"/>
              <a:buChar char="►"/>
              <a:defRPr sz="2200" b="1" i="0" kern="1200">
                <a:solidFill>
                  <a:schemeClr val="tx1"/>
                </a:solidFill>
                <a:latin typeface="+mn-lt"/>
                <a:ea typeface="+mn-ea"/>
                <a:cs typeface="+mn-cs"/>
              </a:defRPr>
            </a:lvl1pPr>
            <a:lvl2pPr marL="720000" indent="-108000" algn="l" defTabSz="457200" rtl="0" eaLnBrk="1" latinLnBrk="0" hangingPunct="1">
              <a:spcBef>
                <a:spcPts val="0"/>
              </a:spcBef>
              <a:buClr>
                <a:srgbClr val="00B1E5"/>
              </a:buClr>
              <a:buFont typeface="Arial"/>
              <a:buChar char="•"/>
              <a:defRPr sz="1800" kern="1200">
                <a:solidFill>
                  <a:schemeClr val="bg2"/>
                </a:solidFill>
                <a:latin typeface="+mn-lt"/>
                <a:ea typeface="+mn-ea"/>
                <a:cs typeface="+mn-cs"/>
              </a:defRPr>
            </a:lvl2pPr>
            <a:lvl3pPr marL="1143000" indent="-144000" algn="l" defTabSz="457200" rtl="0" eaLnBrk="1" latinLnBrk="0" hangingPunct="1">
              <a:spcBef>
                <a:spcPct val="20000"/>
              </a:spcBef>
              <a:buClr>
                <a:srgbClr val="00B1E5"/>
              </a:buClr>
              <a:buFont typeface="Lucida Grande"/>
              <a:buChar char="-"/>
              <a:defRPr sz="1800" kern="1200">
                <a:solidFill>
                  <a:schemeClr val="bg2"/>
                </a:solidFill>
                <a:latin typeface="+mn-lt"/>
                <a:ea typeface="+mn-ea"/>
                <a:cs typeface="+mn-cs"/>
              </a:defRPr>
            </a:lvl3pPr>
            <a:lvl4pPr marL="1600200" indent="-108000" algn="l" defTabSz="457200" rtl="0" eaLnBrk="1" latinLnBrk="0" hangingPunct="1">
              <a:spcBef>
                <a:spcPct val="20000"/>
              </a:spcBef>
              <a:buFont typeface="Arial"/>
              <a:buChar char="•"/>
              <a:defRPr sz="1800" kern="1200">
                <a:solidFill>
                  <a:schemeClr val="bg2"/>
                </a:solidFill>
                <a:latin typeface="+mn-lt"/>
                <a:ea typeface="+mn-ea"/>
                <a:cs typeface="+mn-cs"/>
              </a:defRPr>
            </a:lvl4pPr>
            <a:lvl5pPr marL="2057400" indent="-228600" algn="l" defTabSz="457200" rtl="0" eaLnBrk="1" latinLnBrk="0" hangingPunct="1">
              <a:spcBef>
                <a:spcPct val="20000"/>
              </a:spcBef>
              <a:buFont typeface="Lucida Grande"/>
              <a:buChar char="-"/>
              <a:defRPr sz="18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800"/>
              </a:spcAft>
              <a:buClr>
                <a:srgbClr val="00B1E5"/>
              </a:buClr>
              <a:buSzPct val="83000"/>
              <a:buFont typeface="Lucida Grande"/>
              <a:buNone/>
              <a:tabLst/>
              <a:defRPr/>
            </a:pPr>
            <a:r>
              <a:rPr kumimoji="0" lang="fr-FR" sz="1800" b="1" i="0" u="none" strike="noStrike" kern="1200" cap="none" spc="0" normalizeH="0" baseline="0" noProof="0" dirty="0">
                <a:ln>
                  <a:noFill/>
                </a:ln>
                <a:solidFill>
                  <a:srgbClr val="4BACC6">
                    <a:lumMod val="75000"/>
                  </a:srgbClr>
                </a:solidFill>
                <a:effectLst/>
                <a:uLnTx/>
                <a:uFillTx/>
                <a:latin typeface="Arial"/>
                <a:ea typeface="+mn-ea"/>
                <a:cs typeface="+mn-cs"/>
              </a:rPr>
              <a:t>Réseaux régionaux</a:t>
            </a:r>
          </a:p>
          <a:p>
            <a:pPr marL="0" marR="0" lvl="0" indent="0" algn="l" defTabSz="457200" rtl="0" eaLnBrk="1" fontAlgn="auto" latinLnBrk="0" hangingPunct="1">
              <a:lnSpc>
                <a:spcPct val="100000"/>
              </a:lnSpc>
              <a:spcBef>
                <a:spcPts val="1200"/>
              </a:spcBef>
              <a:spcAft>
                <a:spcPts val="800"/>
              </a:spcAft>
              <a:buClr>
                <a:srgbClr val="00B1E5"/>
              </a:buClr>
              <a:buSzPct val="83000"/>
              <a:buFont typeface="Lucida Grande"/>
              <a:buNone/>
              <a:tabLst/>
              <a:defRPr/>
            </a:pPr>
            <a:r>
              <a:rPr kumimoji="0" lang="fr-FR" sz="1600" b="0" i="0" u="none" strike="noStrike" kern="1200" cap="none" spc="0" normalizeH="0" baseline="0" noProof="0" dirty="0">
                <a:ln>
                  <a:noFill/>
                </a:ln>
                <a:solidFill>
                  <a:srgbClr val="4BACC6">
                    <a:lumMod val="75000"/>
                  </a:srgbClr>
                </a:solidFill>
                <a:effectLst/>
                <a:uLnTx/>
                <a:uFillTx/>
                <a:latin typeface="Arial"/>
                <a:ea typeface="+mn-ea"/>
                <a:cs typeface="+mn-cs"/>
              </a:rPr>
              <a:t>Région Hauts-de-France : </a:t>
            </a:r>
          </a:p>
          <a:p>
            <a:pPr marL="0" marR="0" lvl="0" indent="-216000" algn="l" defTabSz="457200" rtl="0" eaLnBrk="1" fontAlgn="auto" latinLnBrk="0" hangingPunct="1">
              <a:lnSpc>
                <a:spcPct val="100000"/>
              </a:lnSpc>
              <a:spcBef>
                <a:spcPct val="20000"/>
              </a:spcBef>
              <a:spcAft>
                <a:spcPts val="6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RERI</a:t>
            </a:r>
          </a:p>
          <a:p>
            <a:pPr marL="0" marR="0" lvl="0" indent="-216000" algn="l" defTabSz="457200" rtl="0" eaLnBrk="1" fontAlgn="auto" latinLnBrk="0" hangingPunct="1">
              <a:lnSpc>
                <a:spcPct val="100000"/>
              </a:lnSpc>
              <a:spcBef>
                <a:spcPct val="20000"/>
              </a:spcBef>
              <a:spcAft>
                <a:spcPts val="6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Bureau de Bruxelles</a:t>
            </a:r>
          </a:p>
          <a:p>
            <a:pPr marL="0" marR="0" lvl="0" indent="0" algn="l" defTabSz="457200" rtl="0" eaLnBrk="1" fontAlgn="auto" latinLnBrk="0" hangingPunct="1">
              <a:lnSpc>
                <a:spcPct val="100000"/>
              </a:lnSpc>
              <a:spcBef>
                <a:spcPts val="1200"/>
              </a:spcBef>
              <a:spcAft>
                <a:spcPts val="800"/>
              </a:spcAft>
              <a:buClr>
                <a:srgbClr val="00B1E5"/>
              </a:buClr>
              <a:buSzPct val="83000"/>
              <a:buFont typeface="Lucida Grande"/>
              <a:buNone/>
              <a:tabLst/>
              <a:defRPr/>
            </a:pPr>
            <a:r>
              <a:rPr kumimoji="0" lang="fr-FR" sz="1600" b="0" i="0" u="none" strike="noStrike" kern="1200" cap="none" spc="0" normalizeH="0" baseline="0" noProof="0" dirty="0">
                <a:ln>
                  <a:noFill/>
                </a:ln>
                <a:solidFill>
                  <a:srgbClr val="4BACC6">
                    <a:lumMod val="75000"/>
                  </a:srgbClr>
                </a:solidFill>
                <a:effectLst/>
                <a:uLnTx/>
                <a:uFillTx/>
                <a:latin typeface="Arial"/>
                <a:ea typeface="+mn-ea"/>
                <a:cs typeface="+mn-cs"/>
              </a:rPr>
              <a:t>Région Normandie: </a:t>
            </a:r>
          </a:p>
          <a:p>
            <a:pPr marL="0" marR="0" lvl="0" indent="-216000" algn="l" defTabSz="457200" rtl="0" eaLnBrk="1" fontAlgn="auto" latinLnBrk="0" hangingPunct="1">
              <a:lnSpc>
                <a:spcPct val="100000"/>
              </a:lnSpc>
              <a:spcBef>
                <a:spcPct val="20000"/>
              </a:spcBef>
              <a:spcAft>
                <a:spcPts val="6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TENOR</a:t>
            </a:r>
          </a:p>
          <a:p>
            <a:pPr marL="0" marR="0" lvl="0" indent="-216000" algn="l" defTabSz="457200" rtl="0" eaLnBrk="1" fontAlgn="auto" latinLnBrk="0" hangingPunct="1">
              <a:lnSpc>
                <a:spcPct val="100000"/>
              </a:lnSpc>
              <a:spcBef>
                <a:spcPct val="20000"/>
              </a:spcBef>
              <a:spcAft>
                <a:spcPts val="6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Bureau de Bruxelles</a:t>
            </a: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261" y="3340819"/>
            <a:ext cx="641647" cy="606000"/>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259" y="1947568"/>
            <a:ext cx="936823" cy="938384"/>
          </a:xfrm>
          <a:prstGeom prst="rect">
            <a:avLst/>
          </a:prstGeom>
        </p:spPr>
      </p:pic>
      <p:grpSp>
        <p:nvGrpSpPr>
          <p:cNvPr id="6" name="Groupe 5">
            <a:extLst>
              <a:ext uri="{FF2B5EF4-FFF2-40B4-BE49-F238E27FC236}">
                <a16:creationId xmlns:a16="http://schemas.microsoft.com/office/drawing/2014/main" id="{3DEADD76-B213-7DF1-B3B8-84A498949889}"/>
              </a:ext>
            </a:extLst>
          </p:cNvPr>
          <p:cNvGrpSpPr/>
          <p:nvPr/>
        </p:nvGrpSpPr>
        <p:grpSpPr>
          <a:xfrm>
            <a:off x="304534" y="4837624"/>
            <a:ext cx="4491843" cy="1309076"/>
            <a:chOff x="304534" y="4938208"/>
            <a:chExt cx="4491843" cy="1309076"/>
          </a:xfrm>
        </p:grpSpPr>
        <p:sp>
          <p:nvSpPr>
            <p:cNvPr id="12" name="ZoneTexte 11"/>
            <p:cNvSpPr txBox="1"/>
            <p:nvPr/>
          </p:nvSpPr>
          <p:spPr>
            <a:xfrm>
              <a:off x="304534" y="4938208"/>
              <a:ext cx="4135802" cy="13090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ACC6">
                      <a:lumMod val="75000"/>
                    </a:srgbClr>
                  </a:solidFill>
                  <a:effectLst/>
                  <a:uLnTx/>
                  <a:uFillTx/>
                  <a:latin typeface="Arial"/>
                  <a:ea typeface="+mn-ea"/>
                  <a:cs typeface="+mn-cs"/>
                </a:rPr>
                <a:t>Réseaux nationaux</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216000" algn="l" defTabSz="457200" rtl="0" eaLnBrk="1" fontAlgn="auto" latinLnBrk="0" hangingPunct="1">
                <a:lnSpc>
                  <a:spcPct val="100000"/>
                </a:lnSpc>
                <a:spcBef>
                  <a:spcPct val="20000"/>
                </a:spcBef>
                <a:spcAft>
                  <a:spcPts val="8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Commission Europe de l’ACTA/ACTIA</a:t>
              </a:r>
            </a:p>
            <a:p>
              <a:pPr marL="0" marR="0" lvl="0" indent="-216000" algn="l" defTabSz="457200" rtl="0" eaLnBrk="1" fontAlgn="auto" latinLnBrk="0" hangingPunct="1">
                <a:lnSpc>
                  <a:spcPct val="100000"/>
                </a:lnSpc>
                <a:spcBef>
                  <a:spcPct val="20000"/>
                </a:spcBef>
                <a:spcAft>
                  <a:spcPts val="800"/>
                </a:spcAft>
                <a:buClr>
                  <a:srgbClr val="00B1E5"/>
                </a:buClr>
                <a:buSzPct val="83000"/>
                <a:buFont typeface="Lucida Grande"/>
                <a:buChar char="►"/>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Commission Europe AFPC </a:t>
              </a: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645" y="5847942"/>
              <a:ext cx="856356" cy="374492"/>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4799" y="5192324"/>
              <a:ext cx="691578" cy="691578"/>
            </a:xfrm>
            <a:prstGeom prst="rect">
              <a:avLst/>
            </a:prstGeom>
          </p:spPr>
        </p:pic>
      </p:grpSp>
      <p:sp>
        <p:nvSpPr>
          <p:cNvPr id="14" name="Titre 3">
            <a:extLst>
              <a:ext uri="{FF2B5EF4-FFF2-40B4-BE49-F238E27FC236}">
                <a16:creationId xmlns:a16="http://schemas.microsoft.com/office/drawing/2014/main" id="{BB4DE859-D092-DC48-6EBB-F2E9F1F5FC20}"/>
              </a:ext>
            </a:extLst>
          </p:cNvPr>
          <p:cNvSpPr txBox="1">
            <a:spLocks/>
          </p:cNvSpPr>
          <p:nvPr/>
        </p:nvSpPr>
        <p:spPr>
          <a:xfrm>
            <a:off x="58531" y="93984"/>
            <a:ext cx="6683829" cy="523220"/>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1.Trouver les informations</a:t>
            </a:r>
            <a:endParaRPr kumimoji="0" lang="fr-FR" sz="2600" b="1" i="0" u="none" strike="noStrike" kern="1200" cap="none" spc="0" normalizeH="0" baseline="0" noProof="0" dirty="0">
              <a:ln>
                <a:noFill/>
              </a:ln>
              <a:solidFill>
                <a:prstClr val="white"/>
              </a:solidFill>
              <a:effectLst/>
              <a:uLnTx/>
              <a:uFillTx/>
              <a:latin typeface="Arial"/>
              <a:ea typeface="+mj-ea"/>
              <a:cs typeface="+mj-cs"/>
            </a:endParaRPr>
          </a:p>
        </p:txBody>
      </p:sp>
      <p:sp>
        <p:nvSpPr>
          <p:cNvPr id="16" name="ZoneTexte 15">
            <a:extLst>
              <a:ext uri="{FF2B5EF4-FFF2-40B4-BE49-F238E27FC236}">
                <a16:creationId xmlns:a16="http://schemas.microsoft.com/office/drawing/2014/main" id="{6CD2C7B0-004D-66D0-1ED6-3BCB242D4955}"/>
              </a:ext>
            </a:extLst>
          </p:cNvPr>
          <p:cNvSpPr txBox="1"/>
          <p:nvPr/>
        </p:nvSpPr>
        <p:spPr>
          <a:xfrm>
            <a:off x="4652216" y="1653365"/>
            <a:ext cx="33082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fr-FR" sz="1800" b="1" i="0" u="none" strike="noStrike" kern="1200" cap="none" spc="0" normalizeH="0" baseline="0" noProof="0" dirty="0">
                <a:ln>
                  <a:noFill/>
                </a:ln>
                <a:solidFill>
                  <a:srgbClr val="4BACC6">
                    <a:lumMod val="75000"/>
                  </a:srgbClr>
                </a:solidFill>
                <a:effectLst/>
                <a:uLnTx/>
                <a:uFillTx/>
                <a:latin typeface="Arial"/>
                <a:ea typeface="+mn-ea"/>
                <a:cs typeface="+mn-cs"/>
              </a:rPr>
              <a:t>Réseaux européens</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fr-FR" sz="1800" b="0" i="0" u="none" strike="noStrike" kern="1200" cap="none" spc="0" normalizeH="0" baseline="0" noProof="0" dirty="0">
              <a:ln>
                <a:noFill/>
              </a:ln>
              <a:solidFill>
                <a:srgbClr val="4BACC6">
                  <a:lumMod val="75000"/>
                </a:srgbClr>
              </a:solidFill>
              <a:effectLst/>
              <a:uLnTx/>
              <a:uFillTx/>
              <a:latin typeface="Arial"/>
              <a:ea typeface="+mn-ea"/>
              <a:cs typeface="+mn-cs"/>
            </a:endParaRPr>
          </a:p>
        </p:txBody>
      </p:sp>
      <p:pic>
        <p:nvPicPr>
          <p:cNvPr id="22" name="Image 21">
            <a:extLst>
              <a:ext uri="{FF2B5EF4-FFF2-40B4-BE49-F238E27FC236}">
                <a16:creationId xmlns:a16="http://schemas.microsoft.com/office/drawing/2014/main" id="{3C42BE16-434E-28C7-8FCC-21E7449C6027}"/>
              </a:ext>
            </a:extLst>
          </p:cNvPr>
          <p:cNvPicPr>
            <a:picLocks noChangeAspect="1"/>
          </p:cNvPicPr>
          <p:nvPr/>
        </p:nvPicPr>
        <p:blipFill rotWithShape="1">
          <a:blip r:embed="rId7"/>
          <a:srcRect l="282" t="9117" r="75262" b="70642"/>
          <a:stretch/>
        </p:blipFill>
        <p:spPr>
          <a:xfrm>
            <a:off x="4621596" y="2086309"/>
            <a:ext cx="1112336" cy="916229"/>
          </a:xfrm>
          <a:prstGeom prst="rect">
            <a:avLst/>
          </a:prstGeom>
        </p:spPr>
      </p:pic>
      <p:pic>
        <p:nvPicPr>
          <p:cNvPr id="23" name="Image 22">
            <a:extLst>
              <a:ext uri="{FF2B5EF4-FFF2-40B4-BE49-F238E27FC236}">
                <a16:creationId xmlns:a16="http://schemas.microsoft.com/office/drawing/2014/main" id="{A48F5273-65C0-8D58-FBC6-CFAC9491B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42" y="4496479"/>
            <a:ext cx="809244" cy="941050"/>
          </a:xfrm>
          <a:prstGeom prst="rect">
            <a:avLst/>
          </a:prstGeom>
        </p:spPr>
      </p:pic>
      <p:sp>
        <p:nvSpPr>
          <p:cNvPr id="24" name="Espace réservé du texte 4">
            <a:extLst>
              <a:ext uri="{FF2B5EF4-FFF2-40B4-BE49-F238E27FC236}">
                <a16:creationId xmlns:a16="http://schemas.microsoft.com/office/drawing/2014/main" id="{D0C796AE-7E42-1D46-585B-067EF76FDE95}"/>
              </a:ext>
            </a:extLst>
          </p:cNvPr>
          <p:cNvSpPr txBox="1">
            <a:spLocks/>
          </p:cNvSpPr>
          <p:nvPr/>
        </p:nvSpPr>
        <p:spPr>
          <a:xfrm>
            <a:off x="5764552" y="3264271"/>
            <a:ext cx="3459664" cy="830997"/>
          </a:xfrm>
          <a:prstGeom prst="rect">
            <a:avLst/>
          </a:prstGeom>
        </p:spPr>
        <p:txBody>
          <a:bodyPr vert="horz" wrap="square" lIns="0" tIns="45720" rIns="91440" bIns="45720" rtlCol="0">
            <a:spAutoFit/>
          </a:bodyPr>
          <a:lstStyle>
            <a:lvl1pPr marL="0" indent="-216000" algn="l" defTabSz="457200" rtl="0" eaLnBrk="1" latinLnBrk="0" hangingPunct="1">
              <a:spcBef>
                <a:spcPct val="20000"/>
              </a:spcBef>
              <a:spcAft>
                <a:spcPts val="800"/>
              </a:spcAft>
              <a:buClr>
                <a:srgbClr val="00B1E5"/>
              </a:buClr>
              <a:buSzPct val="83000"/>
              <a:buFont typeface="Lucida Grande"/>
              <a:buChar char="►"/>
              <a:defRPr sz="2200" b="1" i="0" kern="1200">
                <a:solidFill>
                  <a:schemeClr val="tx1"/>
                </a:solidFill>
                <a:latin typeface="+mn-lt"/>
                <a:ea typeface="+mn-ea"/>
                <a:cs typeface="+mn-cs"/>
              </a:defRPr>
            </a:lvl1pPr>
            <a:lvl2pPr marL="720000" indent="-108000" algn="l" defTabSz="457200" rtl="0" eaLnBrk="1" latinLnBrk="0" hangingPunct="1">
              <a:spcBef>
                <a:spcPts val="0"/>
              </a:spcBef>
              <a:buClr>
                <a:srgbClr val="00B1E5"/>
              </a:buClr>
              <a:buFont typeface="Arial"/>
              <a:buChar char="•"/>
              <a:defRPr sz="1800" kern="1200">
                <a:solidFill>
                  <a:schemeClr val="bg2"/>
                </a:solidFill>
                <a:latin typeface="+mn-lt"/>
                <a:ea typeface="+mn-ea"/>
                <a:cs typeface="+mn-cs"/>
              </a:defRPr>
            </a:lvl2pPr>
            <a:lvl3pPr marL="1143000" indent="-144000" algn="l" defTabSz="457200" rtl="0" eaLnBrk="1" latinLnBrk="0" hangingPunct="1">
              <a:spcBef>
                <a:spcPct val="20000"/>
              </a:spcBef>
              <a:buClr>
                <a:srgbClr val="00B1E5"/>
              </a:buClr>
              <a:buFont typeface="Lucida Grande"/>
              <a:buChar char="-"/>
              <a:defRPr sz="1800" kern="1200">
                <a:solidFill>
                  <a:schemeClr val="bg2"/>
                </a:solidFill>
                <a:latin typeface="+mn-lt"/>
                <a:ea typeface="+mn-ea"/>
                <a:cs typeface="+mn-cs"/>
              </a:defRPr>
            </a:lvl3pPr>
            <a:lvl4pPr marL="1600200" indent="-108000" algn="l" defTabSz="457200" rtl="0" eaLnBrk="1" latinLnBrk="0" hangingPunct="1">
              <a:spcBef>
                <a:spcPct val="20000"/>
              </a:spcBef>
              <a:buFont typeface="Arial"/>
              <a:buChar char="•"/>
              <a:defRPr sz="1800" kern="1200">
                <a:solidFill>
                  <a:schemeClr val="bg2"/>
                </a:solidFill>
                <a:latin typeface="+mn-lt"/>
                <a:ea typeface="+mn-ea"/>
                <a:cs typeface="+mn-cs"/>
              </a:defRPr>
            </a:lvl4pPr>
            <a:lvl5pPr marL="2057400" indent="-228600" algn="l" defTabSz="457200" rtl="0" eaLnBrk="1" latinLnBrk="0" hangingPunct="1">
              <a:spcBef>
                <a:spcPct val="20000"/>
              </a:spcBef>
              <a:buFont typeface="Lucida Grande"/>
              <a:buChar char="-"/>
              <a:defRPr sz="18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800"/>
              </a:spcAft>
              <a:buClr>
                <a:srgbClr val="00B1E5"/>
              </a:buClr>
              <a:buSzPct val="83000"/>
              <a:buFont typeface="Lucida Grande"/>
              <a:buNone/>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SEARICA : Intergroupe du Parlement européen sur les mers, les rivières, les îles et les zones côtières</a:t>
            </a:r>
          </a:p>
        </p:txBody>
      </p:sp>
      <p:pic>
        <p:nvPicPr>
          <p:cNvPr id="25" name="Image 24">
            <a:extLst>
              <a:ext uri="{FF2B5EF4-FFF2-40B4-BE49-F238E27FC236}">
                <a16:creationId xmlns:a16="http://schemas.microsoft.com/office/drawing/2014/main" id="{834C99F2-A4EF-FEBA-FC95-1368AA7733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3141" y="3212098"/>
            <a:ext cx="865825" cy="935341"/>
          </a:xfrm>
          <a:prstGeom prst="rect">
            <a:avLst/>
          </a:prstGeom>
        </p:spPr>
      </p:pic>
      <p:sp>
        <p:nvSpPr>
          <p:cNvPr id="26" name="ZoneTexte 25">
            <a:extLst>
              <a:ext uri="{FF2B5EF4-FFF2-40B4-BE49-F238E27FC236}">
                <a16:creationId xmlns:a16="http://schemas.microsoft.com/office/drawing/2014/main" id="{0E5959F8-FC18-B321-CFC8-6D60637598B7}"/>
              </a:ext>
            </a:extLst>
          </p:cNvPr>
          <p:cNvSpPr txBox="1"/>
          <p:nvPr/>
        </p:nvSpPr>
        <p:spPr>
          <a:xfrm>
            <a:off x="5764552" y="2273089"/>
            <a:ext cx="335696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EATIP : European Aquaculture Technology and Innovation Platform</a:t>
            </a:r>
          </a:p>
        </p:txBody>
      </p:sp>
      <p:sp>
        <p:nvSpPr>
          <p:cNvPr id="27" name="ZoneTexte 26">
            <a:extLst>
              <a:ext uri="{FF2B5EF4-FFF2-40B4-BE49-F238E27FC236}">
                <a16:creationId xmlns:a16="http://schemas.microsoft.com/office/drawing/2014/main" id="{4DD8643B-A436-0AE9-2A0C-8E4F9B7FF5E7}"/>
              </a:ext>
            </a:extLst>
          </p:cNvPr>
          <p:cNvSpPr txBox="1"/>
          <p:nvPr/>
        </p:nvSpPr>
        <p:spPr>
          <a:xfrm>
            <a:off x="5764552" y="4538416"/>
            <a:ext cx="3113056"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ERRIN : </a:t>
            </a:r>
            <a:r>
              <a:rPr kumimoji="0" lang="en-US" sz="1600" b="0" i="0" u="none" strike="noStrike" kern="1200" cap="none" spc="0" normalizeH="0" baseline="0" noProof="0" dirty="0">
                <a:ln>
                  <a:noFill/>
                </a:ln>
                <a:solidFill>
                  <a:srgbClr val="000000"/>
                </a:solidFill>
                <a:effectLst/>
                <a:uLnTx/>
                <a:uFillTx/>
                <a:latin typeface="Arial"/>
                <a:ea typeface="+mn-ea"/>
                <a:cs typeface="+mn-cs"/>
              </a:rPr>
              <a:t>European Regions Research and Innovation Network</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ZoneTexte 27">
            <a:extLst>
              <a:ext uri="{FF2B5EF4-FFF2-40B4-BE49-F238E27FC236}">
                <a16:creationId xmlns:a16="http://schemas.microsoft.com/office/drawing/2014/main" id="{9195C43C-9060-5A76-3789-B28D949634AD}"/>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257446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F6DAB5D-5D4F-4DAD-81E7-BEEA79C75357}"/>
              </a:ext>
            </a:extLst>
          </p:cNvPr>
          <p:cNvPicPr>
            <a:picLocks noChangeAspect="1"/>
          </p:cNvPicPr>
          <p:nvPr/>
        </p:nvPicPr>
        <p:blipFill rotWithShape="1">
          <a:blip r:embed="rId3">
            <a:extLst>
              <a:ext uri="{28A0092B-C50C-407E-A947-70E740481C1C}">
                <a14:useLocalDpi xmlns:a14="http://schemas.microsoft.com/office/drawing/2010/main" val="0"/>
              </a:ext>
            </a:extLst>
          </a:blip>
          <a:srcRect l="3114" t="-1294" r="10829" b="1294"/>
          <a:stretch/>
        </p:blipFill>
        <p:spPr>
          <a:xfrm>
            <a:off x="6282515" y="5262371"/>
            <a:ext cx="2843197" cy="1611630"/>
          </a:xfrm>
          <a:prstGeom prst="rect">
            <a:avLst/>
          </a:prstGeom>
        </p:spPr>
      </p:pic>
      <p:sp>
        <p:nvSpPr>
          <p:cNvPr id="2" name="Titre 1">
            <a:extLst>
              <a:ext uri="{FF2B5EF4-FFF2-40B4-BE49-F238E27FC236}">
                <a16:creationId xmlns:a16="http://schemas.microsoft.com/office/drawing/2014/main" id="{1EE8D3A5-BEE3-4687-BEEF-889541585E9C}"/>
              </a:ext>
            </a:extLst>
          </p:cNvPr>
          <p:cNvSpPr>
            <a:spLocks noGrp="1"/>
          </p:cNvSpPr>
          <p:nvPr>
            <p:ph type="title"/>
          </p:nvPr>
        </p:nvSpPr>
        <p:spPr>
          <a:xfrm>
            <a:off x="531495" y="898148"/>
            <a:ext cx="8081010" cy="584775"/>
          </a:xfrm>
        </p:spPr>
        <p:txBody>
          <a:bodyPr/>
          <a:lstStyle/>
          <a:p>
            <a:pPr algn="ctr"/>
            <a:r>
              <a:rPr lang="fr-FR" dirty="0"/>
              <a:t>Ce que l’on regarde</a:t>
            </a:r>
            <a:endParaRPr lang="en-GB" dirty="0"/>
          </a:p>
        </p:txBody>
      </p:sp>
      <p:sp>
        <p:nvSpPr>
          <p:cNvPr id="4" name="Espace réservé du contenu 2">
            <a:extLst>
              <a:ext uri="{FF2B5EF4-FFF2-40B4-BE49-F238E27FC236}">
                <a16:creationId xmlns:a16="http://schemas.microsoft.com/office/drawing/2014/main" id="{CB04E865-ED6D-4D1A-94D9-35D66B1A8753}"/>
              </a:ext>
            </a:extLst>
          </p:cNvPr>
          <p:cNvSpPr txBox="1">
            <a:spLocks/>
          </p:cNvSpPr>
          <p:nvPr/>
        </p:nvSpPr>
        <p:spPr>
          <a:xfrm>
            <a:off x="415333" y="1815190"/>
            <a:ext cx="8280612" cy="43661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ELIGIBILITE</a:t>
            </a:r>
            <a:r>
              <a:rPr kumimoji="0" lang="en-GB" sz="1800" b="0" i="0" u="none" strike="noStrike" kern="1200" cap="none" spc="0" normalizeH="0" baseline="0" noProof="0" dirty="0">
                <a:ln>
                  <a:noFill/>
                </a:ln>
                <a:solidFill>
                  <a:srgbClr val="000000"/>
                </a:solidFill>
                <a:effectLst/>
                <a:uLnTx/>
                <a:uFillTx/>
                <a:latin typeface="Arial"/>
                <a:ea typeface="+mn-ea"/>
                <a:cs typeface="+mn-cs"/>
              </a:rPr>
              <a:t> : mon organisation, </a:t>
            </a:r>
            <a:r>
              <a:rPr kumimoji="0" lang="en-GB" sz="1800" b="0" i="0" u="none" strike="noStrike" kern="1200" cap="none" spc="0" normalizeH="0" baseline="0" noProof="0" dirty="0" err="1">
                <a:ln>
                  <a:noFill/>
                </a:ln>
                <a:solidFill>
                  <a:srgbClr val="000000"/>
                </a:solidFill>
                <a:effectLst/>
                <a:uLnTx/>
                <a:uFillTx/>
                <a:latin typeface="Arial"/>
                <a:ea typeface="+mn-ea"/>
                <a:cs typeface="+mn-cs"/>
              </a:rPr>
              <a:t>est-elle</a:t>
            </a:r>
            <a:r>
              <a:rPr kumimoji="0" lang="en-GB" sz="1800" b="0" i="0" u="none" strike="noStrike" kern="1200" cap="none" spc="0" normalizeH="0" baseline="0" noProof="0" dirty="0">
                <a:ln>
                  <a:noFill/>
                </a:ln>
                <a:solidFill>
                  <a:srgbClr val="000000"/>
                </a:solidFill>
                <a:effectLst/>
                <a:uLnTx/>
                <a:uFillTx/>
                <a:latin typeface="Arial"/>
                <a:ea typeface="+mn-ea"/>
                <a:cs typeface="+mn-cs"/>
              </a:rPr>
              <a:t> eligible à la participation et aux </a:t>
            </a:r>
            <a:br>
              <a:rPr kumimoji="0" lang="en-GB" sz="1800" b="0" i="0" u="none" strike="noStrike" kern="1200" cap="none" spc="0" normalizeH="0" baseline="0" noProof="0" dirty="0">
                <a:ln>
                  <a:noFill/>
                </a:ln>
                <a:solidFill>
                  <a:srgbClr val="000000"/>
                </a:solidFill>
                <a:effectLst/>
                <a:uLnTx/>
                <a:uFillTx/>
                <a:latin typeface="Arial"/>
                <a:ea typeface="+mn-ea"/>
                <a:cs typeface="+mn-cs"/>
              </a:rPr>
            </a:br>
            <a:r>
              <a:rPr kumimoji="0" lang="en-GB" sz="1800" b="0" i="0" u="none" strike="noStrike" kern="1200" cap="none" spc="0" normalizeH="0" baseline="0" noProof="0" dirty="0">
                <a:ln>
                  <a:noFill/>
                </a:ln>
                <a:solidFill>
                  <a:srgbClr val="000000"/>
                </a:solidFill>
                <a:effectLst/>
                <a:uLnTx/>
                <a:uFillTx/>
                <a:latin typeface="Arial"/>
                <a:ea typeface="+mn-ea"/>
                <a:cs typeface="+mn-cs"/>
              </a:rPr>
              <a:t>                         </a:t>
            </a:r>
            <a:r>
              <a:rPr kumimoji="0" lang="en-GB" sz="1800" b="0" i="0" u="none" strike="noStrike" kern="1200" cap="none" spc="0" normalizeH="0" baseline="0" noProof="0" dirty="0" err="1">
                <a:ln>
                  <a:noFill/>
                </a:ln>
                <a:solidFill>
                  <a:srgbClr val="000000"/>
                </a:solidFill>
                <a:effectLst/>
                <a:uLnTx/>
                <a:uFillTx/>
                <a:latin typeface="Arial"/>
                <a:ea typeface="+mn-ea"/>
                <a:cs typeface="+mn-cs"/>
              </a:rPr>
              <a:t>financements</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a:p>
            <a:pPr marL="228600" marR="0" lvl="0" indent="-228600" algn="just"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BUDGET</a:t>
            </a:r>
            <a:r>
              <a:rPr kumimoji="0" lang="fr-FR" sz="1800" b="0" i="0" u="none" strike="noStrike" kern="1200" cap="none" spc="0" normalizeH="0" baseline="0" noProof="0" dirty="0">
                <a:ln>
                  <a:noFill/>
                </a:ln>
                <a:solidFill>
                  <a:srgbClr val="000000"/>
                </a:solidFill>
                <a:effectLst/>
                <a:uLnTx/>
                <a:uFillTx/>
                <a:latin typeface="Arial"/>
                <a:ea typeface="+mn-ea"/>
                <a:cs typeface="+mn-cs"/>
              </a:rPr>
              <a:t> : Quel est le taux de financement pour mes activités?</a:t>
            </a:r>
          </a:p>
          <a:p>
            <a:pPr marL="228600" marR="0" lvl="0" indent="-228600" algn="just"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POSITIONNEMENT</a:t>
            </a:r>
            <a:r>
              <a:rPr kumimoji="0" lang="fr-FR" sz="1800" b="0" i="0" u="none" strike="noStrike" kern="1200" cap="none" spc="0" normalizeH="0" baseline="0" noProof="0" dirty="0">
                <a:ln>
                  <a:noFill/>
                </a:ln>
                <a:solidFill>
                  <a:srgbClr val="000000"/>
                </a:solidFill>
                <a:effectLst/>
                <a:uLnTx/>
                <a:uFillTx/>
                <a:latin typeface="Arial"/>
                <a:ea typeface="+mn-ea"/>
                <a:cs typeface="+mn-cs"/>
              </a:rPr>
              <a:t>  : Quelle contribution peux/veux-je apporter à ce projet ?</a:t>
            </a:r>
          </a:p>
          <a:p>
            <a:pPr marL="228600" marR="0" lvl="0" indent="-228600" algn="just"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PLAN de TRAVAIL </a:t>
            </a:r>
            <a:r>
              <a:rPr kumimoji="0" lang="en-GB" sz="1800" b="0" i="0" u="none" strike="noStrike" kern="1200" cap="none" spc="0" normalizeH="0" baseline="0" noProof="0" dirty="0">
                <a:ln>
                  <a:noFill/>
                </a:ln>
                <a:solidFill>
                  <a:srgbClr val="000000"/>
                </a:solidFill>
                <a:effectLst/>
                <a:uLnTx/>
                <a:uFillTx/>
                <a:latin typeface="Arial"/>
                <a:ea typeface="+mn-ea"/>
                <a:cs typeface="+mn-cs"/>
              </a:rPr>
              <a:t>: Est-</a:t>
            </a:r>
            <a:r>
              <a:rPr kumimoji="0" lang="en-GB" sz="1800" b="0" i="0" u="none" strike="noStrike" kern="1200" cap="none" spc="0" normalizeH="0" baseline="0" noProof="0" dirty="0" err="1">
                <a:ln>
                  <a:noFill/>
                </a:ln>
                <a:solidFill>
                  <a:srgbClr val="000000"/>
                </a:solidFill>
                <a:effectLst/>
                <a:uLnTx/>
                <a:uFillTx/>
                <a:latin typeface="Arial"/>
                <a:ea typeface="+mn-ea"/>
                <a:cs typeface="+mn-cs"/>
              </a:rPr>
              <a:t>ce</a:t>
            </a:r>
            <a:r>
              <a:rPr kumimoji="0" lang="en-GB" sz="1800" b="0" i="0" u="none" strike="noStrike" kern="1200" cap="none" spc="0" normalizeH="0" baseline="0" noProof="0" dirty="0">
                <a:ln>
                  <a:noFill/>
                </a:ln>
                <a:solidFill>
                  <a:srgbClr val="000000"/>
                </a:solidFill>
                <a:effectLst/>
                <a:uLnTx/>
                <a:uFillTx/>
                <a:latin typeface="Arial"/>
                <a:ea typeface="+mn-ea"/>
                <a:cs typeface="+mn-cs"/>
              </a:rPr>
              <a:t> que </a:t>
            </a:r>
            <a:r>
              <a:rPr kumimoji="0" lang="en-GB" sz="1800" b="0" i="0" u="none" strike="noStrike" kern="1200" cap="none" spc="0" normalizeH="0" baseline="0" noProof="0" dirty="0" err="1">
                <a:ln>
                  <a:noFill/>
                </a:ln>
                <a:solidFill>
                  <a:srgbClr val="000000"/>
                </a:solidFill>
                <a:effectLst/>
                <a:uLnTx/>
                <a:uFillTx/>
                <a:latin typeface="Arial"/>
                <a:ea typeface="+mn-ea"/>
                <a:cs typeface="+mn-cs"/>
              </a:rPr>
              <a:t>j’ai</a:t>
            </a:r>
            <a:r>
              <a:rPr kumimoji="0" lang="en-GB" sz="1800" b="0" i="0" u="none" strike="noStrike" kern="1200" cap="none" spc="0" normalizeH="0" baseline="0" noProof="0" dirty="0">
                <a:ln>
                  <a:noFill/>
                </a:ln>
                <a:solidFill>
                  <a:srgbClr val="000000"/>
                </a:solidFill>
                <a:effectLst/>
                <a:uLnTx/>
                <a:uFillTx/>
                <a:latin typeface="Arial"/>
                <a:ea typeface="+mn-ea"/>
                <a:cs typeface="+mn-cs"/>
              </a:rPr>
              <a:t> les </a:t>
            </a:r>
            <a:r>
              <a:rPr kumimoji="0" lang="en-GB" sz="1800" b="0" i="0" u="none" strike="noStrike" kern="1200" cap="none" spc="0" normalizeH="0" baseline="0" noProof="0" dirty="0" err="1">
                <a:ln>
                  <a:noFill/>
                </a:ln>
                <a:solidFill>
                  <a:srgbClr val="000000"/>
                </a:solidFill>
                <a:effectLst/>
                <a:uLnTx/>
                <a:uFillTx/>
                <a:latin typeface="Arial"/>
                <a:ea typeface="+mn-ea"/>
                <a:cs typeface="+mn-cs"/>
              </a:rPr>
              <a:t>capacités</a:t>
            </a:r>
            <a:r>
              <a:rPr kumimoji="0" lang="en-GB" sz="1800" b="0" i="0" u="none" strike="noStrike" kern="1200" cap="none" spc="0" normalizeH="0" baseline="0" noProof="0" dirty="0">
                <a:ln>
                  <a:noFill/>
                </a:ln>
                <a:solidFill>
                  <a:srgbClr val="000000"/>
                </a:solidFill>
                <a:effectLst/>
                <a:uLnTx/>
                <a:uFillTx/>
                <a:latin typeface="Arial"/>
                <a:ea typeface="+mn-ea"/>
                <a:cs typeface="+mn-cs"/>
              </a:rPr>
              <a:t>/temps?</a:t>
            </a:r>
          </a:p>
          <a:p>
            <a:pPr marL="228600" marR="0" lvl="0" indent="-228600" algn="just"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CONSORTIUM</a:t>
            </a:r>
            <a:r>
              <a:rPr kumimoji="0" lang="en-GB" sz="1800" b="0" i="0" u="none" strike="noStrike" kern="1200" cap="none" spc="0" normalizeH="0" baseline="0" noProof="0" dirty="0">
                <a:ln>
                  <a:noFill/>
                </a:ln>
                <a:solidFill>
                  <a:srgbClr val="000000"/>
                </a:solidFill>
                <a:effectLst/>
                <a:uLnTx/>
                <a:uFillTx/>
                <a:latin typeface="Arial"/>
                <a:ea typeface="+mn-ea"/>
                <a:cs typeface="+mn-cs"/>
              </a:rPr>
              <a:t> : Est-</a:t>
            </a:r>
            <a:r>
              <a:rPr kumimoji="0" lang="en-GB" sz="1800" b="0" i="0" u="none" strike="noStrike" kern="1200" cap="none" spc="0" normalizeH="0" baseline="0" noProof="0" dirty="0" err="1">
                <a:ln>
                  <a:noFill/>
                </a:ln>
                <a:solidFill>
                  <a:srgbClr val="000000"/>
                </a:solidFill>
                <a:effectLst/>
                <a:uLnTx/>
                <a:uFillTx/>
                <a:latin typeface="Arial"/>
                <a:ea typeface="+mn-ea"/>
                <a:cs typeface="+mn-cs"/>
              </a:rPr>
              <a:t>ce</a:t>
            </a:r>
            <a:r>
              <a:rPr kumimoji="0" lang="en-GB" sz="1800" b="0" i="0" u="none" strike="noStrike" kern="1200" cap="none" spc="0" normalizeH="0" baseline="0" noProof="0" dirty="0">
                <a:ln>
                  <a:noFill/>
                </a:ln>
                <a:solidFill>
                  <a:srgbClr val="000000"/>
                </a:solidFill>
                <a:effectLst/>
                <a:uLnTx/>
                <a:uFillTx/>
                <a:latin typeface="Arial"/>
                <a:ea typeface="+mn-ea"/>
                <a:cs typeface="+mn-cs"/>
              </a:rPr>
              <a:t> que je </a:t>
            </a:r>
            <a:r>
              <a:rPr kumimoji="0" lang="en-GB" sz="1800" b="0" i="0" u="none" strike="noStrike" kern="1200" cap="none" spc="0" normalizeH="0" baseline="0" noProof="0" dirty="0" err="1">
                <a:ln>
                  <a:noFill/>
                </a:ln>
                <a:solidFill>
                  <a:srgbClr val="000000"/>
                </a:solidFill>
                <a:effectLst/>
                <a:uLnTx/>
                <a:uFillTx/>
                <a:latin typeface="Arial"/>
                <a:ea typeface="+mn-ea"/>
                <a:cs typeface="+mn-cs"/>
              </a:rPr>
              <a:t>connais</a:t>
            </a:r>
            <a:r>
              <a:rPr kumimoji="0" lang="en-GB" sz="1800" b="0" i="0" u="none" strike="noStrike" kern="1200" cap="none" spc="0" normalizeH="0" baseline="0" noProof="0" dirty="0">
                <a:ln>
                  <a:noFill/>
                </a:ln>
                <a:solidFill>
                  <a:srgbClr val="000000"/>
                </a:solidFill>
                <a:effectLst/>
                <a:uLnTx/>
                <a:uFillTx/>
                <a:latin typeface="Arial"/>
                <a:ea typeface="+mn-ea"/>
                <a:cs typeface="+mn-cs"/>
              </a:rPr>
              <a:t> le </a:t>
            </a:r>
            <a:r>
              <a:rPr kumimoji="0" lang="en-GB" sz="1800" b="0" i="0" u="none" strike="noStrike" kern="1200" cap="none" spc="0" normalizeH="0" baseline="0" noProof="0" dirty="0" err="1">
                <a:ln>
                  <a:noFill/>
                </a:ln>
                <a:solidFill>
                  <a:srgbClr val="000000"/>
                </a:solidFill>
                <a:effectLst/>
                <a:uLnTx/>
                <a:uFillTx/>
                <a:latin typeface="Arial"/>
                <a:ea typeface="+mn-ea"/>
                <a:cs typeface="+mn-cs"/>
              </a:rPr>
              <a:t>coordinateur</a:t>
            </a:r>
            <a:r>
              <a:rPr kumimoji="0" lang="en-GB" sz="1800" b="0" i="0" u="none" strike="noStrike" kern="1200" cap="none" spc="0" normalizeH="0" baseline="0" noProof="0" dirty="0">
                <a:ln>
                  <a:noFill/>
                </a:ln>
                <a:solidFill>
                  <a:srgbClr val="000000"/>
                </a:solidFill>
                <a:effectLst/>
                <a:uLnTx/>
                <a:uFillTx/>
                <a:latin typeface="Arial"/>
                <a:ea typeface="+mn-ea"/>
                <a:cs typeface="+mn-cs"/>
              </a:rPr>
              <a:t> et les </a:t>
            </a:r>
            <a:r>
              <a:rPr kumimoji="0" lang="en-GB" sz="1800" b="0" i="0" u="none" strike="noStrike" kern="1200" cap="none" spc="0" normalizeH="0" baseline="0" noProof="0" dirty="0" err="1">
                <a:ln>
                  <a:noFill/>
                </a:ln>
                <a:solidFill>
                  <a:srgbClr val="000000"/>
                </a:solidFill>
                <a:effectLst/>
                <a:uLnTx/>
                <a:uFillTx/>
                <a:latin typeface="Arial"/>
                <a:ea typeface="+mn-ea"/>
                <a:cs typeface="+mn-cs"/>
              </a:rPr>
              <a:t>partenaires</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a:p>
            <a:pPr marL="228600" marR="0" lvl="0" indent="-2286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NOS ADHERENTS </a:t>
            </a:r>
            <a:r>
              <a:rPr kumimoji="0" lang="en-GB" sz="1800" b="0" i="0" u="none" strike="noStrike" kern="1200" cap="none" spc="0" normalizeH="0" baseline="0" noProof="0" dirty="0">
                <a:ln>
                  <a:noFill/>
                </a:ln>
                <a:solidFill>
                  <a:srgbClr val="000000"/>
                </a:solidFill>
                <a:effectLst/>
                <a:uLnTx/>
                <a:uFillTx/>
                <a:latin typeface="Arial"/>
                <a:ea typeface="+mn-ea"/>
                <a:cs typeface="+mn-cs"/>
              </a:rPr>
              <a:t>: qui mobiliser ? Pour faire quoi? </a:t>
            </a:r>
            <a:br>
              <a:rPr kumimoji="0" lang="en-GB" sz="1800" b="0" i="0" u="none" strike="noStrike" kern="1200" cap="none" spc="0" normalizeH="0" baseline="0" noProof="0" dirty="0">
                <a:ln>
                  <a:noFill/>
                </a:ln>
                <a:solidFill>
                  <a:srgbClr val="000000"/>
                </a:solidFill>
                <a:effectLst/>
                <a:uLnTx/>
                <a:uFillTx/>
                <a:latin typeface="Arial"/>
                <a:ea typeface="+mn-ea"/>
                <a:cs typeface="+mn-cs"/>
              </a:rPr>
            </a:br>
            <a:r>
              <a:rPr kumimoji="0" lang="en-GB" sz="1800" b="0" i="0" u="none" strike="noStrike" kern="1200" cap="none" spc="0" normalizeH="0" baseline="0" noProof="0" dirty="0">
                <a:ln>
                  <a:noFill/>
                </a:ln>
                <a:solidFill>
                  <a:srgbClr val="000000"/>
                </a:solidFill>
                <a:effectLst/>
                <a:uLnTx/>
                <a:uFillTx/>
                <a:latin typeface="Arial"/>
                <a:ea typeface="+mn-ea"/>
                <a:cs typeface="+mn-cs"/>
              </a:rPr>
              <a:t>                                  </a:t>
            </a:r>
            <a:r>
              <a:rPr kumimoji="0" lang="en-GB" sz="1800" b="0" i="0" u="none" strike="noStrike" kern="1200" cap="none" spc="0" normalizeH="0" baseline="0" noProof="0" dirty="0" err="1">
                <a:ln>
                  <a:noFill/>
                </a:ln>
                <a:solidFill>
                  <a:srgbClr val="000000"/>
                </a:solidFill>
                <a:effectLst/>
                <a:uLnTx/>
                <a:uFillTx/>
                <a:latin typeface="Arial"/>
                <a:ea typeface="+mn-ea"/>
                <a:cs typeface="+mn-cs"/>
              </a:rPr>
              <a:t>Propriété</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r>
              <a:rPr kumimoji="0" lang="en-GB" sz="1800" b="0" i="0" u="none" strike="noStrike" kern="1200" cap="none" spc="0" normalizeH="0" baseline="0" noProof="0" dirty="0" err="1">
                <a:ln>
                  <a:noFill/>
                </a:ln>
                <a:solidFill>
                  <a:srgbClr val="000000"/>
                </a:solidFill>
                <a:effectLst/>
                <a:uLnTx/>
                <a:uFillTx/>
                <a:latin typeface="Arial"/>
                <a:ea typeface="+mn-ea"/>
                <a:cs typeface="+mn-cs"/>
              </a:rPr>
              <a:t>intellectuelle</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 name="Titre 3">
            <a:extLst>
              <a:ext uri="{FF2B5EF4-FFF2-40B4-BE49-F238E27FC236}">
                <a16:creationId xmlns:a16="http://schemas.microsoft.com/office/drawing/2014/main" id="{922C0A66-8CCE-6F88-8402-2AC9CCC8188F}"/>
              </a:ext>
            </a:extLst>
          </p:cNvPr>
          <p:cNvSpPr txBox="1">
            <a:spLocks/>
          </p:cNvSpPr>
          <p:nvPr/>
        </p:nvSpPr>
        <p:spPr>
          <a:xfrm>
            <a:off x="68071" y="104216"/>
            <a:ext cx="6683829" cy="461665"/>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Définir une stratégie</a:t>
            </a:r>
            <a:endParaRPr kumimoji="0" lang="fr-FR" sz="2400" b="1" i="0" u="none" strike="noStrike" kern="1200" cap="none" spc="0" normalizeH="0" baseline="0" noProof="0" dirty="0">
              <a:ln>
                <a:noFill/>
              </a:ln>
              <a:solidFill>
                <a:prstClr val="white"/>
              </a:solidFill>
              <a:effectLst/>
              <a:uLnTx/>
              <a:uFillTx/>
              <a:latin typeface="Arial"/>
              <a:ea typeface="+mj-ea"/>
              <a:cs typeface="+mj-cs"/>
            </a:endParaRPr>
          </a:p>
        </p:txBody>
      </p:sp>
      <p:sp>
        <p:nvSpPr>
          <p:cNvPr id="6" name="ZoneTexte 5">
            <a:extLst>
              <a:ext uri="{FF2B5EF4-FFF2-40B4-BE49-F238E27FC236}">
                <a16:creationId xmlns:a16="http://schemas.microsoft.com/office/drawing/2014/main" id="{5785EC31-7789-5515-7D94-8E2F44C0FAEA}"/>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164176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11845E-B7A6-4384-8A51-CE9F6D8E56B4}"/>
              </a:ext>
            </a:extLst>
          </p:cNvPr>
          <p:cNvSpPr>
            <a:spLocks noGrp="1"/>
          </p:cNvSpPr>
          <p:nvPr>
            <p:ph type="title"/>
          </p:nvPr>
        </p:nvSpPr>
        <p:spPr>
          <a:xfrm>
            <a:off x="314959" y="825296"/>
            <a:ext cx="8378190" cy="584775"/>
          </a:xfrm>
        </p:spPr>
        <p:txBody>
          <a:bodyPr/>
          <a:lstStyle/>
          <a:p>
            <a:pPr algn="ctr"/>
            <a:r>
              <a:rPr lang="fr-FR" b="1" dirty="0"/>
              <a:t>Processus</a:t>
            </a:r>
            <a:endParaRPr lang="en-GB" b="1" dirty="0"/>
          </a:p>
        </p:txBody>
      </p:sp>
      <p:pic>
        <p:nvPicPr>
          <p:cNvPr id="8" name="Image 7">
            <a:extLst>
              <a:ext uri="{FF2B5EF4-FFF2-40B4-BE49-F238E27FC236}">
                <a16:creationId xmlns:a16="http://schemas.microsoft.com/office/drawing/2014/main" id="{C530AB95-67E6-4597-BCFF-44BDD2771C17}"/>
              </a:ext>
            </a:extLst>
          </p:cNvPr>
          <p:cNvPicPr>
            <a:picLocks noChangeAspect="1"/>
          </p:cNvPicPr>
          <p:nvPr/>
        </p:nvPicPr>
        <p:blipFill>
          <a:blip r:embed="rId3"/>
          <a:stretch>
            <a:fillRect/>
          </a:stretch>
        </p:blipFill>
        <p:spPr>
          <a:xfrm>
            <a:off x="2201951" y="2799095"/>
            <a:ext cx="4557218" cy="3954779"/>
          </a:xfrm>
          <a:prstGeom prst="rect">
            <a:avLst/>
          </a:prstGeom>
        </p:spPr>
      </p:pic>
      <p:sp>
        <p:nvSpPr>
          <p:cNvPr id="4" name="Titre 3">
            <a:extLst>
              <a:ext uri="{FF2B5EF4-FFF2-40B4-BE49-F238E27FC236}">
                <a16:creationId xmlns:a16="http://schemas.microsoft.com/office/drawing/2014/main" id="{E4A74ECF-B9FD-FF93-8D8A-D7E7C161E018}"/>
              </a:ext>
            </a:extLst>
          </p:cNvPr>
          <p:cNvSpPr txBox="1">
            <a:spLocks/>
          </p:cNvSpPr>
          <p:nvPr/>
        </p:nvSpPr>
        <p:spPr>
          <a:xfrm>
            <a:off x="75340" y="119387"/>
            <a:ext cx="6683829" cy="523220"/>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3.Intégrer un consortium</a:t>
            </a:r>
            <a:endParaRPr kumimoji="0" lang="fr-FR" sz="2600" b="1" i="0" u="none" strike="noStrike" kern="1200" cap="none" spc="0" normalizeH="0" baseline="0" noProof="0" dirty="0">
              <a:ln>
                <a:noFill/>
              </a:ln>
              <a:solidFill>
                <a:prstClr val="white"/>
              </a:solidFill>
              <a:effectLst/>
              <a:uLnTx/>
              <a:uFillTx/>
              <a:latin typeface="Arial"/>
              <a:ea typeface="+mj-ea"/>
              <a:cs typeface="+mj-cs"/>
            </a:endParaRPr>
          </a:p>
        </p:txBody>
      </p:sp>
      <p:sp>
        <p:nvSpPr>
          <p:cNvPr id="3" name="ZoneTexte 2">
            <a:extLst>
              <a:ext uri="{FF2B5EF4-FFF2-40B4-BE49-F238E27FC236}">
                <a16:creationId xmlns:a16="http://schemas.microsoft.com/office/drawing/2014/main" id="{DFB6A186-FD62-7895-4469-01A10AB9944C}"/>
              </a:ext>
            </a:extLst>
          </p:cNvPr>
          <p:cNvSpPr txBox="1"/>
          <p:nvPr/>
        </p:nvSpPr>
        <p:spPr>
          <a:xfrm>
            <a:off x="2566349" y="1603593"/>
            <a:ext cx="38284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S’appuyer sur les réseaux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Evènements de réseautage</a:t>
            </a:r>
          </a:p>
        </p:txBody>
      </p:sp>
      <p:sp>
        <p:nvSpPr>
          <p:cNvPr id="6" name="Flèche : bas 5">
            <a:extLst>
              <a:ext uri="{FF2B5EF4-FFF2-40B4-BE49-F238E27FC236}">
                <a16:creationId xmlns:a16="http://schemas.microsoft.com/office/drawing/2014/main" id="{3F5B65B5-1427-7BBF-1425-DD6AB95A1353}"/>
              </a:ext>
            </a:extLst>
          </p:cNvPr>
          <p:cNvSpPr/>
          <p:nvPr/>
        </p:nvSpPr>
        <p:spPr>
          <a:xfrm>
            <a:off x="4406132" y="1968971"/>
            <a:ext cx="148856" cy="191386"/>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lèche : bas 8">
            <a:extLst>
              <a:ext uri="{FF2B5EF4-FFF2-40B4-BE49-F238E27FC236}">
                <a16:creationId xmlns:a16="http://schemas.microsoft.com/office/drawing/2014/main" id="{F0B5FDAC-BE91-05BE-221C-8542C225A918}"/>
              </a:ext>
            </a:extLst>
          </p:cNvPr>
          <p:cNvSpPr/>
          <p:nvPr/>
        </p:nvSpPr>
        <p:spPr>
          <a:xfrm>
            <a:off x="4409676" y="2549028"/>
            <a:ext cx="148856" cy="191386"/>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ZoneTexte 9">
            <a:extLst>
              <a:ext uri="{FF2B5EF4-FFF2-40B4-BE49-F238E27FC236}">
                <a16:creationId xmlns:a16="http://schemas.microsoft.com/office/drawing/2014/main" id="{4F4BF15C-1009-946C-4B35-23CF74A256F1}"/>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
        <p:nvSpPr>
          <p:cNvPr id="11" name="Flèche : double flèche verticale 10">
            <a:extLst>
              <a:ext uri="{FF2B5EF4-FFF2-40B4-BE49-F238E27FC236}">
                <a16:creationId xmlns:a16="http://schemas.microsoft.com/office/drawing/2014/main" id="{DFE276D4-D6F7-FAC9-4075-D0C1031A85F1}"/>
              </a:ext>
            </a:extLst>
          </p:cNvPr>
          <p:cNvSpPr/>
          <p:nvPr/>
        </p:nvSpPr>
        <p:spPr>
          <a:xfrm flipH="1">
            <a:off x="6759169" y="2926467"/>
            <a:ext cx="182880" cy="584775"/>
          </a:xfrm>
          <a:prstGeom prst="up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9903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63AAD-2BF8-4E52-872B-8E57F45B1C42}"/>
              </a:ext>
            </a:extLst>
          </p:cNvPr>
          <p:cNvSpPr>
            <a:spLocks noGrp="1"/>
          </p:cNvSpPr>
          <p:nvPr>
            <p:ph type="title"/>
          </p:nvPr>
        </p:nvSpPr>
        <p:spPr>
          <a:xfrm>
            <a:off x="485775" y="986156"/>
            <a:ext cx="8172450" cy="584775"/>
          </a:xfrm>
        </p:spPr>
        <p:txBody>
          <a:bodyPr/>
          <a:lstStyle/>
          <a:p>
            <a:pPr algn="ctr"/>
            <a:r>
              <a:rPr lang="fr-FR" dirty="0"/>
              <a:t>Un « bon consortium »</a:t>
            </a:r>
            <a:endParaRPr lang="en-GB" dirty="0"/>
          </a:p>
        </p:txBody>
      </p:sp>
      <p:sp>
        <p:nvSpPr>
          <p:cNvPr id="4" name="Espace réservé du contenu 2">
            <a:extLst>
              <a:ext uri="{FF2B5EF4-FFF2-40B4-BE49-F238E27FC236}">
                <a16:creationId xmlns:a16="http://schemas.microsoft.com/office/drawing/2014/main" id="{CF7C4E1F-0AE9-4380-87E2-837157C1D050}"/>
              </a:ext>
            </a:extLst>
          </p:cNvPr>
          <p:cNvSpPr txBox="1">
            <a:spLocks/>
          </p:cNvSpPr>
          <p:nvPr/>
        </p:nvSpPr>
        <p:spPr>
          <a:xfrm>
            <a:off x="677365" y="2125885"/>
            <a:ext cx="4068725" cy="326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err="1">
                <a:ln>
                  <a:noFill/>
                </a:ln>
                <a:solidFill>
                  <a:srgbClr val="000000"/>
                </a:solidFill>
                <a:effectLst/>
                <a:uLnTx/>
                <a:uFillTx/>
                <a:latin typeface="Arial"/>
                <a:ea typeface="+mn-ea"/>
                <a:cs typeface="+mn-cs"/>
              </a:rPr>
              <a:t>Nombre</a:t>
            </a:r>
            <a:r>
              <a:rPr kumimoji="0" lang="en-GB" sz="1800" b="1" i="0" u="none" strike="noStrike" kern="1200" cap="none" spc="0" normalizeH="0" baseline="0" noProof="0" dirty="0">
                <a:ln>
                  <a:noFill/>
                </a:ln>
                <a:solidFill>
                  <a:srgbClr val="000000"/>
                </a:solidFill>
                <a:effectLst/>
                <a:uLnTx/>
                <a:uFillTx/>
                <a:latin typeface="Arial"/>
                <a:ea typeface="+mn-ea"/>
                <a:cs typeface="+mn-cs"/>
              </a:rPr>
              <a:t> de </a:t>
            </a:r>
            <a:r>
              <a:rPr kumimoji="0" lang="en-GB" sz="1800" b="1" i="0" u="none" strike="noStrike" kern="1200" cap="none" spc="0" normalizeH="0" baseline="0" noProof="0" dirty="0" err="1">
                <a:ln>
                  <a:noFill/>
                </a:ln>
                <a:solidFill>
                  <a:srgbClr val="000000"/>
                </a:solidFill>
                <a:effectLst/>
                <a:uLnTx/>
                <a:uFillTx/>
                <a:latin typeface="Arial"/>
                <a:ea typeface="+mn-ea"/>
                <a:cs typeface="+mn-cs"/>
              </a:rPr>
              <a:t>partenaires</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Budget </a:t>
            </a:r>
            <a:r>
              <a:rPr kumimoji="0" lang="en-GB" sz="1800" b="1" i="0" u="none" strike="noStrike" kern="1200" cap="none" spc="0" normalizeH="0" baseline="0" noProof="0" dirty="0" err="1">
                <a:ln>
                  <a:noFill/>
                </a:ln>
                <a:solidFill>
                  <a:srgbClr val="000000"/>
                </a:solidFill>
                <a:effectLst/>
                <a:uLnTx/>
                <a:uFillTx/>
                <a:latin typeface="Arial"/>
                <a:ea typeface="+mn-ea"/>
                <a:cs typeface="+mn-cs"/>
              </a:rPr>
              <a:t>approprié</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Bien </a:t>
            </a:r>
            <a:r>
              <a:rPr kumimoji="0" lang="en-GB" sz="1800" b="1" i="0" u="none" strike="noStrike" kern="1200" cap="none" spc="0" normalizeH="0" baseline="0" noProof="0" dirty="0" err="1">
                <a:ln>
                  <a:noFill/>
                </a:ln>
                <a:solidFill>
                  <a:srgbClr val="000000"/>
                </a:solidFill>
                <a:effectLst/>
                <a:uLnTx/>
                <a:uFillTx/>
                <a:latin typeface="Arial"/>
                <a:ea typeface="+mn-ea"/>
                <a:cs typeface="+mn-cs"/>
              </a:rPr>
              <a:t>équilibré</a:t>
            </a:r>
            <a:r>
              <a:rPr kumimoji="0" lang="en-GB" sz="1800" b="1" i="0" u="none" strike="noStrike" kern="1200" cap="none" spc="0" normalizeH="0" baseline="0" noProof="0" dirty="0">
                <a:ln>
                  <a:noFill/>
                </a:ln>
                <a:solidFill>
                  <a:srgbClr val="000000"/>
                </a:solidFill>
                <a:effectLst/>
                <a:uLnTx/>
                <a:uFillTx/>
                <a:latin typeface="Arial"/>
                <a:ea typeface="+mn-ea"/>
                <a:cs typeface="+mn-cs"/>
              </a:rPr>
              <a:t> : </a:t>
            </a:r>
          </a:p>
          <a:p>
            <a:pPr marL="685800" marR="0" lvl="1" indent="-228600" algn="l" defTabSz="914400" rtl="0" eaLnBrk="1" fontAlgn="auto" latinLnBrk="0" hangingPunct="1">
              <a:lnSpc>
                <a:spcPct val="90000"/>
              </a:lnSpc>
              <a:spcBef>
                <a:spcPts val="1200"/>
              </a:spcBef>
              <a:spcAft>
                <a:spcPts val="0"/>
              </a:spcAft>
              <a:buClrTx/>
              <a:buSzPct val="58000"/>
              <a:buFont typeface="Wingdings" panose="05000000000000000000" pitchFamily="2" charset="2"/>
              <a:buChar char="v"/>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Expertise </a:t>
            </a:r>
          </a:p>
          <a:p>
            <a:pPr marL="685800" marR="0" lvl="1" indent="-228600" algn="l" defTabSz="914400" rtl="0" eaLnBrk="1" fontAlgn="auto" latinLnBrk="0" hangingPunct="1">
              <a:lnSpc>
                <a:spcPct val="90000"/>
              </a:lnSpc>
              <a:spcBef>
                <a:spcPts val="1200"/>
              </a:spcBef>
              <a:spcAft>
                <a:spcPts val="0"/>
              </a:spcAft>
              <a:buClrTx/>
              <a:buSzPct val="58000"/>
              <a:buFont typeface="Wingdings" panose="05000000000000000000" pitchFamily="2" charset="2"/>
              <a:buChar char="v"/>
              <a:tabLst/>
              <a:defRPr/>
            </a:pPr>
            <a:r>
              <a:rPr kumimoji="0" lang="en-GB" sz="1800" b="0" i="0" u="none" strike="noStrike" kern="1200" cap="none" spc="0" normalizeH="0" baseline="0" noProof="0" dirty="0" err="1">
                <a:ln>
                  <a:noFill/>
                </a:ln>
                <a:solidFill>
                  <a:srgbClr val="000000"/>
                </a:solidFill>
                <a:effectLst/>
                <a:uLnTx/>
                <a:uFillTx/>
                <a:latin typeface="Arial"/>
                <a:ea typeface="+mn-ea"/>
                <a:cs typeface="+mn-cs"/>
              </a:rPr>
              <a:t>Secteur</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685800" marR="0" lvl="1" indent="-228600" algn="l" defTabSz="914400" rtl="0" eaLnBrk="1" fontAlgn="auto" latinLnBrk="0" hangingPunct="1">
              <a:lnSpc>
                <a:spcPct val="90000"/>
              </a:lnSpc>
              <a:spcBef>
                <a:spcPts val="1200"/>
              </a:spcBef>
              <a:spcAft>
                <a:spcPts val="0"/>
              </a:spcAft>
              <a:buClrTx/>
              <a:buSzPct val="58000"/>
              <a:buFont typeface="Wingdings" panose="05000000000000000000" pitchFamily="2" charset="2"/>
              <a:buChar char="v"/>
              <a:tabLst/>
              <a:defRPr/>
            </a:pPr>
            <a:r>
              <a:rPr kumimoji="0" lang="en-GB" sz="1800" b="0" i="0" u="none" strike="noStrike" kern="1200" cap="none" spc="0" normalizeH="0" baseline="0" noProof="0" dirty="0" err="1">
                <a:ln>
                  <a:noFill/>
                </a:ln>
                <a:solidFill>
                  <a:srgbClr val="000000"/>
                </a:solidFill>
                <a:effectLst/>
                <a:uLnTx/>
                <a:uFillTx/>
                <a:latin typeface="Arial"/>
                <a:ea typeface="+mn-ea"/>
                <a:cs typeface="+mn-cs"/>
              </a:rPr>
              <a:t>Répartition</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r>
              <a:rPr kumimoji="0" lang="en-GB" sz="1800" b="0" i="0" u="none" strike="noStrike" kern="1200" cap="none" spc="0" normalizeH="0" baseline="0" noProof="0" dirty="0" err="1">
                <a:ln>
                  <a:noFill/>
                </a:ln>
                <a:solidFill>
                  <a:srgbClr val="000000"/>
                </a:solidFill>
                <a:effectLst/>
                <a:uLnTx/>
                <a:uFillTx/>
                <a:latin typeface="Arial"/>
                <a:ea typeface="+mn-ea"/>
                <a:cs typeface="+mn-cs"/>
              </a:rPr>
              <a:t>géographique</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a:p>
            <a:pPr marL="685800" marR="0" lvl="1" indent="-228600" algn="l" defTabSz="914400" rtl="0" eaLnBrk="1" fontAlgn="auto" latinLnBrk="0" hangingPunct="1">
              <a:lnSpc>
                <a:spcPct val="90000"/>
              </a:lnSpc>
              <a:spcBef>
                <a:spcPts val="1200"/>
              </a:spcBef>
              <a:spcAft>
                <a:spcPts val="0"/>
              </a:spcAft>
              <a:buClrTx/>
              <a:buSzPct val="58000"/>
              <a:buFont typeface="Wingdings" panose="05000000000000000000" pitchFamily="2" charset="2"/>
              <a:buChar char="v"/>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Missions</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285750" marR="0" lvl="1" indent="-285750" algn="l" defTabSz="914400" rtl="0" eaLnBrk="1" fontAlgn="auto" latinLnBrk="0" hangingPunct="1">
              <a:lnSpc>
                <a:spcPct val="90000"/>
              </a:lnSpc>
              <a:spcBef>
                <a:spcPts val="3000"/>
              </a:spcBef>
              <a:spcAft>
                <a:spcPts val="0"/>
              </a:spcAft>
              <a:buClrTx/>
              <a:buSzPct val="100000"/>
              <a:buFont typeface="Arial" panose="020B0604020202020204" pitchFamily="34" charset="0"/>
              <a:buChar char="•"/>
              <a:tabLst/>
              <a:defRPr/>
            </a:pPr>
            <a:r>
              <a:rPr kumimoji="0" lang="en-GB" sz="1800" b="1" i="0" u="none" strike="noStrike" kern="1200" cap="none" spc="0" normalizeH="0" baseline="0" noProof="0" dirty="0" err="1">
                <a:ln>
                  <a:noFill/>
                </a:ln>
                <a:solidFill>
                  <a:srgbClr val="000000"/>
                </a:solidFill>
                <a:effectLst/>
                <a:uLnTx/>
                <a:uFillTx/>
                <a:latin typeface="Arial"/>
                <a:ea typeface="+mn-ea"/>
                <a:cs typeface="+mn-cs"/>
              </a:rPr>
              <a:t>Impliquer</a:t>
            </a:r>
            <a:r>
              <a:rPr kumimoji="0" lang="en-GB" sz="1800" b="1" i="0" u="none" strike="noStrike" kern="1200" cap="none" spc="0" normalizeH="0" baseline="0" noProof="0" dirty="0">
                <a:ln>
                  <a:noFill/>
                </a:ln>
                <a:solidFill>
                  <a:srgbClr val="000000"/>
                </a:solidFill>
                <a:effectLst/>
                <a:uLnTx/>
                <a:uFillTx/>
                <a:latin typeface="Arial"/>
                <a:ea typeface="+mn-ea"/>
                <a:cs typeface="+mn-cs"/>
              </a:rPr>
              <a:t> des </a:t>
            </a:r>
            <a:r>
              <a:rPr kumimoji="0" lang="en-GB" sz="1800" b="1" i="0" u="none" strike="noStrike" kern="1200" cap="none" spc="0" normalizeH="0" baseline="0" noProof="0" dirty="0" err="1">
                <a:ln>
                  <a:noFill/>
                </a:ln>
                <a:solidFill>
                  <a:srgbClr val="000000"/>
                </a:solidFill>
                <a:effectLst/>
                <a:uLnTx/>
                <a:uFillTx/>
                <a:latin typeface="Arial"/>
                <a:ea typeface="+mn-ea"/>
                <a:cs typeface="+mn-cs"/>
              </a:rPr>
              <a:t>adhérents</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itre 3">
            <a:extLst>
              <a:ext uri="{FF2B5EF4-FFF2-40B4-BE49-F238E27FC236}">
                <a16:creationId xmlns:a16="http://schemas.microsoft.com/office/drawing/2014/main" id="{22190373-EF2D-CEAF-D4E0-8ED8F44736DB}"/>
              </a:ext>
            </a:extLst>
          </p:cNvPr>
          <p:cNvSpPr txBox="1">
            <a:spLocks/>
          </p:cNvSpPr>
          <p:nvPr/>
        </p:nvSpPr>
        <p:spPr>
          <a:xfrm>
            <a:off x="96623" y="98572"/>
            <a:ext cx="6683829" cy="523220"/>
          </a:xfrm>
          <a:prstGeom prst="rect">
            <a:avLst/>
          </a:prstGeom>
        </p:spPr>
        <p:txBody>
          <a:bodyPr vert="horz" lIns="91440" tIns="45720" rIns="91440" bIns="45720" rtlCol="0" anchor="ctr">
            <a:spAutoFit/>
          </a:bodyPr>
          <a:lstStyle>
            <a:lvl1pPr algn="l" defTabSz="457200" rtl="0" eaLnBrk="1" latinLnBrk="0" hangingPunct="1">
              <a:spcBef>
                <a:spcPct val="0"/>
              </a:spcBef>
              <a:buNone/>
              <a:defRPr sz="3200" kern="1200">
                <a:solidFill>
                  <a:srgbClr val="00B1E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3.Intégrer un consortium</a:t>
            </a:r>
            <a:endParaRPr kumimoji="0" lang="fr-FR" sz="2600" b="1" i="0" u="none" strike="noStrike" kern="1200" cap="none" spc="0" normalizeH="0" baseline="0" noProof="0" dirty="0">
              <a:ln>
                <a:noFill/>
              </a:ln>
              <a:solidFill>
                <a:prstClr val="white"/>
              </a:solidFill>
              <a:effectLst/>
              <a:uLnTx/>
              <a:uFillTx/>
              <a:latin typeface="Arial"/>
              <a:ea typeface="+mj-ea"/>
              <a:cs typeface="+mj-cs"/>
            </a:endParaRPr>
          </a:p>
        </p:txBody>
      </p:sp>
      <p:pic>
        <p:nvPicPr>
          <p:cNvPr id="7" name="Image 6">
            <a:extLst>
              <a:ext uri="{FF2B5EF4-FFF2-40B4-BE49-F238E27FC236}">
                <a16:creationId xmlns:a16="http://schemas.microsoft.com/office/drawing/2014/main" id="{820E1A59-D352-573B-DF1B-6406FA99F374}"/>
              </a:ext>
            </a:extLst>
          </p:cNvPr>
          <p:cNvPicPr>
            <a:picLocks noChangeAspect="1"/>
          </p:cNvPicPr>
          <p:nvPr/>
        </p:nvPicPr>
        <p:blipFill>
          <a:blip r:embed="rId3"/>
          <a:stretch>
            <a:fillRect/>
          </a:stretch>
        </p:blipFill>
        <p:spPr>
          <a:xfrm>
            <a:off x="4746090" y="3184664"/>
            <a:ext cx="4068725" cy="3051544"/>
          </a:xfrm>
          <a:prstGeom prst="rect">
            <a:avLst/>
          </a:prstGeom>
        </p:spPr>
      </p:pic>
      <p:sp>
        <p:nvSpPr>
          <p:cNvPr id="6" name="ZoneTexte 5">
            <a:extLst>
              <a:ext uri="{FF2B5EF4-FFF2-40B4-BE49-F238E27FC236}">
                <a16:creationId xmlns:a16="http://schemas.microsoft.com/office/drawing/2014/main" id="{5BED3B54-225D-A92E-9CDA-F83DAE1E8A24}"/>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15770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9423" y="97825"/>
            <a:ext cx="5760720" cy="492443"/>
          </a:xfrm>
        </p:spPr>
        <p:txBody>
          <a:bodyPr/>
          <a:lstStyle/>
          <a:p>
            <a:r>
              <a:rPr lang="fr-FR" sz="2600" b="1" dirty="0">
                <a:solidFill>
                  <a:schemeClr val="bg1"/>
                </a:solidFill>
              </a:rPr>
              <a:t>2 projets financés</a:t>
            </a:r>
          </a:p>
        </p:txBody>
      </p:sp>
      <p:sp>
        <p:nvSpPr>
          <p:cNvPr id="5" name="ZoneTexte 4">
            <a:extLst>
              <a:ext uri="{FF2B5EF4-FFF2-40B4-BE49-F238E27FC236}">
                <a16:creationId xmlns:a16="http://schemas.microsoft.com/office/drawing/2014/main" id="{CCF626B6-349C-48E9-A62D-76EDB058BE8F}"/>
              </a:ext>
            </a:extLst>
          </p:cNvPr>
          <p:cNvSpPr txBox="1"/>
          <p:nvPr/>
        </p:nvSpPr>
        <p:spPr>
          <a:xfrm>
            <a:off x="1489162" y="3898076"/>
            <a:ext cx="765483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Après avoir mené des études bibliographiques et des études d’acceptation sociale des produits développés au cours du projet en partenariat avec </a:t>
            </a:r>
            <a:r>
              <a:rPr kumimoji="0" lang="fr-FR" sz="1600" b="0" i="1" u="none" strike="noStrike" kern="1200" cap="none" spc="0" normalizeH="0" baseline="0" noProof="0" dirty="0" err="1">
                <a:ln>
                  <a:noFill/>
                </a:ln>
                <a:solidFill>
                  <a:srgbClr val="000000"/>
                </a:solidFill>
                <a:effectLst/>
                <a:uLnTx/>
                <a:uFillTx/>
                <a:latin typeface="Arial"/>
                <a:ea typeface="Calibri" panose="020F0502020204030204" pitchFamily="34" charset="0"/>
                <a:cs typeface="+mn-cs"/>
              </a:rPr>
              <a:t>Nausicaà</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(adhérent AQUIMER), </a:t>
            </a:r>
            <a:r>
              <a:rPr kumimoji="0" lang="fr-FR" sz="1600" b="1" i="1"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AQUIMER</a:t>
            </a:r>
            <a:r>
              <a:rPr kumimoji="0" lang="fr-FR" sz="1600" b="0" i="1"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 </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est en charge de </a:t>
            </a:r>
            <a:r>
              <a:rPr kumimoji="0" lang="fr-FR" sz="1600" b="0" i="1"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valoriser et de promouvoir les résultats du projet. </a:t>
            </a:r>
            <a:endPar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3" name="ZoneTexte 2">
            <a:extLst>
              <a:ext uri="{FF2B5EF4-FFF2-40B4-BE49-F238E27FC236}">
                <a16:creationId xmlns:a16="http://schemas.microsoft.com/office/drawing/2014/main" id="{AA4CE559-9802-4A2A-B82E-1F44A04EF207}"/>
              </a:ext>
            </a:extLst>
          </p:cNvPr>
          <p:cNvSpPr txBox="1"/>
          <p:nvPr/>
        </p:nvSpPr>
        <p:spPr>
          <a:xfrm>
            <a:off x="3320035" y="750445"/>
            <a:ext cx="231986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CIRCALGAE</a:t>
            </a:r>
            <a:endParaRPr kumimoji="0" lang="fr-FR"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ZoneTexte 5">
            <a:extLst>
              <a:ext uri="{FF2B5EF4-FFF2-40B4-BE49-F238E27FC236}">
                <a16:creationId xmlns:a16="http://schemas.microsoft.com/office/drawing/2014/main" id="{F57495C1-BB21-46C2-9B5E-408DC4D368F7}"/>
              </a:ext>
            </a:extLst>
          </p:cNvPr>
          <p:cNvSpPr txBox="1"/>
          <p:nvPr/>
        </p:nvSpPr>
        <p:spPr>
          <a:xfrm>
            <a:off x="79423" y="1206833"/>
            <a:ext cx="8985152" cy="61555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Dispositif </a:t>
            </a:r>
            <a:r>
              <a:rPr kumimoji="0" lang="fr-FR" sz="1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Horizon Europe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Thématique </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fr-FR" sz="1600" b="0"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Libérer le potentiel des algues pour une économie bleue européenne florissante</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endPar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8" name="ZoneTexte 7">
            <a:extLst>
              <a:ext uri="{FF2B5EF4-FFF2-40B4-BE49-F238E27FC236}">
                <a16:creationId xmlns:a16="http://schemas.microsoft.com/office/drawing/2014/main" id="{B758583C-9A34-4A1B-BA83-F03992672DB0}"/>
              </a:ext>
            </a:extLst>
          </p:cNvPr>
          <p:cNvSpPr txBox="1"/>
          <p:nvPr/>
        </p:nvSpPr>
        <p:spPr>
          <a:xfrm>
            <a:off x="0" y="2825879"/>
            <a:ext cx="1235454"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Objectif : </a:t>
            </a:r>
            <a:endParaRPr kumimoji="0" lang="fr-FR" sz="1600" b="0" i="0" u="none" strike="noStrike" kern="1200" cap="none" spc="0" normalizeH="0" baseline="0" noProof="0" dirty="0">
              <a:ln>
                <a:noFill/>
              </a:ln>
              <a:solidFill>
                <a:srgbClr val="00B050"/>
              </a:solidFill>
              <a:effectLst/>
              <a:uLnTx/>
              <a:uFillTx/>
              <a:latin typeface="Arial"/>
              <a:ea typeface="+mn-ea"/>
              <a:cs typeface="+mn-cs"/>
            </a:endParaRPr>
          </a:p>
        </p:txBody>
      </p:sp>
      <p:sp>
        <p:nvSpPr>
          <p:cNvPr id="9" name="ZoneTexte 8">
            <a:extLst>
              <a:ext uri="{FF2B5EF4-FFF2-40B4-BE49-F238E27FC236}">
                <a16:creationId xmlns:a16="http://schemas.microsoft.com/office/drawing/2014/main" id="{BBCCC035-D438-4EB1-AC3C-B19C547AA0B4}"/>
              </a:ext>
            </a:extLst>
          </p:cNvPr>
          <p:cNvSpPr txBox="1"/>
          <p:nvPr/>
        </p:nvSpPr>
        <p:spPr>
          <a:xfrm>
            <a:off x="965483" y="2842666"/>
            <a:ext cx="799563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développer un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concept de bioraffinerie intégrée</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pour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valoriser les flux de déchets industriels d'algues produits en masse</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Ces flux de déchets seront transformés en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ingrédients à valeur ajoutée</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pour des applications alimentaires et non alimentaires.</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ZoneTexte 9">
            <a:extLst>
              <a:ext uri="{FF2B5EF4-FFF2-40B4-BE49-F238E27FC236}">
                <a16:creationId xmlns:a16="http://schemas.microsoft.com/office/drawing/2014/main" id="{DF56BACB-9FE8-431C-B975-7D0409AFA13B}"/>
              </a:ext>
            </a:extLst>
          </p:cNvPr>
          <p:cNvSpPr txBox="1"/>
          <p:nvPr/>
        </p:nvSpPr>
        <p:spPr>
          <a:xfrm>
            <a:off x="2882164" y="1888871"/>
            <a:ext cx="3621504" cy="692369"/>
          </a:xfrm>
          <a:prstGeom prst="rect">
            <a:avLst/>
          </a:prstGeom>
          <a:noFill/>
        </p:spPr>
        <p:txBody>
          <a:bodyPr wrap="none" rtlCol="0">
            <a:spAutoFit/>
          </a:bodyPr>
          <a:lstStyle/>
          <a:p>
            <a:pPr marL="342900" marR="0" lvl="0" indent="-342900" algn="l" defTabSz="457200" rtl="0" eaLnBrk="1" fontAlgn="auto" latinLnBrk="0" hangingPunct="1">
              <a:lnSpc>
                <a:spcPct val="105000"/>
              </a:lnSpc>
              <a:spcBef>
                <a:spcPts val="300"/>
              </a:spcBef>
              <a:spcAft>
                <a:spcPts val="0"/>
              </a:spcAft>
              <a:buClrTx/>
              <a:buSzTx/>
              <a:buFont typeface="Wingdings" panose="05000000000000000000" pitchFamily="2" charset="2"/>
              <a:buChar char=""/>
              <a:tabLst/>
              <a:defRPr/>
            </a:pPr>
            <a:r>
              <a:rPr kumimoji="0" lang="fr-FR" sz="1800" b="0"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Chiffres clés : </a:t>
            </a:r>
            <a:r>
              <a:rPr kumimoji="0" lang="fr-FR" sz="1800" b="1"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21 partenaires </a:t>
            </a:r>
            <a:endPar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5000"/>
              </a:lnSpc>
              <a:spcBef>
                <a:spcPts val="300"/>
              </a:spcBef>
              <a:spcAft>
                <a:spcPts val="800"/>
              </a:spcAft>
              <a:buClrTx/>
              <a:buSzTx/>
              <a:buFont typeface="Wingdings" panose="05000000000000000000" pitchFamily="2" charset="2"/>
              <a:buChar char=""/>
              <a:tabLst/>
              <a:defRPr/>
            </a:pPr>
            <a:r>
              <a:rPr kumimoji="0" lang="fr-FR" sz="1800" b="0"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Budget global</a:t>
            </a:r>
            <a:r>
              <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 </a:t>
            </a:r>
            <a:r>
              <a:rPr kumimoji="0" lang="fr-FR" sz="18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10 330 000 €</a:t>
            </a:r>
            <a:endPar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ACDA6BB0-3746-49A9-A0E3-4FF283222CD6}"/>
              </a:ext>
            </a:extLst>
          </p:cNvPr>
          <p:cNvSpPr txBox="1"/>
          <p:nvPr/>
        </p:nvSpPr>
        <p:spPr>
          <a:xfrm>
            <a:off x="452844" y="5904261"/>
            <a:ext cx="8238309" cy="584775"/>
          </a:xfrm>
          <a:prstGeom prst="rect">
            <a:avLst/>
          </a:prstGeom>
          <a:noFill/>
          <a:ln w="12700" cmpd="sng">
            <a:solidFill>
              <a:srgbClr val="00B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Sujet « algues » au cœur à la fois, du </a:t>
            </a:r>
            <a:r>
              <a:rPr kumimoji="0" lang="fr-FR" sz="1600" b="0"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plan « </a:t>
            </a:r>
            <a:r>
              <a:rPr kumimoji="0" lang="fr-FR" sz="1600" b="1"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protéines végétales </a:t>
            </a:r>
            <a:r>
              <a:rPr kumimoji="0" lang="fr-FR" sz="1600" b="0"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 </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mais aussi de </a:t>
            </a:r>
            <a:b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b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la </a:t>
            </a:r>
            <a:r>
              <a:rPr kumimoji="0" lang="fr-FR" sz="1600" b="1" i="0"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feuille stratégique « Bioéconomie » </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de la Région Normandie, en cours de rédaction.</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Image 11">
            <a:extLst>
              <a:ext uri="{FF2B5EF4-FFF2-40B4-BE49-F238E27FC236}">
                <a16:creationId xmlns:a16="http://schemas.microsoft.com/office/drawing/2014/main" id="{DF1BC203-7B3F-46A9-8BE7-D61D685B57D3}"/>
              </a:ext>
            </a:extLst>
          </p:cNvPr>
          <p:cNvPicPr>
            <a:picLocks noChangeAspect="1"/>
          </p:cNvPicPr>
          <p:nvPr/>
        </p:nvPicPr>
        <p:blipFill>
          <a:blip r:embed="rId3"/>
          <a:stretch>
            <a:fillRect/>
          </a:stretch>
        </p:blipFill>
        <p:spPr>
          <a:xfrm>
            <a:off x="23374" y="4103560"/>
            <a:ext cx="1419497" cy="425488"/>
          </a:xfrm>
          <a:prstGeom prst="rect">
            <a:avLst/>
          </a:prstGeom>
        </p:spPr>
      </p:pic>
      <p:sp>
        <p:nvSpPr>
          <p:cNvPr id="14" name="ZoneTexte 13">
            <a:extLst>
              <a:ext uri="{FF2B5EF4-FFF2-40B4-BE49-F238E27FC236}">
                <a16:creationId xmlns:a16="http://schemas.microsoft.com/office/drawing/2014/main" id="{DB7ADABF-0EE8-4AD2-99E6-06C1016F215C}"/>
              </a:ext>
            </a:extLst>
          </p:cNvPr>
          <p:cNvSpPr txBox="1"/>
          <p:nvPr/>
        </p:nvSpPr>
        <p:spPr>
          <a:xfrm>
            <a:off x="1621972" y="5326247"/>
            <a:ext cx="677309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Le </a:t>
            </a:r>
            <a:r>
              <a:rPr kumimoji="0" lang="fr-FR" sz="1600" b="1" i="1"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CEVA</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fr-FR" sz="1600" b="0" i="1" u="none" strike="noStrike" kern="1200" cap="none" spc="0" normalizeH="0" baseline="0" noProof="0" dirty="0">
                <a:ln>
                  <a:noFill/>
                </a:ln>
                <a:solidFill>
                  <a:srgbClr val="00B050"/>
                </a:solidFill>
                <a:effectLst/>
                <a:uLnTx/>
                <a:uFillTx/>
                <a:latin typeface="Arial"/>
                <a:ea typeface="Calibri" panose="020F0502020204030204" pitchFamily="34" charset="0"/>
                <a:cs typeface="+mn-cs"/>
              </a:rPr>
              <a:t>adhérent du Pôle</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est également partenaire de ce projet.</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Image 15">
            <a:extLst>
              <a:ext uri="{FF2B5EF4-FFF2-40B4-BE49-F238E27FC236}">
                <a16:creationId xmlns:a16="http://schemas.microsoft.com/office/drawing/2014/main" id="{60D7A421-382F-4505-83DB-B67B75FFB070}"/>
              </a:ext>
            </a:extLst>
          </p:cNvPr>
          <p:cNvPicPr>
            <a:picLocks noChangeAspect="1"/>
          </p:cNvPicPr>
          <p:nvPr/>
        </p:nvPicPr>
        <p:blipFill>
          <a:blip r:embed="rId4"/>
          <a:stretch>
            <a:fillRect/>
          </a:stretch>
        </p:blipFill>
        <p:spPr>
          <a:xfrm>
            <a:off x="46289" y="5227901"/>
            <a:ext cx="1515288" cy="432116"/>
          </a:xfrm>
          <a:prstGeom prst="rect">
            <a:avLst/>
          </a:prstGeom>
        </p:spPr>
      </p:pic>
      <p:sp>
        <p:nvSpPr>
          <p:cNvPr id="13" name="ZoneTexte 12">
            <a:extLst>
              <a:ext uri="{FF2B5EF4-FFF2-40B4-BE49-F238E27FC236}">
                <a16:creationId xmlns:a16="http://schemas.microsoft.com/office/drawing/2014/main" id="{A3FF6350-7F9E-3D32-0E17-0C60DE43F075}"/>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23951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0914" y="122551"/>
            <a:ext cx="5760720" cy="492443"/>
          </a:xfrm>
        </p:spPr>
        <p:txBody>
          <a:bodyPr/>
          <a:lstStyle/>
          <a:p>
            <a:r>
              <a:rPr lang="fr-FR" sz="2600" b="1" dirty="0">
                <a:solidFill>
                  <a:schemeClr val="bg1"/>
                </a:solidFill>
              </a:rPr>
              <a:t>2 projets financés</a:t>
            </a:r>
          </a:p>
        </p:txBody>
      </p:sp>
      <p:sp>
        <p:nvSpPr>
          <p:cNvPr id="32" name="ZoneTexte 31">
            <a:extLst>
              <a:ext uri="{FF2B5EF4-FFF2-40B4-BE49-F238E27FC236}">
                <a16:creationId xmlns:a16="http://schemas.microsoft.com/office/drawing/2014/main" id="{2495BE4C-F5B6-44AC-A00D-6D537DF47CF6}"/>
              </a:ext>
            </a:extLst>
          </p:cNvPr>
          <p:cNvSpPr txBox="1"/>
          <p:nvPr/>
        </p:nvSpPr>
        <p:spPr>
          <a:xfrm>
            <a:off x="1044052" y="2863988"/>
            <a:ext cx="801019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soutenir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l'établissement de modèles de gouvernance innovants</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aux niveaux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local</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et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régional</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pour soutenir et renforcer les interfaces scientifiques et politiques de l'Union Européenne et de la communauté internationale autour de la </a:t>
            </a:r>
            <a:r>
              <a:rPr kumimoji="0" lang="fr-FR" sz="1600" b="1"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bioéconomie</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endPar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D26C07F2-9AEE-4D0F-B33A-DC836E756C52}"/>
              </a:ext>
            </a:extLst>
          </p:cNvPr>
          <p:cNvSpPr txBox="1"/>
          <p:nvPr/>
        </p:nvSpPr>
        <p:spPr>
          <a:xfrm>
            <a:off x="2592365" y="781268"/>
            <a:ext cx="397416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BIOMODEL4REGIONS</a:t>
            </a:r>
            <a:endParaRPr kumimoji="0" lang="fr-FR"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ZoneTexte 7">
            <a:extLst>
              <a:ext uri="{FF2B5EF4-FFF2-40B4-BE49-F238E27FC236}">
                <a16:creationId xmlns:a16="http://schemas.microsoft.com/office/drawing/2014/main" id="{DC5A7FC2-CEC5-4388-9937-5789D6DCCE74}"/>
              </a:ext>
            </a:extLst>
          </p:cNvPr>
          <p:cNvSpPr txBox="1"/>
          <p:nvPr/>
        </p:nvSpPr>
        <p:spPr>
          <a:xfrm>
            <a:off x="1946446" y="1258138"/>
            <a:ext cx="4721164" cy="61555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Dispositif </a:t>
            </a:r>
            <a:r>
              <a:rPr kumimoji="0" lang="fr-FR" sz="18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Horizon Europe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Thématique </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fr-FR" sz="1600" b="0" i="0"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Modèle de gouvernance régional</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p>
        </p:txBody>
      </p:sp>
      <p:sp>
        <p:nvSpPr>
          <p:cNvPr id="10" name="ZoneTexte 9">
            <a:extLst>
              <a:ext uri="{FF2B5EF4-FFF2-40B4-BE49-F238E27FC236}">
                <a16:creationId xmlns:a16="http://schemas.microsoft.com/office/drawing/2014/main" id="{7CBCAC8C-DDCB-4129-8889-9587D56D1F2C}"/>
              </a:ext>
            </a:extLst>
          </p:cNvPr>
          <p:cNvSpPr txBox="1"/>
          <p:nvPr/>
        </p:nvSpPr>
        <p:spPr>
          <a:xfrm>
            <a:off x="632254" y="5854704"/>
            <a:ext cx="7971810" cy="584775"/>
          </a:xfrm>
          <a:prstGeom prst="rect">
            <a:avLst/>
          </a:prstGeom>
          <a:noFill/>
          <a:ln w="12700" cap="rnd" cmpd="sng">
            <a:solidFill>
              <a:srgbClr val="0070C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Projet européen en phase avec de la </a:t>
            </a:r>
            <a:r>
              <a:rPr kumimoji="0" lang="fr-FR" sz="1600" b="1" i="0" u="none" strike="noStrike" kern="12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rPr>
              <a:t>stratégie régionale </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déjà engagée et </a:t>
            </a:r>
            <a:b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du </a:t>
            </a:r>
            <a:r>
              <a:rPr kumimoji="0" lang="fr-FR" sz="1600" b="1" i="0" u="none" strike="noStrike" kern="12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rPr>
              <a:t>potentiel de développement sur la Normandie</a:t>
            </a:r>
            <a:r>
              <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t>
            </a:r>
          </a:p>
        </p:txBody>
      </p:sp>
      <p:sp>
        <p:nvSpPr>
          <p:cNvPr id="37" name="ZoneTexte 36">
            <a:extLst>
              <a:ext uri="{FF2B5EF4-FFF2-40B4-BE49-F238E27FC236}">
                <a16:creationId xmlns:a16="http://schemas.microsoft.com/office/drawing/2014/main" id="{9CCBF141-EAC7-4335-992B-6A053032BC51}"/>
              </a:ext>
            </a:extLst>
          </p:cNvPr>
          <p:cNvSpPr txBox="1"/>
          <p:nvPr/>
        </p:nvSpPr>
        <p:spPr>
          <a:xfrm>
            <a:off x="54916" y="2855663"/>
            <a:ext cx="1235454"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70C0"/>
                </a:solidFill>
                <a:effectLst/>
                <a:uLnTx/>
                <a:uFillTx/>
                <a:latin typeface="Arial"/>
                <a:ea typeface="Calibri" panose="020F0502020204030204" pitchFamily="34" charset="0"/>
                <a:cs typeface="Calibri" panose="020F0502020204030204" pitchFamily="34" charset="0"/>
              </a:rPr>
              <a:t>Objectif : </a:t>
            </a:r>
            <a:endParaRPr kumimoji="0" lang="fr-FR" sz="16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
        <p:nvSpPr>
          <p:cNvPr id="12" name="ZoneTexte 11">
            <a:extLst>
              <a:ext uri="{FF2B5EF4-FFF2-40B4-BE49-F238E27FC236}">
                <a16:creationId xmlns:a16="http://schemas.microsoft.com/office/drawing/2014/main" id="{85D2F496-9193-4D56-BECD-5B5271CD53AA}"/>
              </a:ext>
            </a:extLst>
          </p:cNvPr>
          <p:cNvSpPr txBox="1"/>
          <p:nvPr/>
        </p:nvSpPr>
        <p:spPr>
          <a:xfrm>
            <a:off x="1524957" y="4916054"/>
            <a:ext cx="738391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Portant sur la valorisation des déchets coquilliers en Normandie, </a:t>
            </a:r>
            <a:b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b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elle sera menée en partenariat avec </a:t>
            </a:r>
            <a:r>
              <a:rPr kumimoji="0" lang="fr-FR" sz="1600" b="1" i="1" u="none" strike="noStrike" kern="1200" cap="none" spc="0" normalizeH="0" baseline="0" noProof="0" dirty="0" err="1">
                <a:ln>
                  <a:noFill/>
                </a:ln>
                <a:solidFill>
                  <a:srgbClr val="0070C0"/>
                </a:solidFill>
                <a:effectLst/>
                <a:uLnTx/>
                <a:uFillTx/>
                <a:latin typeface="Arial"/>
                <a:ea typeface="Calibri" panose="020F0502020204030204" pitchFamily="34" charset="0"/>
                <a:cs typeface="+mn-cs"/>
              </a:rPr>
              <a:t>Natureplast</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r>
              <a:rPr kumimoji="0" lang="fr-FR" sz="1600" b="0" i="1"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adhérent AQUIMER.</a:t>
            </a:r>
            <a:endPar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sp>
        <p:nvSpPr>
          <p:cNvPr id="13" name="ZoneTexte 12">
            <a:extLst>
              <a:ext uri="{FF2B5EF4-FFF2-40B4-BE49-F238E27FC236}">
                <a16:creationId xmlns:a16="http://schemas.microsoft.com/office/drawing/2014/main" id="{10E13585-19BF-4C79-A2E7-D2F8AA6F4D42}"/>
              </a:ext>
            </a:extLst>
          </p:cNvPr>
          <p:cNvSpPr txBox="1"/>
          <p:nvPr/>
        </p:nvSpPr>
        <p:spPr>
          <a:xfrm>
            <a:off x="2668524" y="1929969"/>
            <a:ext cx="3821846" cy="692369"/>
          </a:xfrm>
          <a:prstGeom prst="rect">
            <a:avLst/>
          </a:prstGeom>
          <a:noFill/>
        </p:spPr>
        <p:txBody>
          <a:bodyPr wrap="square" rtlCol="0">
            <a:spAutoFit/>
          </a:bodyPr>
          <a:lstStyle/>
          <a:p>
            <a:pPr marL="342900" marR="0" lvl="0" indent="-342900" algn="l" defTabSz="457200" rtl="0" eaLnBrk="1" fontAlgn="auto" latinLnBrk="0" hangingPunct="1">
              <a:lnSpc>
                <a:spcPct val="105000"/>
              </a:lnSpc>
              <a:spcBef>
                <a:spcPts val="300"/>
              </a:spcBef>
              <a:spcAft>
                <a:spcPts val="0"/>
              </a:spcAft>
              <a:buClrTx/>
              <a:buSzTx/>
              <a:buFont typeface="Wingdings" panose="05000000000000000000" pitchFamily="2" charset="2"/>
              <a:buChar char=""/>
              <a:tabLst/>
              <a:defRPr/>
            </a:pPr>
            <a:r>
              <a:rPr kumimoji="0" lang="fr-FR" sz="18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rPr>
              <a:t>Chiffres clés : </a:t>
            </a:r>
            <a:r>
              <a:rPr kumimoji="0" lang="fr-FR" sz="1800" b="1"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rPr>
              <a:t>13 partenaires </a:t>
            </a:r>
            <a:endParaRPr kumimoji="0" lang="fr-FR"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5000"/>
              </a:lnSpc>
              <a:spcBef>
                <a:spcPts val="300"/>
              </a:spcBef>
              <a:spcAft>
                <a:spcPts val="800"/>
              </a:spcAft>
              <a:buClrTx/>
              <a:buSzTx/>
              <a:buFont typeface="Wingdings" panose="05000000000000000000" pitchFamily="2" charset="2"/>
              <a:buChar char=""/>
              <a:tabLst/>
              <a:defRPr/>
            </a:pPr>
            <a:r>
              <a:rPr kumimoji="0" lang="fr-FR" sz="1800" b="0"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Budget global : </a:t>
            </a:r>
            <a:r>
              <a:rPr kumimoji="0" lang="fr-FR" sz="1800" b="1"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2 500 000 €</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ZoneTexte 13">
            <a:extLst>
              <a:ext uri="{FF2B5EF4-FFF2-40B4-BE49-F238E27FC236}">
                <a16:creationId xmlns:a16="http://schemas.microsoft.com/office/drawing/2014/main" id="{C3F78AC7-8FB8-4DF9-B2BE-B9DD3883A149}"/>
              </a:ext>
            </a:extLst>
          </p:cNvPr>
          <p:cNvSpPr txBox="1"/>
          <p:nvPr/>
        </p:nvSpPr>
        <p:spPr>
          <a:xfrm>
            <a:off x="1690965" y="4079956"/>
            <a:ext cx="718307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AQUIMER</a:t>
            </a:r>
            <a:r>
              <a:rPr kumimoji="0" lang="fr-FR" sz="1600" b="0" i="1"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 porte la seule étude de cas française </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et la </a:t>
            </a:r>
            <a:r>
              <a:rPr kumimoji="0" lang="fr-FR" sz="1600" b="0" i="1" u="none" strike="noStrike" kern="1200" cap="none" spc="0" normalizeH="0" baseline="0" noProof="0" dirty="0">
                <a:ln>
                  <a:noFill/>
                </a:ln>
                <a:solidFill>
                  <a:srgbClr val="0070C0"/>
                </a:solidFill>
                <a:effectLst/>
                <a:uLnTx/>
                <a:uFillTx/>
                <a:latin typeface="Arial"/>
                <a:ea typeface="Calibri" panose="020F0502020204030204" pitchFamily="34" charset="0"/>
                <a:cs typeface="+mn-cs"/>
              </a:rPr>
              <a:t>seule étude relative aux produits aquatiques</a:t>
            </a:r>
            <a:r>
              <a:rPr kumimoji="0" lang="fr-FR" sz="1600" b="0" i="1"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a:t>
            </a:r>
            <a:endParaRPr kumimoji="0" lang="fr-FR"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pic>
        <p:nvPicPr>
          <p:cNvPr id="16" name="Image 15">
            <a:extLst>
              <a:ext uri="{FF2B5EF4-FFF2-40B4-BE49-F238E27FC236}">
                <a16:creationId xmlns:a16="http://schemas.microsoft.com/office/drawing/2014/main" id="{9097A6C5-4875-4AC8-BF92-185A051E73B0}"/>
              </a:ext>
            </a:extLst>
          </p:cNvPr>
          <p:cNvPicPr>
            <a:picLocks noChangeAspect="1"/>
          </p:cNvPicPr>
          <p:nvPr/>
        </p:nvPicPr>
        <p:blipFill>
          <a:blip r:embed="rId3"/>
          <a:stretch>
            <a:fillRect/>
          </a:stretch>
        </p:blipFill>
        <p:spPr>
          <a:xfrm>
            <a:off x="90914" y="4092861"/>
            <a:ext cx="1419497" cy="425488"/>
          </a:xfrm>
          <a:prstGeom prst="rect">
            <a:avLst/>
          </a:prstGeom>
        </p:spPr>
      </p:pic>
      <p:pic>
        <p:nvPicPr>
          <p:cNvPr id="18" name="Image 17">
            <a:extLst>
              <a:ext uri="{FF2B5EF4-FFF2-40B4-BE49-F238E27FC236}">
                <a16:creationId xmlns:a16="http://schemas.microsoft.com/office/drawing/2014/main" id="{FD55302A-F0FE-4935-B75C-8390B845D305}"/>
              </a:ext>
            </a:extLst>
          </p:cNvPr>
          <p:cNvPicPr>
            <a:picLocks noChangeAspect="1"/>
          </p:cNvPicPr>
          <p:nvPr/>
        </p:nvPicPr>
        <p:blipFill>
          <a:blip r:embed="rId4"/>
          <a:stretch>
            <a:fillRect/>
          </a:stretch>
        </p:blipFill>
        <p:spPr>
          <a:xfrm>
            <a:off x="-12427" y="4877293"/>
            <a:ext cx="1553842" cy="521314"/>
          </a:xfrm>
          <a:prstGeom prst="rect">
            <a:avLst/>
          </a:prstGeom>
        </p:spPr>
      </p:pic>
      <p:sp>
        <p:nvSpPr>
          <p:cNvPr id="15" name="ZoneTexte 14">
            <a:extLst>
              <a:ext uri="{FF2B5EF4-FFF2-40B4-BE49-F238E27FC236}">
                <a16:creationId xmlns:a16="http://schemas.microsoft.com/office/drawing/2014/main" id="{C3D18E58-65E6-805E-2B19-B4E939A88C6E}"/>
              </a:ext>
            </a:extLst>
          </p:cNvPr>
          <p:cNvSpPr txBox="1"/>
          <p:nvPr/>
        </p:nvSpPr>
        <p:spPr>
          <a:xfrm>
            <a:off x="-201168" y="6562566"/>
            <a:ext cx="257780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Réunion </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TENOR -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31 mai 2022</a:t>
            </a:r>
          </a:p>
        </p:txBody>
      </p:sp>
    </p:spTree>
    <p:extLst>
      <p:ext uri="{BB962C8B-B14F-4D97-AF65-F5344CB8AC3E}">
        <p14:creationId xmlns:p14="http://schemas.microsoft.com/office/powerpoint/2010/main" val="42878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625596" y="4331672"/>
            <a:ext cx="154152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Arial"/>
                <a:ea typeface="+mn-ea"/>
                <a:cs typeface="+mn-cs"/>
              </a:rPr>
              <a:t>- CS 10381</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23" y="6256920"/>
            <a:ext cx="818478" cy="482147"/>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81" y="6256920"/>
            <a:ext cx="1798319" cy="47965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380" y="6256920"/>
            <a:ext cx="1474470" cy="548329"/>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029" y="6132090"/>
            <a:ext cx="721771" cy="604483"/>
          </a:xfrm>
          <a:prstGeom prst="rect">
            <a:avLst/>
          </a:prstGeom>
        </p:spPr>
      </p:pic>
      <p:sp>
        <p:nvSpPr>
          <p:cNvPr id="2" name="ZoneTexte 1">
            <a:extLst>
              <a:ext uri="{FF2B5EF4-FFF2-40B4-BE49-F238E27FC236}">
                <a16:creationId xmlns:a16="http://schemas.microsoft.com/office/drawing/2014/main" id="{DD0FC35B-D2C4-4BBA-AB3F-DE5A0679EA82}"/>
              </a:ext>
            </a:extLst>
          </p:cNvPr>
          <p:cNvSpPr txBox="1"/>
          <p:nvPr/>
        </p:nvSpPr>
        <p:spPr>
          <a:xfrm>
            <a:off x="5496284" y="1480645"/>
            <a:ext cx="3361690" cy="1084912"/>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white"/>
                </a:solidFill>
                <a:effectLst/>
                <a:uLnTx/>
                <a:uFillTx/>
                <a:latin typeface="Arial"/>
                <a:ea typeface="+mn-ea"/>
                <a:cs typeface="+mn-cs"/>
              </a:rPr>
              <a:t>295 rue de Jersey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white"/>
                </a:solidFill>
                <a:effectLst/>
                <a:uLnTx/>
                <a:uFillTx/>
                <a:latin typeface="Arial"/>
                <a:ea typeface="+mn-ea"/>
                <a:cs typeface="+mn-cs"/>
              </a:rPr>
              <a:t>50380 Saint-Pair-Sur-Mer</a:t>
            </a:r>
          </a:p>
          <a:p>
            <a:pPr marL="0" marR="0" lvl="0" indent="0" algn="r" defTabSz="457200" rtl="0" eaLnBrk="1" fontAlgn="auto" latinLnBrk="0" hangingPunct="1">
              <a:lnSpc>
                <a:spcPct val="100000"/>
              </a:lnSpc>
              <a:spcBef>
                <a:spcPts val="300"/>
              </a:spcBef>
              <a:spcAft>
                <a:spcPts val="0"/>
              </a:spcAft>
              <a:buClrTx/>
              <a:buSzTx/>
              <a:buFontTx/>
              <a:buNone/>
              <a:tabLst/>
              <a:defRPr/>
            </a:pPr>
            <a:r>
              <a:rPr kumimoji="0" lang="fr-FR" sz="1500" b="0" i="0" u="none" strike="noStrike" kern="1200" cap="none" spc="0" normalizeH="0" baseline="0" noProof="0" dirty="0">
                <a:ln>
                  <a:noFill/>
                </a:ln>
                <a:solidFill>
                  <a:prstClr val="white"/>
                </a:solidFill>
                <a:effectLst/>
                <a:uLnTx/>
                <a:uFillTx/>
                <a:latin typeface="Arial"/>
                <a:ea typeface="+mn-ea"/>
                <a:cs typeface="+mn-cs"/>
              </a:rPr>
              <a:t>Tél : </a:t>
            </a:r>
            <a:r>
              <a:rPr kumimoji="0" lang="fr-FR" sz="1600" b="1" i="0" u="none" strike="noStrike" kern="1200" cap="none" spc="0" normalizeH="0" baseline="0" noProof="0" dirty="0">
                <a:ln>
                  <a:noFill/>
                </a:ln>
                <a:solidFill>
                  <a:prstClr val="white"/>
                </a:solidFill>
                <a:effectLst/>
                <a:uLnTx/>
                <a:uFillTx/>
                <a:latin typeface="Arial"/>
                <a:ea typeface="+mn-ea"/>
                <a:cs typeface="+mn-cs"/>
              </a:rPr>
              <a:t>+33 (0)7 88 40 31 36</a:t>
            </a:r>
            <a:endParaRPr kumimoji="0" lang="fr-FR"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Arial"/>
                <a:ea typeface="+mn-ea"/>
                <a:cs typeface="+mn-cs"/>
              </a:rPr>
              <a:t>gisele.lepage@poleaquimer.com</a:t>
            </a:r>
          </a:p>
        </p:txBody>
      </p:sp>
      <p:sp>
        <p:nvSpPr>
          <p:cNvPr id="11" name="ZoneTexte 10">
            <a:extLst>
              <a:ext uri="{FF2B5EF4-FFF2-40B4-BE49-F238E27FC236}">
                <a16:creationId xmlns:a16="http://schemas.microsoft.com/office/drawing/2014/main" id="{5EF0F77B-1CF2-48FB-9799-AE66A8BF5BAC}"/>
              </a:ext>
            </a:extLst>
          </p:cNvPr>
          <p:cNvSpPr txBox="1"/>
          <p:nvPr/>
        </p:nvSpPr>
        <p:spPr>
          <a:xfrm>
            <a:off x="5888736" y="627475"/>
            <a:ext cx="2965828" cy="83099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mn-cs"/>
              </a:rPr>
              <a:t>Gisèle LE PAGE</a:t>
            </a:r>
            <a:endParaRPr kumimoji="0" lang="fr-FR"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solidFill>
                <a:effectLst/>
                <a:uLnTx/>
                <a:uFillTx/>
                <a:latin typeface="Arial"/>
                <a:ea typeface="+mn-ea"/>
                <a:cs typeface="+mn-cs"/>
              </a:rPr>
              <a:t>Chargée de Mission </a:t>
            </a:r>
            <a:br>
              <a:rPr kumimoji="0" lang="fr-FR" sz="1600" b="0" i="1" u="none" strike="noStrike" kern="1200" cap="none" spc="0" normalizeH="0" baseline="0" noProof="0" dirty="0">
                <a:ln>
                  <a:noFill/>
                </a:ln>
                <a:solidFill>
                  <a:prstClr val="white"/>
                </a:solidFill>
                <a:effectLst/>
                <a:uLnTx/>
                <a:uFillTx/>
                <a:latin typeface="Arial"/>
                <a:ea typeface="+mn-ea"/>
                <a:cs typeface="+mn-cs"/>
              </a:rPr>
            </a:br>
            <a:r>
              <a:rPr kumimoji="0" lang="fr-FR" sz="1600" b="0" i="1" u="none" strike="noStrike" kern="1200" cap="none" spc="0" normalizeH="0" baseline="0" noProof="0" dirty="0">
                <a:ln>
                  <a:noFill/>
                </a:ln>
                <a:solidFill>
                  <a:prstClr val="white"/>
                </a:solidFill>
                <a:effectLst/>
                <a:uLnTx/>
                <a:uFillTx/>
                <a:latin typeface="Arial"/>
                <a:ea typeface="+mn-ea"/>
                <a:cs typeface="+mn-cs"/>
              </a:rPr>
              <a:t>Développement Économique</a:t>
            </a:r>
          </a:p>
        </p:txBody>
      </p:sp>
      <p:pic>
        <p:nvPicPr>
          <p:cNvPr id="13" name="Image 12">
            <a:extLst>
              <a:ext uri="{FF2B5EF4-FFF2-40B4-BE49-F238E27FC236}">
                <a16:creationId xmlns:a16="http://schemas.microsoft.com/office/drawing/2014/main" id="{FE7783C1-8BD2-B048-86C5-E361D4399D51}"/>
              </a:ext>
            </a:extLst>
          </p:cNvPr>
          <p:cNvPicPr>
            <a:picLocks noChangeAspect="1"/>
          </p:cNvPicPr>
          <p:nvPr/>
        </p:nvPicPr>
        <p:blipFill rotWithShape="1">
          <a:blip r:embed="rId6">
            <a:extLst>
              <a:ext uri="{28A0092B-C50C-407E-A947-70E740481C1C}">
                <a14:useLocalDpi xmlns:a14="http://schemas.microsoft.com/office/drawing/2010/main" val="0"/>
              </a:ext>
            </a:extLst>
          </a:blip>
          <a:srcRect l="4795" t="21071" r="5347" b="21640"/>
          <a:stretch/>
        </p:blipFill>
        <p:spPr>
          <a:xfrm>
            <a:off x="4890198" y="3300081"/>
            <a:ext cx="915703" cy="584775"/>
          </a:xfrm>
          <a:prstGeom prst="rect">
            <a:avLst/>
          </a:prstGeom>
        </p:spPr>
      </p:pic>
      <p:pic>
        <p:nvPicPr>
          <p:cNvPr id="14" name="Image 13">
            <a:extLst>
              <a:ext uri="{FF2B5EF4-FFF2-40B4-BE49-F238E27FC236}">
                <a16:creationId xmlns:a16="http://schemas.microsoft.com/office/drawing/2014/main" id="{F6B1998C-3F7C-C3D9-639E-6AE95BD573CA}"/>
              </a:ext>
            </a:extLst>
          </p:cNvPr>
          <p:cNvPicPr>
            <a:picLocks noChangeAspect="1"/>
          </p:cNvPicPr>
          <p:nvPr/>
        </p:nvPicPr>
        <p:blipFill rotWithShape="1">
          <a:blip r:embed="rId7">
            <a:extLst>
              <a:ext uri="{28A0092B-C50C-407E-A947-70E740481C1C}">
                <a14:useLocalDpi xmlns:a14="http://schemas.microsoft.com/office/drawing/2010/main" val="0"/>
              </a:ext>
            </a:extLst>
          </a:blip>
          <a:srcRect l="4388" t="7775" r="3523" b="5984"/>
          <a:stretch/>
        </p:blipFill>
        <p:spPr>
          <a:xfrm>
            <a:off x="5039326" y="623474"/>
            <a:ext cx="734021" cy="649224"/>
          </a:xfrm>
          <a:prstGeom prst="rect">
            <a:avLst/>
          </a:prstGeom>
        </p:spPr>
      </p:pic>
      <p:sp>
        <p:nvSpPr>
          <p:cNvPr id="15" name="ZoneTexte 14">
            <a:extLst>
              <a:ext uri="{FF2B5EF4-FFF2-40B4-BE49-F238E27FC236}">
                <a16:creationId xmlns:a16="http://schemas.microsoft.com/office/drawing/2014/main" id="{372A73A4-4AE0-6B44-12CE-D9B707C246C1}"/>
              </a:ext>
            </a:extLst>
          </p:cNvPr>
          <p:cNvSpPr txBox="1"/>
          <p:nvPr/>
        </p:nvSpPr>
        <p:spPr>
          <a:xfrm>
            <a:off x="4764023" y="4786688"/>
            <a:ext cx="4093951"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mn-cs"/>
              </a:rPr>
              <a:t>Marie BRUAUT</a:t>
            </a:r>
            <a:endParaRPr kumimoji="0" lang="fr-FR"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solidFill>
                <a:effectLst/>
                <a:uLnTx/>
                <a:uFillTx/>
                <a:latin typeface="Arial"/>
                <a:ea typeface="+mn-ea"/>
                <a:cs typeface="+mn-cs"/>
              </a:rPr>
              <a:t>Chargée de Mission Pêche Aquaculture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Arial"/>
                <a:ea typeface="+mn-ea"/>
                <a:cs typeface="+mn-cs"/>
              </a:rPr>
              <a:t>marie.bruaut@poleaquimer.com</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ZoneTexte 16">
            <a:extLst>
              <a:ext uri="{FF2B5EF4-FFF2-40B4-BE49-F238E27FC236}">
                <a16:creationId xmlns:a16="http://schemas.microsoft.com/office/drawing/2014/main" id="{4AECC0A6-269B-3F92-1F68-50C59360D5D9}"/>
              </a:ext>
            </a:extLst>
          </p:cNvPr>
          <p:cNvSpPr txBox="1"/>
          <p:nvPr/>
        </p:nvSpPr>
        <p:spPr>
          <a:xfrm>
            <a:off x="5082159" y="3848059"/>
            <a:ext cx="3783279" cy="584775"/>
          </a:xfrm>
          <a:prstGeom prst="rect">
            <a:avLst/>
          </a:prstGeom>
          <a:noFill/>
        </p:spPr>
        <p:txBody>
          <a:bodyPr wrap="none" rtlCol="0">
            <a:spAutoFit/>
          </a:bodyPr>
          <a:lstStyle/>
          <a:p>
            <a:pPr marL="0" marR="0" lvl="0" indent="0" algn="r" defTabSz="457200" rtl="0" eaLnBrk="1" fontAlgn="auto" latinLnBrk="0" hangingPunct="1">
              <a:lnSpc>
                <a:spcPct val="100000"/>
              </a:lnSpc>
              <a:spcBef>
                <a:spcPts val="300"/>
              </a:spcBef>
              <a:spcAft>
                <a:spcPts val="0"/>
              </a:spcAft>
              <a:buClrTx/>
              <a:buSzTx/>
              <a:buFontTx/>
              <a:buNone/>
              <a:tabLst/>
              <a:defRPr/>
            </a:pPr>
            <a:r>
              <a:rPr kumimoji="0" lang="fr-FR" sz="1500" b="0" i="0" u="none" strike="noStrike" kern="1200" cap="none" spc="0" normalizeH="0" baseline="0" noProof="0" dirty="0">
                <a:ln>
                  <a:noFill/>
                </a:ln>
                <a:solidFill>
                  <a:prstClr val="white"/>
                </a:solidFill>
                <a:effectLst/>
                <a:uLnTx/>
                <a:uFillTx/>
                <a:latin typeface="Arial"/>
                <a:ea typeface="+mn-ea"/>
                <a:cs typeface="+mn-cs"/>
              </a:rPr>
              <a:t>Tél : </a:t>
            </a:r>
            <a:r>
              <a:rPr kumimoji="0" lang="fr-FR" sz="1600" b="1" i="0" u="none" strike="noStrike" kern="1200" cap="none" spc="0" normalizeH="0" baseline="0" noProof="0" dirty="0">
                <a:ln>
                  <a:noFill/>
                </a:ln>
                <a:solidFill>
                  <a:prstClr val="white"/>
                </a:solidFill>
                <a:effectLst/>
                <a:uLnTx/>
                <a:uFillTx/>
                <a:latin typeface="Arial"/>
                <a:ea typeface="+mn-ea"/>
                <a:cs typeface="+mn-cs"/>
              </a:rPr>
              <a:t>+33 (0)6 80 88 48 43</a:t>
            </a:r>
            <a:endParaRPr kumimoji="0" lang="fr-FR"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Arial"/>
                <a:ea typeface="+mn-ea"/>
                <a:cs typeface="+mn-cs"/>
              </a:rPr>
              <a:t>manon.desmytter@poleaquimer.com</a:t>
            </a:r>
          </a:p>
        </p:txBody>
      </p:sp>
      <p:sp>
        <p:nvSpPr>
          <p:cNvPr id="16" name="ZoneTexte 15">
            <a:extLst>
              <a:ext uri="{FF2B5EF4-FFF2-40B4-BE49-F238E27FC236}">
                <a16:creationId xmlns:a16="http://schemas.microsoft.com/office/drawing/2014/main" id="{E421DBF3-7864-1DC4-E125-AE918E391A01}"/>
              </a:ext>
            </a:extLst>
          </p:cNvPr>
          <p:cNvSpPr txBox="1"/>
          <p:nvPr/>
        </p:nvSpPr>
        <p:spPr>
          <a:xfrm>
            <a:off x="6103824" y="3228912"/>
            <a:ext cx="2754150" cy="58477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79646">
                    <a:lumMod val="75000"/>
                  </a:srgbClr>
                </a:solidFill>
                <a:effectLst/>
                <a:uLnTx/>
                <a:uFillTx/>
                <a:latin typeface="Arial"/>
                <a:ea typeface="+mn-ea"/>
                <a:cs typeface="+mn-cs"/>
              </a:rPr>
              <a:t>Manon DESMYTTER</a:t>
            </a:r>
            <a:endParaRPr kumimoji="0" lang="fr-FR"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solidFill>
                <a:effectLst/>
                <a:uLnTx/>
                <a:uFillTx/>
                <a:latin typeface="Arial"/>
                <a:ea typeface="+mn-ea"/>
                <a:cs typeface="+mn-cs"/>
              </a:rPr>
              <a:t>Chargée de Mission Europe</a:t>
            </a:r>
          </a:p>
        </p:txBody>
      </p:sp>
    </p:spTree>
    <p:extLst>
      <p:ext uri="{BB962C8B-B14F-4D97-AF65-F5344CB8AC3E}">
        <p14:creationId xmlns:p14="http://schemas.microsoft.com/office/powerpoint/2010/main" val="14466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83907" y="2733696"/>
            <a:ext cx="8362528" cy="1477328"/>
          </a:xfrm>
          <a:prstGeom prst="rect">
            <a:avLst/>
          </a:prstGeom>
          <a:solidFill>
            <a:srgbClr val="C00000"/>
          </a:solidFill>
        </p:spPr>
        <p:txBody>
          <a:bodyPr wrap="square" rtlCol="0">
            <a:spAutoFit/>
          </a:bodyPr>
          <a:lstStyle/>
          <a:p>
            <a:pPr lvl="0" algn="ctr"/>
            <a:r>
              <a:rPr lang="fr-FR" sz="3000" dirty="0">
                <a:solidFill>
                  <a:schemeClr val="bg1"/>
                </a:solidFill>
              </a:rPr>
              <a:t>Renouvellement du SRESRI</a:t>
            </a:r>
          </a:p>
          <a:p>
            <a:pPr lvl="0" algn="ctr"/>
            <a:r>
              <a:rPr lang="fr-FR" sz="3000" dirty="0">
                <a:solidFill>
                  <a:schemeClr val="bg1"/>
                </a:solidFill>
              </a:rPr>
              <a:t>-</a:t>
            </a:r>
          </a:p>
          <a:p>
            <a:pPr lvl="0" algn="ctr"/>
            <a:r>
              <a:rPr lang="fr-FR" sz="3000" dirty="0">
                <a:solidFill>
                  <a:schemeClr val="bg1"/>
                </a:solidFill>
              </a:rPr>
              <a:t>Point d’étape</a:t>
            </a:r>
            <a:endParaRPr lang="fr-FR" sz="2800" dirty="0">
              <a:solidFill>
                <a:schemeClr val="bg1"/>
              </a:solidFill>
            </a:endParaRPr>
          </a:p>
        </p:txBody>
      </p:sp>
    </p:spTree>
    <p:extLst>
      <p:ext uri="{BB962C8B-B14F-4D97-AF65-F5344CB8AC3E}">
        <p14:creationId xmlns:p14="http://schemas.microsoft.com/office/powerpoint/2010/main" val="3779417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364608" y="3085763"/>
            <a:ext cx="6414746" cy="1549596"/>
          </a:xfrm>
        </p:spPr>
        <p:txBody>
          <a:bodyPr/>
          <a:lstStyle/>
          <a:p>
            <a:r>
              <a:rPr lang="fr-FR" dirty="0"/>
              <a:t>Contexte réglementaire – </a:t>
            </a:r>
          </a:p>
          <a:p>
            <a:r>
              <a:rPr lang="fr-FR" dirty="0"/>
              <a:t>liens avec les autres schémas régionaux et locaux</a:t>
            </a:r>
          </a:p>
        </p:txBody>
      </p:sp>
      <p:sp>
        <p:nvSpPr>
          <p:cNvPr id="3" name="Espace réservé du texte 2"/>
          <p:cNvSpPr>
            <a:spLocks noGrp="1"/>
          </p:cNvSpPr>
          <p:nvPr>
            <p:ph type="body" sz="quarter" idx="11"/>
          </p:nvPr>
        </p:nvSpPr>
        <p:spPr/>
        <p:txBody>
          <a:bodyPr/>
          <a:lstStyle/>
          <a:p>
            <a:r>
              <a:rPr lang="fr-FR" dirty="0"/>
              <a:t>1</a:t>
            </a:r>
          </a:p>
        </p:txBody>
      </p:sp>
    </p:spTree>
    <p:extLst>
      <p:ext uri="{BB962C8B-B14F-4D97-AF65-F5344CB8AC3E}">
        <p14:creationId xmlns:p14="http://schemas.microsoft.com/office/powerpoint/2010/main" val="330304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sp>
        <p:nvSpPr>
          <p:cNvPr id="14" name="ZoneTexte 13">
            <a:extLst>
              <a:ext uri="{FF2B5EF4-FFF2-40B4-BE49-F238E27FC236}">
                <a16:creationId xmlns:a16="http://schemas.microsoft.com/office/drawing/2014/main" id="{BE9EF3F2-CA3D-4D70-8C44-20B980BBDBC2}"/>
              </a:ext>
            </a:extLst>
          </p:cNvPr>
          <p:cNvSpPr txBox="1"/>
          <p:nvPr/>
        </p:nvSpPr>
        <p:spPr>
          <a:xfrm>
            <a:off x="539925" y="2210748"/>
            <a:ext cx="8167782" cy="1569660"/>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wrap="square" rtlCol="0">
            <a:spAutoFit/>
          </a:bodyPr>
          <a:lstStyle/>
          <a:p>
            <a:pPr algn="just" defTabSz="408115"/>
            <a:r>
              <a:rPr lang="fr-FR" sz="1600" dirty="0">
                <a:solidFill>
                  <a:srgbClr val="0070C0"/>
                </a:solidFill>
                <a:latin typeface="Calibri"/>
                <a:cs typeface="Arial" panose="020B0604020202020204" pitchFamily="34" charset="0"/>
              </a:rPr>
              <a:t>La Loi n° 2015-991 du 7 août 2015 </a:t>
            </a:r>
            <a:r>
              <a:rPr lang="fr-FR" sz="1600" dirty="0">
                <a:solidFill>
                  <a:srgbClr val="DBDBDB">
                    <a:lumMod val="25000"/>
                  </a:srgbClr>
                </a:solidFill>
                <a:latin typeface="Calibri"/>
                <a:cs typeface="Arial" panose="020B0604020202020204" pitchFamily="34" charset="0"/>
              </a:rPr>
              <a:t>portant une nouvelle organisation territoriale de la République (</a:t>
            </a:r>
            <a:r>
              <a:rPr lang="fr-FR" sz="1600" dirty="0" err="1">
                <a:solidFill>
                  <a:srgbClr val="DBDBDB">
                    <a:lumMod val="25000"/>
                  </a:srgbClr>
                </a:solidFill>
                <a:latin typeface="Calibri"/>
                <a:cs typeface="Arial" panose="020B0604020202020204" pitchFamily="34" charset="0"/>
              </a:rPr>
              <a:t>NOTRe</a:t>
            </a:r>
            <a:r>
              <a:rPr lang="fr-FR" sz="1600" dirty="0">
                <a:solidFill>
                  <a:srgbClr val="DBDBDB">
                    <a:lumMod val="25000"/>
                  </a:srgbClr>
                </a:solidFill>
                <a:latin typeface="Calibri"/>
                <a:cs typeface="Arial" panose="020B0604020202020204" pitchFamily="34" charset="0"/>
              </a:rPr>
              <a:t>) prévoit que les </a:t>
            </a:r>
            <a:r>
              <a:rPr lang="fr-FR" sz="1600" dirty="0">
                <a:solidFill>
                  <a:srgbClr val="000000"/>
                </a:solidFill>
                <a:latin typeface="Calibri"/>
                <a:cs typeface="Arial" panose="020B0604020202020204" pitchFamily="34" charset="0"/>
              </a:rPr>
              <a:t>Régions en leur qualité de </a:t>
            </a:r>
            <a:r>
              <a:rPr lang="fr-FR" sz="1600" dirty="0">
                <a:solidFill>
                  <a:srgbClr val="000000"/>
                </a:solidFill>
                <a:highlight>
                  <a:srgbClr val="FFFF00"/>
                </a:highlight>
                <a:latin typeface="Calibri"/>
                <a:cs typeface="Arial" panose="020B0604020202020204" pitchFamily="34" charset="0"/>
              </a:rPr>
              <a:t>chef de file </a:t>
            </a:r>
            <a:r>
              <a:rPr lang="fr-FR" sz="1600" dirty="0">
                <a:solidFill>
                  <a:srgbClr val="DBDBDB">
                    <a:lumMod val="25000"/>
                  </a:srgbClr>
                </a:solidFill>
                <a:highlight>
                  <a:srgbClr val="FFFF00"/>
                </a:highlight>
                <a:latin typeface="Calibri"/>
                <a:cs typeface="Arial" panose="020B0604020202020204" pitchFamily="34" charset="0"/>
              </a:rPr>
              <a:t>de l’ESRI </a:t>
            </a:r>
            <a:r>
              <a:rPr lang="fr-FR" sz="1600" dirty="0">
                <a:solidFill>
                  <a:srgbClr val="DBDBDB">
                    <a:lumMod val="25000"/>
                  </a:srgbClr>
                </a:solidFill>
                <a:latin typeface="Calibri"/>
                <a:cs typeface="Arial" panose="020B0604020202020204" pitchFamily="34" charset="0"/>
              </a:rPr>
              <a:t>élaborent en concertation avec les acteurs et collectivités du territoire un Schéma régional de l’enseignement supérieur de la recherche et de l’innovation (SRESRI).</a:t>
            </a:r>
          </a:p>
          <a:p>
            <a:pPr algn="just" defTabSz="408115"/>
            <a:endParaRPr lang="fr-FR" sz="1600" dirty="0">
              <a:solidFill>
                <a:srgbClr val="DBDBDB">
                  <a:lumMod val="25000"/>
                </a:srgbClr>
              </a:solidFill>
              <a:latin typeface="Calibri"/>
              <a:cs typeface="Arial" panose="020B0604020202020204" pitchFamily="34" charset="0"/>
            </a:endParaRPr>
          </a:p>
          <a:p>
            <a:pPr algn="just" defTabSz="408115"/>
            <a:r>
              <a:rPr lang="fr-FR" sz="1600" dirty="0">
                <a:solidFill>
                  <a:srgbClr val="DBDBDB">
                    <a:lumMod val="25000"/>
                  </a:srgbClr>
                </a:solidFill>
                <a:latin typeface="Calibri"/>
                <a:cs typeface="Arial" panose="020B0604020202020204" pitchFamily="34" charset="0"/>
              </a:rPr>
              <a:t>Le précédant SRESRI Normand a été voté en décembre 2016 conjointement avec le SRDEII.</a:t>
            </a:r>
          </a:p>
        </p:txBody>
      </p:sp>
    </p:spTree>
    <p:extLst>
      <p:ext uri="{BB962C8B-B14F-4D97-AF65-F5344CB8AC3E}">
        <p14:creationId xmlns:p14="http://schemas.microsoft.com/office/powerpoint/2010/main" val="281881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84775"/>
          </a:xfrm>
          <a:prstGeom prst="rect">
            <a:avLst/>
          </a:prstGeom>
          <a:solidFill>
            <a:srgbClr val="C00000"/>
          </a:solidFill>
        </p:spPr>
        <p:txBody>
          <a:bodyPr wrap="square" rtlCol="0">
            <a:spAutoFit/>
          </a:bodyPr>
          <a:lstStyle/>
          <a:p>
            <a:pPr lvl="0" algn="ctr"/>
            <a:r>
              <a:rPr lang="fr-FR" sz="3200" dirty="0">
                <a:solidFill>
                  <a:schemeClr val="bg1"/>
                </a:solidFill>
              </a:rPr>
              <a:t>Webinaires d’infos</a:t>
            </a:r>
            <a:endParaRPr lang="fr-FR" sz="3200" b="1" dirty="0">
              <a:solidFill>
                <a:schemeClr val="bg1"/>
              </a:solidFill>
            </a:endParaRPr>
          </a:p>
        </p:txBody>
      </p:sp>
      <p:sp>
        <p:nvSpPr>
          <p:cNvPr id="2" name="ZoneTexte 1"/>
          <p:cNvSpPr txBox="1"/>
          <p:nvPr/>
        </p:nvSpPr>
        <p:spPr>
          <a:xfrm>
            <a:off x="393532" y="1215803"/>
            <a:ext cx="8362527" cy="103566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FR" sz="1600" b="1" dirty="0"/>
              <a:t>Webinaires d’infos pour les porteurs de projets normands: </a:t>
            </a:r>
          </a:p>
          <a:p>
            <a:pPr marL="742950" lvl="1" indent="-285750">
              <a:spcAft>
                <a:spcPts val="600"/>
              </a:spcAft>
              <a:buFont typeface="Courier New" panose="02070309020205020404" pitchFamily="49" charset="0"/>
              <a:buChar char="o"/>
            </a:pPr>
            <a:r>
              <a:rPr lang="fr-FR" sz="1400" dirty="0"/>
              <a:t>5/02/2021: webinaire de lancement d’Horizon Europe</a:t>
            </a:r>
          </a:p>
          <a:p>
            <a:pPr marL="742950" lvl="1" indent="-285750">
              <a:spcAft>
                <a:spcPts val="600"/>
              </a:spcAft>
              <a:buFont typeface="Courier New" panose="02070309020205020404" pitchFamily="49" charset="0"/>
              <a:buChar char="o"/>
            </a:pPr>
            <a:r>
              <a:rPr lang="fr-FR" sz="1400" dirty="0"/>
              <a:t>30/03/2021: « Comment trouver des partenaires européens? »</a:t>
            </a:r>
          </a:p>
          <a:p>
            <a:pPr marL="742950" lvl="1" indent="-285750">
              <a:spcAft>
                <a:spcPts val="600"/>
              </a:spcAft>
              <a:buFont typeface="Courier New" panose="02070309020205020404" pitchFamily="49" charset="0"/>
              <a:buChar char="o"/>
            </a:pPr>
            <a:r>
              <a:rPr lang="fr-FR" sz="1400" dirty="0"/>
              <a:t>04/05/2021: « Comment lire un appel à projets Horizon Europe? »</a:t>
            </a:r>
          </a:p>
          <a:p>
            <a:pPr marL="742950" lvl="1" indent="-285750">
              <a:spcAft>
                <a:spcPts val="600"/>
              </a:spcAft>
              <a:buFont typeface="Courier New" panose="02070309020205020404" pitchFamily="49" charset="0"/>
              <a:buChar char="o"/>
            </a:pPr>
            <a:r>
              <a:rPr lang="fr-FR" sz="1400" dirty="0"/>
              <a:t>27/05/2021: « Comment construire et bien rédiger son projet européen? »</a:t>
            </a:r>
          </a:p>
          <a:p>
            <a:pPr marL="742950" lvl="1" indent="-285750">
              <a:spcAft>
                <a:spcPts val="600"/>
              </a:spcAft>
              <a:buFont typeface="Courier New" panose="02070309020205020404" pitchFamily="49" charset="0"/>
              <a:buChar char="o"/>
            </a:pPr>
            <a:r>
              <a:rPr lang="fr-FR" sz="1400" dirty="0"/>
              <a:t>Mai 2021: Les AAP Climat d’Horizon Europe</a:t>
            </a:r>
          </a:p>
          <a:p>
            <a:pPr marL="742950" lvl="1" indent="-285750">
              <a:spcAft>
                <a:spcPts val="600"/>
              </a:spcAft>
              <a:buFont typeface="Courier New" panose="02070309020205020404" pitchFamily="49" charset="0"/>
              <a:buChar char="o"/>
            </a:pPr>
            <a:r>
              <a:rPr lang="fr-FR" sz="1400" dirty="0"/>
              <a:t>15/03/2022: Les financements européens pour les projets H2</a:t>
            </a:r>
          </a:p>
          <a:p>
            <a:pPr marL="742950" lvl="1" indent="-285750">
              <a:spcAft>
                <a:spcPts val="600"/>
              </a:spcAft>
              <a:buFont typeface="Courier New" panose="02070309020205020404" pitchFamily="49" charset="0"/>
              <a:buChar char="o"/>
            </a:pPr>
            <a:r>
              <a:rPr lang="fr-FR" sz="1400" b="1" i="1" dirty="0"/>
              <a:t>24 ou 28/06/2022: webinaire sur les financements européens pour la bioéconomie (en partenariat avec le pôle </a:t>
            </a:r>
            <a:r>
              <a:rPr lang="fr-FR" sz="1400" b="1" i="1" dirty="0" err="1"/>
              <a:t>Bieconomy</a:t>
            </a:r>
            <a:r>
              <a:rPr lang="fr-FR" sz="1400" b="1" i="1" dirty="0"/>
              <a:t> for Change)</a:t>
            </a:r>
          </a:p>
          <a:p>
            <a:pPr marL="742950" lvl="1" indent="-285750">
              <a:spcAft>
                <a:spcPts val="600"/>
              </a:spcAft>
              <a:buFont typeface="Courier New" panose="02070309020205020404" pitchFamily="49" charset="0"/>
              <a:buChar char="o"/>
            </a:pPr>
            <a:r>
              <a:rPr lang="fr-FR" sz="1400" b="1" i="1" dirty="0"/>
              <a:t>Septembre/Octobre 2022: webinaire sur les financements européens pour les thématiques agri/agro (en partenariat avec le pôle </a:t>
            </a:r>
            <a:r>
              <a:rPr lang="fr-FR" sz="1400" b="1" i="1" dirty="0" err="1"/>
              <a:t>Valorial</a:t>
            </a:r>
            <a:r>
              <a:rPr lang="fr-FR" sz="1400" b="1" i="1" dirty="0"/>
              <a:t>)</a:t>
            </a:r>
          </a:p>
          <a:p>
            <a:pPr marL="285750" indent="-285750">
              <a:spcAft>
                <a:spcPts val="600"/>
              </a:spcAft>
              <a:buFont typeface="Symbol" panose="05050102010706020507" pitchFamily="18" charset="2"/>
              <a:buChar char="Þ"/>
            </a:pPr>
            <a:r>
              <a:rPr lang="fr-FR" sz="1600" dirty="0"/>
              <a:t>Vidéos consultables sur la </a:t>
            </a:r>
            <a:r>
              <a:rPr lang="fr-FR" sz="1600" dirty="0">
                <a:hlinkClick r:id="rId3"/>
              </a:rPr>
              <a:t>page TENOR du </a:t>
            </a:r>
            <a:r>
              <a:rPr lang="fr-FR" sz="1600" b="1" dirty="0">
                <a:hlinkClick r:id="rId3"/>
              </a:rPr>
              <a:t>site L’Europe s’engage en Normandie</a:t>
            </a:r>
            <a:endParaRPr lang="fr-FR" sz="1600" b="1" dirty="0"/>
          </a:p>
          <a:p>
            <a:endParaRPr lang="fr-FR" sz="800" dirty="0"/>
          </a:p>
          <a:p>
            <a:pPr marL="285750" indent="-285750">
              <a:spcAft>
                <a:spcPts val="600"/>
              </a:spcAft>
              <a:buFont typeface="Arial" panose="020B0604020202020204" pitchFamily="34" charset="0"/>
              <a:buChar char="•"/>
            </a:pPr>
            <a:r>
              <a:rPr lang="fr-FR" sz="1600" b="1" dirty="0"/>
              <a:t>Intervention lors de webinaires organisés par des membres du TENOR</a:t>
            </a:r>
          </a:p>
          <a:p>
            <a:pPr marL="742950" lvl="1" indent="-285750">
              <a:spcAft>
                <a:spcPts val="600"/>
              </a:spcAft>
              <a:buFont typeface="Courier New" panose="02070309020205020404" pitchFamily="49" charset="0"/>
              <a:buChar char="o"/>
            </a:pPr>
            <a:r>
              <a:rPr lang="fr-FR" sz="1400" dirty="0"/>
              <a:t>01/12/2021: Les financements européens pour les start-ups (Normandie Incubation)</a:t>
            </a:r>
          </a:p>
          <a:p>
            <a:pPr marL="742950" lvl="1" indent="-285750">
              <a:spcAft>
                <a:spcPts val="600"/>
              </a:spcAft>
              <a:buFont typeface="Courier New" panose="02070309020205020404" pitchFamily="49" charset="0"/>
              <a:buChar char="o"/>
            </a:pPr>
            <a:r>
              <a:rPr lang="fr-FR" sz="1400" dirty="0"/>
              <a:t>20/04/2022: Les financements européens pour l’aviation (NAE)</a:t>
            </a:r>
          </a:p>
          <a:p>
            <a:pPr>
              <a:spcAft>
                <a:spcPts val="600"/>
              </a:spcAft>
            </a:pPr>
            <a:endParaRPr lang="fr-FR" b="1" u="sng" dirty="0"/>
          </a:p>
          <a:p>
            <a:pPr>
              <a:spcAft>
                <a:spcPts val="600"/>
              </a:spcAft>
            </a:pPr>
            <a:r>
              <a:rPr lang="fr-FR" sz="1600" dirty="0"/>
              <a:t> </a:t>
            </a:r>
          </a:p>
          <a:p>
            <a:pPr marL="742950" lvl="1" indent="-285750">
              <a:spcAft>
                <a:spcPts val="600"/>
              </a:spcAft>
              <a:buFont typeface="Courier New" panose="02070309020205020404" pitchFamily="49" charset="0"/>
              <a:buChar char="o"/>
            </a:pPr>
            <a:endParaRPr lang="fr-FR" sz="1600" b="1" dirty="0"/>
          </a:p>
          <a:p>
            <a:pPr marL="742950" lvl="1" indent="-285750">
              <a:spcAft>
                <a:spcPts val="600"/>
              </a:spcAft>
              <a:buFont typeface="Courier New" panose="02070309020205020404" pitchFamily="49" charset="0"/>
              <a:buChar char="o"/>
            </a:pPr>
            <a:endParaRPr lang="fr-FR" sz="1600" b="1" dirty="0"/>
          </a:p>
          <a:p>
            <a:pPr>
              <a:spcAft>
                <a:spcPts val="600"/>
              </a:spcAft>
            </a:pPr>
            <a:endParaRPr lang="fr-FR" b="1" dirty="0"/>
          </a:p>
          <a:p>
            <a:endParaRPr lang="fr-FR" sz="800" b="1" dirty="0"/>
          </a:p>
          <a:p>
            <a:pPr>
              <a:spcAft>
                <a:spcPts val="600"/>
              </a:spcAft>
            </a:pPr>
            <a:endParaRPr lang="fr-FR" b="1" dirty="0"/>
          </a:p>
          <a:p>
            <a:pPr>
              <a:spcAft>
                <a:spcPts val="600"/>
              </a:spcAft>
            </a:pPr>
            <a:endParaRPr lang="fr-FR" b="1" dirty="0"/>
          </a:p>
          <a:p>
            <a:pPr>
              <a:spcAft>
                <a:spcPts val="600"/>
              </a:spcAft>
            </a:pPr>
            <a:endParaRPr lang="fr-FR" b="1"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sz="800" dirty="0"/>
          </a:p>
          <a:p>
            <a:pPr>
              <a:spcAft>
                <a:spcPts val="600"/>
              </a:spcAft>
            </a:pPr>
            <a:endParaRPr lang="fr-FR" dirty="0"/>
          </a:p>
          <a:p>
            <a:pPr>
              <a:spcAft>
                <a:spcPts val="600"/>
              </a:spcAft>
            </a:pPr>
            <a:endParaRPr lang="fr-FR"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591FC405-B458-404F-8ABE-02015673701C}"/>
              </a:ext>
            </a:extLst>
          </p:cNvPr>
          <p:cNvSpPr txBox="1"/>
          <p:nvPr/>
        </p:nvSpPr>
        <p:spPr>
          <a:xfrm>
            <a:off x="7121236" y="1653309"/>
            <a:ext cx="1514764" cy="584775"/>
          </a:xfrm>
          <a:prstGeom prst="rect">
            <a:avLst/>
          </a:prstGeom>
          <a:noFill/>
        </p:spPr>
        <p:txBody>
          <a:bodyPr wrap="square" rtlCol="0">
            <a:spAutoFit/>
          </a:bodyPr>
          <a:lstStyle/>
          <a:p>
            <a:r>
              <a:rPr lang="fr-FR" sz="1600" b="1" i="1" dirty="0"/>
              <a:t>Autres idées? Besoins?</a:t>
            </a:r>
          </a:p>
        </p:txBody>
      </p:sp>
      <p:sp>
        <p:nvSpPr>
          <p:cNvPr id="11" name="Ellipse 10">
            <a:extLst>
              <a:ext uri="{FF2B5EF4-FFF2-40B4-BE49-F238E27FC236}">
                <a16:creationId xmlns:a16="http://schemas.microsoft.com/office/drawing/2014/main" id="{BBFC3D1C-71EE-4415-B8D5-237CDFDC51D5}"/>
              </a:ext>
            </a:extLst>
          </p:cNvPr>
          <p:cNvSpPr/>
          <p:nvPr/>
        </p:nvSpPr>
        <p:spPr>
          <a:xfrm>
            <a:off x="6936508" y="1443790"/>
            <a:ext cx="1699491" cy="101466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952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sp>
        <p:nvSpPr>
          <p:cNvPr id="14" name="ZoneTexte 13">
            <a:extLst>
              <a:ext uri="{FF2B5EF4-FFF2-40B4-BE49-F238E27FC236}">
                <a16:creationId xmlns:a16="http://schemas.microsoft.com/office/drawing/2014/main" id="{BE9EF3F2-CA3D-4D70-8C44-20B980BBDBC2}"/>
              </a:ext>
            </a:extLst>
          </p:cNvPr>
          <p:cNvSpPr txBox="1"/>
          <p:nvPr/>
        </p:nvSpPr>
        <p:spPr>
          <a:xfrm>
            <a:off x="533829" y="1536175"/>
            <a:ext cx="8173878" cy="3293209"/>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square" rtlCol="0">
            <a:spAutoFit/>
          </a:bodyPr>
          <a:lstStyle/>
          <a:p>
            <a:pPr algn="just" defTabSz="408115"/>
            <a:r>
              <a:rPr lang="fr-FR" sz="1600" dirty="0">
                <a:solidFill>
                  <a:srgbClr val="0070C0"/>
                </a:solidFill>
                <a:latin typeface="Calibri"/>
                <a:cs typeface="Arial" panose="020B0604020202020204" pitchFamily="34" charset="0"/>
              </a:rPr>
              <a:t>Le SRESRI constitue le cadre politique de référence pour l’action de la Région </a:t>
            </a:r>
            <a:r>
              <a:rPr lang="fr-FR" sz="1600" dirty="0">
                <a:solidFill>
                  <a:srgbClr val="000000"/>
                </a:solidFill>
                <a:latin typeface="Calibri"/>
                <a:cs typeface="Arial" panose="020B0604020202020204" pitchFamily="34" charset="0"/>
              </a:rPr>
              <a:t>en matière d’enseignement supérieur, de recherche et d’innovation. Il définit les orientations et les priorités d’orientations dans les domaines de l’enseignement supérieur, de la recherche et de l’innovation, en cohérence avec les </a:t>
            </a:r>
            <a:r>
              <a:rPr lang="fr-FR" sz="1600" dirty="0">
                <a:solidFill>
                  <a:srgbClr val="000000"/>
                </a:solidFill>
                <a:highlight>
                  <a:srgbClr val="FFFF00"/>
                </a:highlight>
                <a:latin typeface="Calibri"/>
                <a:cs typeface="Arial" panose="020B0604020202020204" pitchFamily="34" charset="0"/>
              </a:rPr>
              <a:t>stratégies nationales </a:t>
            </a:r>
            <a:r>
              <a:rPr lang="fr-FR" sz="1600" dirty="0">
                <a:solidFill>
                  <a:srgbClr val="000000"/>
                </a:solidFill>
                <a:latin typeface="Calibri"/>
                <a:cs typeface="Arial" panose="020B0604020202020204" pitchFamily="34" charset="0"/>
              </a:rPr>
              <a:t>de l’État.</a:t>
            </a:r>
          </a:p>
          <a:p>
            <a:pPr algn="just" defTabSz="408115"/>
            <a:endParaRPr lang="fr-FR" sz="1600" dirty="0">
              <a:solidFill>
                <a:srgbClr val="DBDBDB">
                  <a:lumMod val="25000"/>
                </a:srgbClr>
              </a:solidFill>
              <a:latin typeface="Calibri"/>
              <a:cs typeface="Arial" panose="020B0604020202020204" pitchFamily="34" charset="0"/>
            </a:endParaRPr>
          </a:p>
          <a:p>
            <a:pPr algn="just" defTabSz="408115"/>
            <a:r>
              <a:rPr lang="fr-FR" sz="1600" dirty="0">
                <a:solidFill>
                  <a:srgbClr val="000000"/>
                </a:solidFill>
                <a:latin typeface="Calibri"/>
                <a:cs typeface="Arial" panose="020B0604020202020204" pitchFamily="34" charset="0"/>
              </a:rPr>
              <a:t>Le SRESRI a vocation à s’articuler avec l’ensemble des autres Schémas régionaux liés à l’enseignement supérieur ou à l’innovation, notamment le Contrat de plan régional des formations et de l’orientation professionnelle </a:t>
            </a:r>
            <a:r>
              <a:rPr lang="fr-FR" sz="1600" dirty="0">
                <a:solidFill>
                  <a:srgbClr val="000000"/>
                </a:solidFill>
                <a:highlight>
                  <a:srgbClr val="FFFF00"/>
                </a:highlight>
                <a:latin typeface="Calibri"/>
                <a:cs typeface="Arial" panose="020B0604020202020204" pitchFamily="34" charset="0"/>
              </a:rPr>
              <a:t>(CPRDFOP) </a:t>
            </a:r>
            <a:r>
              <a:rPr lang="fr-FR" sz="1600" dirty="0">
                <a:solidFill>
                  <a:srgbClr val="000000"/>
                </a:solidFill>
                <a:latin typeface="Calibri"/>
                <a:cs typeface="Arial" panose="020B0604020202020204" pitchFamily="34" charset="0"/>
              </a:rPr>
              <a:t>et le Schéma régional du développement économique, de l’innovation et de l’internationalisation </a:t>
            </a:r>
            <a:r>
              <a:rPr lang="fr-FR" sz="1600" dirty="0">
                <a:solidFill>
                  <a:srgbClr val="000000"/>
                </a:solidFill>
                <a:highlight>
                  <a:srgbClr val="FFFF00"/>
                </a:highlight>
                <a:latin typeface="Calibri"/>
                <a:cs typeface="Arial" panose="020B0604020202020204" pitchFamily="34" charset="0"/>
              </a:rPr>
              <a:t>(SRDEII). </a:t>
            </a:r>
          </a:p>
          <a:p>
            <a:pPr algn="just" defTabSz="408115"/>
            <a:endParaRPr lang="fr-FR" sz="1600" dirty="0">
              <a:solidFill>
                <a:srgbClr val="000000"/>
              </a:solidFill>
              <a:latin typeface="Calibri"/>
              <a:cs typeface="Arial" panose="020B0604020202020204" pitchFamily="34" charset="0"/>
            </a:endParaRPr>
          </a:p>
          <a:p>
            <a:pPr algn="just" defTabSz="408115"/>
            <a:r>
              <a:rPr lang="fr-FR" sz="1600" dirty="0">
                <a:solidFill>
                  <a:srgbClr val="000000"/>
                </a:solidFill>
                <a:latin typeface="Calibri"/>
                <a:cs typeface="Arial" panose="020B0604020202020204" pitchFamily="34" charset="0"/>
              </a:rPr>
              <a:t>Le SRESRI a également pour vocation de s’articuler avec l’ensemble des </a:t>
            </a:r>
            <a:r>
              <a:rPr lang="fr-FR" sz="1600" dirty="0">
                <a:solidFill>
                  <a:srgbClr val="000000"/>
                </a:solidFill>
                <a:highlight>
                  <a:srgbClr val="FFFF00"/>
                </a:highlight>
                <a:latin typeface="Calibri"/>
                <a:cs typeface="Arial" panose="020B0604020202020204" pitchFamily="34" charset="0"/>
              </a:rPr>
              <a:t>Schémas locaux </a:t>
            </a:r>
            <a:r>
              <a:rPr lang="fr-FR" sz="1600" dirty="0">
                <a:solidFill>
                  <a:srgbClr val="000000"/>
                </a:solidFill>
                <a:latin typeface="Calibri"/>
                <a:cs typeface="Arial" panose="020B0604020202020204" pitchFamily="34" charset="0"/>
              </a:rPr>
              <a:t>ou autres documents de planification concernant l’ESRI.</a:t>
            </a:r>
          </a:p>
          <a:p>
            <a:pPr defTabSz="408115"/>
            <a:endParaRPr lang="fr-FR" sz="1600" dirty="0">
              <a:solidFill>
                <a:srgbClr val="000000"/>
              </a:solidFill>
              <a:latin typeface="Calibri"/>
            </a:endParaRPr>
          </a:p>
        </p:txBody>
      </p:sp>
    </p:spTree>
    <p:extLst>
      <p:ext uri="{BB962C8B-B14F-4D97-AF65-F5344CB8AC3E}">
        <p14:creationId xmlns:p14="http://schemas.microsoft.com/office/powerpoint/2010/main" val="3950244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A89AE09-D019-4DC9-A1D3-FB6517628C01}"/>
              </a:ext>
            </a:extLst>
          </p:cNvPr>
          <p:cNvSpPr>
            <a:spLocks noGrp="1"/>
          </p:cNvSpPr>
          <p:nvPr>
            <p:ph type="body" sz="quarter" idx="12"/>
          </p:nvPr>
        </p:nvSpPr>
        <p:spPr>
          <a:xfrm>
            <a:off x="452783" y="1680860"/>
            <a:ext cx="8238434" cy="3326858"/>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a:lstStyle/>
          <a:p>
            <a:pPr>
              <a:lnSpc>
                <a:spcPct val="100000"/>
              </a:lnSpc>
            </a:pPr>
            <a:r>
              <a:rPr lang="fr-FR" dirty="0">
                <a:solidFill>
                  <a:schemeClr val="accent2"/>
                </a:solidFill>
                <a:latin typeface="+mn-lt"/>
              </a:rPr>
              <a:t>Pour être en cohérence avec les </a:t>
            </a:r>
            <a:r>
              <a:rPr lang="fr-FR" dirty="0">
                <a:solidFill>
                  <a:schemeClr val="accent2"/>
                </a:solidFill>
                <a:highlight>
                  <a:srgbClr val="FFFF00"/>
                </a:highlight>
                <a:latin typeface="+mn-lt"/>
              </a:rPr>
              <a:t>orientations européennes</a:t>
            </a:r>
            <a:r>
              <a:rPr lang="fr-FR" dirty="0">
                <a:solidFill>
                  <a:schemeClr val="accent2"/>
                </a:solidFill>
                <a:latin typeface="+mn-lt"/>
              </a:rPr>
              <a:t>, le SRESRI est également à travailler en tenant compte de la </a:t>
            </a:r>
            <a:r>
              <a:rPr lang="fr-FR" dirty="0">
                <a:solidFill>
                  <a:srgbClr val="0070C0"/>
                </a:solidFill>
                <a:latin typeface="+mn-lt"/>
              </a:rPr>
              <a:t>S3 =&gt; Stratégie de Spécialisation Intelligente</a:t>
            </a:r>
            <a:endParaRPr lang="fr-FR" dirty="0">
              <a:latin typeface="+mn-lt"/>
            </a:endParaRPr>
          </a:p>
          <a:p>
            <a:pPr>
              <a:lnSpc>
                <a:spcPct val="100000"/>
              </a:lnSpc>
            </a:pPr>
            <a:endParaRPr lang="fr-FR" dirty="0">
              <a:latin typeface="+mn-lt"/>
            </a:endParaRPr>
          </a:p>
          <a:p>
            <a:pPr>
              <a:lnSpc>
                <a:spcPct val="100000"/>
              </a:lnSpc>
            </a:pPr>
            <a:r>
              <a:rPr lang="fr-FR" dirty="0">
                <a:solidFill>
                  <a:schemeClr val="accent2"/>
                </a:solidFill>
                <a:latin typeface="+mn-lt"/>
              </a:rPr>
              <a:t>La </a:t>
            </a:r>
            <a:r>
              <a:rPr lang="fr-FR" dirty="0">
                <a:solidFill>
                  <a:schemeClr val="accent2"/>
                </a:solidFill>
                <a:highlight>
                  <a:srgbClr val="FFFF00"/>
                </a:highlight>
                <a:latin typeface="+mn-lt"/>
              </a:rPr>
              <a:t>nouvelle S3 2021-2027 </a:t>
            </a:r>
            <a:r>
              <a:rPr lang="fr-FR" dirty="0">
                <a:solidFill>
                  <a:schemeClr val="accent2"/>
                </a:solidFill>
                <a:latin typeface="+mn-lt"/>
              </a:rPr>
              <a:t>a été élaborée en concertation avec les acteurs du territoire entre octobre 2019 et juillet 2020. </a:t>
            </a:r>
          </a:p>
          <a:p>
            <a:pPr>
              <a:lnSpc>
                <a:spcPct val="100000"/>
              </a:lnSpc>
            </a:pPr>
            <a:endParaRPr lang="fr-FR" dirty="0">
              <a:latin typeface="+mn-lt"/>
            </a:endParaRPr>
          </a:p>
          <a:p>
            <a:pPr>
              <a:lnSpc>
                <a:spcPct val="100000"/>
              </a:lnSpc>
            </a:pPr>
            <a:r>
              <a:rPr lang="fr-FR" dirty="0">
                <a:solidFill>
                  <a:schemeClr val="accent2"/>
                </a:solidFill>
                <a:latin typeface="+mn-lt"/>
              </a:rPr>
              <a:t>Elle défini les </a:t>
            </a:r>
            <a:r>
              <a:rPr lang="fr-FR" dirty="0">
                <a:solidFill>
                  <a:srgbClr val="0070C0"/>
                </a:solidFill>
                <a:latin typeface="+mn-lt"/>
              </a:rPr>
              <a:t>6 domaines et enjeux prioritaires </a:t>
            </a:r>
            <a:r>
              <a:rPr lang="fr-FR" dirty="0">
                <a:solidFill>
                  <a:schemeClr val="accent2"/>
                </a:solidFill>
                <a:latin typeface="+mn-lt"/>
              </a:rPr>
              <a:t>du territoire en matière de recherche et d’innovation.</a:t>
            </a:r>
          </a:p>
          <a:p>
            <a:pPr>
              <a:lnSpc>
                <a:spcPct val="100000"/>
              </a:lnSpc>
            </a:pPr>
            <a:endParaRPr lang="fr-FR" dirty="0">
              <a:latin typeface="+mn-lt"/>
            </a:endParaRPr>
          </a:p>
          <a:p>
            <a:pPr>
              <a:lnSpc>
                <a:spcPct val="100000"/>
              </a:lnSpc>
            </a:pPr>
            <a:r>
              <a:rPr lang="fr-FR" dirty="0">
                <a:solidFill>
                  <a:schemeClr val="accent2"/>
                </a:solidFill>
                <a:latin typeface="+mn-lt"/>
              </a:rPr>
              <a:t>En revanche la S3 ne traite pas des questions relatives à l’enseignement supérieur ou de la vie étudiante, sujets qui devront être abordés par le SRESRI.</a:t>
            </a:r>
          </a:p>
        </p:txBody>
      </p:sp>
      <p:pic>
        <p:nvPicPr>
          <p:cNvPr id="2" name="Image 1">
            <a:extLst>
              <a:ext uri="{FF2B5EF4-FFF2-40B4-BE49-F238E27FC236}">
                <a16:creationId xmlns:a16="http://schemas.microsoft.com/office/drawing/2014/main" id="{ACF22F91-C138-44D8-AE44-AC2E8B91C183}"/>
              </a:ext>
            </a:extLst>
          </p:cNvPr>
          <p:cNvPicPr>
            <a:picLocks noChangeAspect="1"/>
          </p:cNvPicPr>
          <p:nvPr/>
        </p:nvPicPr>
        <p:blipFill>
          <a:blip r:embed="rId2"/>
          <a:stretch>
            <a:fillRect/>
          </a:stretch>
        </p:blipFill>
        <p:spPr>
          <a:xfrm>
            <a:off x="4495800" y="3352800"/>
            <a:ext cx="152400" cy="152400"/>
          </a:xfrm>
          <a:prstGeom prst="rect">
            <a:avLst/>
          </a:prstGeom>
        </p:spPr>
      </p:pic>
    </p:spTree>
    <p:extLst>
      <p:ext uri="{BB962C8B-B14F-4D97-AF65-F5344CB8AC3E}">
        <p14:creationId xmlns:p14="http://schemas.microsoft.com/office/powerpoint/2010/main" val="1695929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0A07E-6678-4BCA-B161-4D07FA50788B}"/>
              </a:ext>
            </a:extLst>
          </p:cNvPr>
          <p:cNvSpPr/>
          <p:nvPr/>
        </p:nvSpPr>
        <p:spPr>
          <a:xfrm>
            <a:off x="676274" y="1311281"/>
            <a:ext cx="7791450" cy="3970318"/>
          </a:xfrm>
          <a:prstGeom prst="rect">
            <a:avLst/>
          </a:prstGeom>
        </p:spPr>
        <p:txBody>
          <a:bodyPr wrap="square">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Des projets structurés autour des </a:t>
            </a:r>
            <a:r>
              <a:rPr kumimoji="0" lang="fr-FR" sz="1800" b="1" i="0" u="none" strike="noStrike" kern="1200" cap="none" spc="0" normalizeH="0" baseline="0" noProof="0" dirty="0">
                <a:ln>
                  <a:noFill/>
                </a:ln>
                <a:solidFill>
                  <a:srgbClr val="00236C"/>
                </a:solidFill>
                <a:effectLst/>
                <a:uLnTx/>
                <a:uFillTx/>
                <a:latin typeface="Calibri"/>
                <a:ea typeface="+mn-ea"/>
                <a:cs typeface="Arial" panose="020B0604020202020204" pitchFamily="34" charset="0"/>
                <a:sym typeface="Wingdings" panose="05000000000000000000" pitchFamily="2" charset="2"/>
              </a:rPr>
              <a:t>6 domaines de la S3 2021-2027</a:t>
            </a:r>
            <a:r>
              <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endParaRPr>
          </a:p>
        </p:txBody>
      </p:sp>
      <p:sp>
        <p:nvSpPr>
          <p:cNvPr id="3" name="ZoneTexte 2">
            <a:extLst>
              <a:ext uri="{FF2B5EF4-FFF2-40B4-BE49-F238E27FC236}">
                <a16:creationId xmlns:a16="http://schemas.microsoft.com/office/drawing/2014/main" id="{4A7999FE-EEA5-4214-9F51-410EE9974A9C}"/>
              </a:ext>
            </a:extLst>
          </p:cNvPr>
          <p:cNvSpPr txBox="1"/>
          <p:nvPr/>
        </p:nvSpPr>
        <p:spPr>
          <a:xfrm>
            <a:off x="388188" y="593680"/>
            <a:ext cx="8367623" cy="523220"/>
          </a:xfrm>
          <a:prstGeom prst="rect">
            <a:avLst/>
          </a:prstGeom>
          <a:solidFill>
            <a:srgbClr val="00236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200" normalizeH="0" baseline="0" noProof="0" dirty="0">
                <a:ln>
                  <a:noFill/>
                </a:ln>
                <a:solidFill>
                  <a:prstClr val="white"/>
                </a:solidFill>
                <a:effectLst/>
                <a:uLnTx/>
                <a:uFillTx/>
                <a:latin typeface="Arial"/>
                <a:ea typeface="+mn-ea"/>
                <a:cs typeface="Arial"/>
              </a:rPr>
              <a:t>Les axes de la S3 Normandie 2021-2027</a:t>
            </a:r>
          </a:p>
        </p:txBody>
      </p:sp>
      <p:pic>
        <p:nvPicPr>
          <p:cNvPr id="4" name="Image 3">
            <a:extLst>
              <a:ext uri="{FF2B5EF4-FFF2-40B4-BE49-F238E27FC236}">
                <a16:creationId xmlns:a16="http://schemas.microsoft.com/office/drawing/2014/main" id="{0BAE2A08-9812-4A21-986F-39DD1E9433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88" y="2522237"/>
            <a:ext cx="8520221" cy="3507740"/>
          </a:xfrm>
          <a:prstGeom prst="rect">
            <a:avLst/>
          </a:prstGeom>
          <a:noFill/>
          <a:ln>
            <a:noFill/>
          </a:ln>
        </p:spPr>
      </p:pic>
    </p:spTree>
    <p:extLst>
      <p:ext uri="{BB962C8B-B14F-4D97-AF65-F5344CB8AC3E}">
        <p14:creationId xmlns:p14="http://schemas.microsoft.com/office/powerpoint/2010/main" val="199022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364608" y="3244259"/>
            <a:ext cx="6414746" cy="533934"/>
          </a:xfrm>
        </p:spPr>
        <p:txBody>
          <a:bodyPr/>
          <a:lstStyle/>
          <a:p>
            <a:r>
              <a:rPr lang="fr-FR" dirty="0"/>
              <a:t>Contexte ESRI normand</a:t>
            </a:r>
          </a:p>
        </p:txBody>
      </p:sp>
      <p:sp>
        <p:nvSpPr>
          <p:cNvPr id="3" name="Espace réservé du texte 2"/>
          <p:cNvSpPr>
            <a:spLocks noGrp="1"/>
          </p:cNvSpPr>
          <p:nvPr>
            <p:ph type="body" sz="quarter" idx="11"/>
          </p:nvPr>
        </p:nvSpPr>
        <p:spPr/>
        <p:txBody>
          <a:bodyPr/>
          <a:lstStyle/>
          <a:p>
            <a:r>
              <a:rPr lang="fr-FR" dirty="0"/>
              <a:t>2</a:t>
            </a:r>
          </a:p>
        </p:txBody>
      </p:sp>
    </p:spTree>
    <p:extLst>
      <p:ext uri="{BB962C8B-B14F-4D97-AF65-F5344CB8AC3E}">
        <p14:creationId xmlns:p14="http://schemas.microsoft.com/office/powerpoint/2010/main" val="1595996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6" y="1160419"/>
            <a:ext cx="8271415" cy="398136"/>
          </a:xfrm>
        </p:spPr>
        <p:txBody>
          <a:bodyPr/>
          <a:lstStyle/>
          <a:p>
            <a:r>
              <a:rPr lang="fr-FR" sz="2000" b="1" dirty="0">
                <a:latin typeface="+mn-lt"/>
              </a:rPr>
              <a:t>Contexte de l’ESRI Normand	</a:t>
            </a:r>
            <a:r>
              <a:rPr lang="fr-FR" b="1" dirty="0"/>
              <a:t> 	</a:t>
            </a:r>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pic>
        <p:nvPicPr>
          <p:cNvPr id="3" name="Image 2">
            <a:extLst>
              <a:ext uri="{FF2B5EF4-FFF2-40B4-BE49-F238E27FC236}">
                <a16:creationId xmlns:a16="http://schemas.microsoft.com/office/drawing/2014/main" id="{97E5ABB8-AF24-4E21-A85B-0BD866FF3BF1}"/>
              </a:ext>
            </a:extLst>
          </p:cNvPr>
          <p:cNvPicPr>
            <a:picLocks noChangeAspect="1"/>
          </p:cNvPicPr>
          <p:nvPr/>
        </p:nvPicPr>
        <p:blipFill>
          <a:blip r:embed="rId2"/>
          <a:stretch>
            <a:fillRect/>
          </a:stretch>
        </p:blipFill>
        <p:spPr>
          <a:xfrm>
            <a:off x="323327" y="2583234"/>
            <a:ext cx="4080061" cy="2984704"/>
          </a:xfrm>
          <a:prstGeom prst="rect">
            <a:avLst/>
          </a:prstGeom>
        </p:spPr>
      </p:pic>
      <p:pic>
        <p:nvPicPr>
          <p:cNvPr id="6" name="Image 5" descr="https://lh6.googleusercontent.com/ISOPofYsjVmoLwpDUE_eH-hZGTjQtiv2m7OunwOi1Gfb3eMqJz0W0zyqH_boBE3MQJnApefYEWDcGr3yInugTjA04GTdxvsFLrR5-c_pr6_SWIq206ghSnmT7Qu0UkgHuQ">
            <a:extLst>
              <a:ext uri="{FF2B5EF4-FFF2-40B4-BE49-F238E27FC236}">
                <a16:creationId xmlns:a16="http://schemas.microsoft.com/office/drawing/2014/main" id="{8133AC28-82CE-45A1-9C19-D50D84A13A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604" y="2583235"/>
            <a:ext cx="4181103" cy="2984702"/>
          </a:xfrm>
          <a:prstGeom prst="rect">
            <a:avLst/>
          </a:prstGeom>
          <a:noFill/>
          <a:ln>
            <a:noFill/>
          </a:ln>
        </p:spPr>
      </p:pic>
      <p:sp>
        <p:nvSpPr>
          <p:cNvPr id="4" name="ZoneTexte 3">
            <a:extLst>
              <a:ext uri="{FF2B5EF4-FFF2-40B4-BE49-F238E27FC236}">
                <a16:creationId xmlns:a16="http://schemas.microsoft.com/office/drawing/2014/main" id="{720DFB2C-3818-47A5-9518-152A297AC6FB}"/>
              </a:ext>
            </a:extLst>
          </p:cNvPr>
          <p:cNvSpPr txBox="1"/>
          <p:nvPr/>
        </p:nvSpPr>
        <p:spPr>
          <a:xfrm>
            <a:off x="495300" y="1841410"/>
            <a:ext cx="7818606" cy="584775"/>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wrap="square" rtlCol="0">
            <a:spAutoFit/>
          </a:bodyPr>
          <a:lstStyle/>
          <a:p>
            <a:pPr defTabSz="408115"/>
            <a:r>
              <a:rPr lang="fr-FR" sz="1600" b="1" dirty="0">
                <a:solidFill>
                  <a:srgbClr val="000000"/>
                </a:solidFill>
                <a:latin typeface="Calibri"/>
              </a:rPr>
              <a:t>La Recherche : </a:t>
            </a:r>
            <a:r>
              <a:rPr lang="fr-FR" sz="1600" dirty="0">
                <a:solidFill>
                  <a:srgbClr val="000000"/>
                </a:solidFill>
                <a:latin typeface="Calibri"/>
              </a:rPr>
              <a:t>les Etablissements normands, en bas de classements concernant les dépôts aux appels à projets nationaux et européens</a:t>
            </a:r>
          </a:p>
        </p:txBody>
      </p:sp>
      <p:sp>
        <p:nvSpPr>
          <p:cNvPr id="8" name="ZoneTexte 7">
            <a:extLst>
              <a:ext uri="{FF2B5EF4-FFF2-40B4-BE49-F238E27FC236}">
                <a16:creationId xmlns:a16="http://schemas.microsoft.com/office/drawing/2014/main" id="{AD6A2417-5DDC-4481-8676-0C0B05A73D3E}"/>
              </a:ext>
            </a:extLst>
          </p:cNvPr>
          <p:cNvSpPr txBox="1"/>
          <p:nvPr/>
        </p:nvSpPr>
        <p:spPr>
          <a:xfrm>
            <a:off x="8229599" y="1287318"/>
            <a:ext cx="504689" cy="461665"/>
          </a:xfrm>
          <a:prstGeom prst="rect">
            <a:avLst/>
          </a:prstGeom>
          <a:solidFill>
            <a:schemeClr val="accent1"/>
          </a:solidFill>
          <a:ln>
            <a:solidFill>
              <a:schemeClr val="tx1">
                <a:lumMod val="60000"/>
                <a:lumOff val="40000"/>
              </a:schemeClr>
            </a:solidFill>
          </a:ln>
        </p:spPr>
        <p:txBody>
          <a:bodyPr wrap="square" rtlCol="0">
            <a:spAutoFit/>
          </a:bodyPr>
          <a:lstStyle/>
          <a:p>
            <a:pPr algn="ctr" defTabSz="408115"/>
            <a:r>
              <a:rPr lang="fr-FR" sz="2400" b="1" dirty="0">
                <a:solidFill>
                  <a:srgbClr val="C60020"/>
                </a:solidFill>
                <a:latin typeface="Calibri"/>
              </a:rPr>
              <a:t>-</a:t>
            </a:r>
          </a:p>
        </p:txBody>
      </p:sp>
    </p:spTree>
    <p:extLst>
      <p:ext uri="{BB962C8B-B14F-4D97-AF65-F5344CB8AC3E}">
        <p14:creationId xmlns:p14="http://schemas.microsoft.com/office/powerpoint/2010/main" val="1280541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6" y="1160419"/>
            <a:ext cx="8271415" cy="398136"/>
          </a:xfrm>
        </p:spPr>
        <p:txBody>
          <a:bodyPr/>
          <a:lstStyle/>
          <a:p>
            <a:r>
              <a:rPr lang="fr-FR" sz="2000" b="1" dirty="0">
                <a:latin typeface="+mn-lt"/>
              </a:rPr>
              <a:t>Contexte de l’ESRI Normand</a:t>
            </a:r>
            <a:r>
              <a:rPr lang="fr-FR" b="1" dirty="0"/>
              <a:t>	 	</a:t>
            </a:r>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sp>
        <p:nvSpPr>
          <p:cNvPr id="4" name="ZoneTexte 3">
            <a:extLst>
              <a:ext uri="{FF2B5EF4-FFF2-40B4-BE49-F238E27FC236}">
                <a16:creationId xmlns:a16="http://schemas.microsoft.com/office/drawing/2014/main" id="{720DFB2C-3818-47A5-9518-152A297AC6FB}"/>
              </a:ext>
            </a:extLst>
          </p:cNvPr>
          <p:cNvSpPr txBox="1"/>
          <p:nvPr/>
        </p:nvSpPr>
        <p:spPr>
          <a:xfrm>
            <a:off x="436294" y="1739224"/>
            <a:ext cx="8212407" cy="3785652"/>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wrap="square" rtlCol="0">
            <a:spAutoFit/>
          </a:bodyPr>
          <a:lstStyle/>
          <a:p>
            <a:pPr defTabSz="408115"/>
            <a:r>
              <a:rPr lang="fr-FR" sz="1600" b="1" dirty="0">
                <a:solidFill>
                  <a:srgbClr val="000000"/>
                </a:solidFill>
                <a:latin typeface="Calibri"/>
              </a:rPr>
              <a:t>La Recherche : présence d’une TGIR, le GANIL</a:t>
            </a:r>
          </a:p>
          <a:p>
            <a:pPr algn="just" defTabSz="408115"/>
            <a:endParaRPr lang="fr-FR" sz="1600" dirty="0">
              <a:solidFill>
                <a:srgbClr val="000000"/>
              </a:solidFill>
              <a:latin typeface="Calibri"/>
            </a:endParaRPr>
          </a:p>
          <a:p>
            <a:pPr algn="just" defTabSz="408115"/>
            <a:r>
              <a:rPr lang="fr-FR" sz="1600" dirty="0">
                <a:solidFill>
                  <a:srgbClr val="000000"/>
                </a:solidFill>
                <a:latin typeface="Calibri"/>
              </a:rPr>
              <a:t>Grand Accélérateur National d’Ions Lourds, laboratoire commun du Commissariat de l’Energie Atomique et des énergies alternatives </a:t>
            </a:r>
            <a:r>
              <a:rPr lang="fr-FR" sz="1600" b="1" dirty="0">
                <a:solidFill>
                  <a:srgbClr val="000000"/>
                </a:solidFill>
                <a:latin typeface="Calibri"/>
              </a:rPr>
              <a:t>(CEA)</a:t>
            </a:r>
            <a:r>
              <a:rPr lang="fr-FR" sz="1600" dirty="0">
                <a:solidFill>
                  <a:srgbClr val="000000"/>
                </a:solidFill>
                <a:latin typeface="Calibri"/>
              </a:rPr>
              <a:t>, et du Centre National de la Recherche Supérieure </a:t>
            </a:r>
            <a:r>
              <a:rPr lang="fr-FR" sz="1600" b="1" dirty="0">
                <a:solidFill>
                  <a:srgbClr val="000000"/>
                </a:solidFill>
                <a:latin typeface="Calibri"/>
              </a:rPr>
              <a:t>(CNRS - </a:t>
            </a:r>
            <a:r>
              <a:rPr lang="fr-FR" sz="1600" dirty="0">
                <a:solidFill>
                  <a:srgbClr val="000000"/>
                </a:solidFill>
                <a:latin typeface="Calibri"/>
              </a:rPr>
              <a:t>Institut National de Physique Nucléaire et Physique des Particules - </a:t>
            </a:r>
            <a:r>
              <a:rPr lang="fr-FR" sz="1600" b="1" dirty="0">
                <a:solidFill>
                  <a:srgbClr val="000000"/>
                </a:solidFill>
                <a:latin typeface="Calibri"/>
              </a:rPr>
              <a:t>IN2P3) </a:t>
            </a:r>
          </a:p>
          <a:p>
            <a:pPr algn="just" defTabSz="408115"/>
            <a:r>
              <a:rPr lang="fr-FR" sz="1600" dirty="0">
                <a:solidFill>
                  <a:srgbClr val="000000"/>
                </a:solidFill>
                <a:latin typeface="Calibri"/>
              </a:rPr>
              <a:t>Le GANIL est depuis 1995, une Très Grande Installation de Recherche (TGIR) Européenne, et dispose à cet effet, d’une </a:t>
            </a:r>
            <a:r>
              <a:rPr lang="fr-FR" sz="1600" dirty="0">
                <a:solidFill>
                  <a:srgbClr val="000000"/>
                </a:solidFill>
                <a:highlight>
                  <a:srgbClr val="FFFF00"/>
                </a:highlight>
                <a:latin typeface="Calibri"/>
              </a:rPr>
              <a:t>renommée internationale </a:t>
            </a:r>
            <a:r>
              <a:rPr lang="fr-FR" sz="1600" dirty="0">
                <a:solidFill>
                  <a:srgbClr val="000000"/>
                </a:solidFill>
                <a:latin typeface="Calibri"/>
              </a:rPr>
              <a:t>de par l’excellence de sa recherche, mais aussi de ses installations.</a:t>
            </a:r>
          </a:p>
          <a:p>
            <a:pPr defTabSz="408115"/>
            <a:endParaRPr lang="fr-FR" sz="1600" b="1" dirty="0">
              <a:solidFill>
                <a:srgbClr val="000000"/>
              </a:solidFill>
              <a:latin typeface="Calibri"/>
            </a:endParaRPr>
          </a:p>
          <a:p>
            <a:pPr defTabSz="408115"/>
            <a:r>
              <a:rPr lang="fr-FR" sz="1600" b="1" dirty="0">
                <a:solidFill>
                  <a:srgbClr val="000000"/>
                </a:solidFill>
                <a:latin typeface="Calibri"/>
              </a:rPr>
              <a:t>Des équipements et </a:t>
            </a:r>
            <a:r>
              <a:rPr lang="fr-FR" sz="1600" b="1" dirty="0">
                <a:solidFill>
                  <a:srgbClr val="000000"/>
                </a:solidFill>
                <a:highlight>
                  <a:srgbClr val="FFFF00"/>
                </a:highlight>
                <a:latin typeface="Calibri"/>
              </a:rPr>
              <a:t>plateformes d’excellence </a:t>
            </a:r>
            <a:r>
              <a:rPr lang="fr-FR" sz="1600" b="1" dirty="0">
                <a:solidFill>
                  <a:srgbClr val="000000"/>
                </a:solidFill>
                <a:latin typeface="Calibri"/>
              </a:rPr>
              <a:t>: </a:t>
            </a:r>
            <a:r>
              <a:rPr lang="fr-FR" sz="1600" dirty="0">
                <a:solidFill>
                  <a:srgbClr val="000000"/>
                </a:solidFill>
                <a:latin typeface="Calibri"/>
              </a:rPr>
              <a:t>CYCERON, GENESIS, REC-HADRON, MATRICE, BIBLISSIMA, EQUIP@MESO, …</a:t>
            </a:r>
          </a:p>
          <a:p>
            <a:pPr defTabSz="408115"/>
            <a:endParaRPr lang="fr-FR" sz="1600" b="1" dirty="0">
              <a:solidFill>
                <a:srgbClr val="000000"/>
              </a:solidFill>
              <a:latin typeface="Calibri"/>
            </a:endParaRPr>
          </a:p>
          <a:p>
            <a:pPr defTabSz="408115"/>
            <a:r>
              <a:rPr lang="fr-FR" sz="1600" b="1" dirty="0">
                <a:solidFill>
                  <a:srgbClr val="000000"/>
                </a:solidFill>
                <a:latin typeface="Calibri"/>
              </a:rPr>
              <a:t>Des groupements de </a:t>
            </a:r>
            <a:r>
              <a:rPr lang="fr-FR" sz="1600" b="1" dirty="0">
                <a:solidFill>
                  <a:srgbClr val="000000"/>
                </a:solidFill>
                <a:highlight>
                  <a:srgbClr val="FFFF00"/>
                </a:highlight>
                <a:latin typeface="Calibri"/>
              </a:rPr>
              <a:t>laboratoires d’excellence</a:t>
            </a:r>
            <a:r>
              <a:rPr lang="fr-FR" sz="1600" b="1" dirty="0">
                <a:solidFill>
                  <a:srgbClr val="000000"/>
                </a:solidFill>
                <a:latin typeface="Calibri"/>
              </a:rPr>
              <a:t>, des instituts : </a:t>
            </a:r>
            <a:r>
              <a:rPr lang="fr-FR" sz="1600" dirty="0">
                <a:solidFill>
                  <a:srgbClr val="000000"/>
                </a:solidFill>
                <a:latin typeface="Calibri"/>
              </a:rPr>
              <a:t>EMC3, SYNORG, IRON, FEM, BB@C,...</a:t>
            </a:r>
            <a:endParaRPr lang="fr-FR" sz="1600" b="1" dirty="0">
              <a:solidFill>
                <a:srgbClr val="000000"/>
              </a:solidFill>
              <a:latin typeface="Calibri"/>
            </a:endParaRPr>
          </a:p>
          <a:p>
            <a:pPr defTabSz="408115"/>
            <a:endParaRPr lang="fr-FR" sz="1600" b="1" dirty="0">
              <a:solidFill>
                <a:srgbClr val="000000"/>
              </a:solidFill>
              <a:latin typeface="Calibri"/>
            </a:endParaRPr>
          </a:p>
        </p:txBody>
      </p:sp>
      <p:sp>
        <p:nvSpPr>
          <p:cNvPr id="9" name="ZoneTexte 8">
            <a:extLst>
              <a:ext uri="{FF2B5EF4-FFF2-40B4-BE49-F238E27FC236}">
                <a16:creationId xmlns:a16="http://schemas.microsoft.com/office/drawing/2014/main" id="{53DF69E8-C3AC-4085-B880-34BE70501295}"/>
              </a:ext>
            </a:extLst>
          </p:cNvPr>
          <p:cNvSpPr txBox="1"/>
          <p:nvPr/>
        </p:nvSpPr>
        <p:spPr>
          <a:xfrm>
            <a:off x="8190689" y="1287317"/>
            <a:ext cx="543600" cy="400110"/>
          </a:xfrm>
          <a:prstGeom prst="rect">
            <a:avLst/>
          </a:prstGeom>
          <a:solidFill>
            <a:schemeClr val="accent1"/>
          </a:solidFill>
          <a:ln>
            <a:solidFill>
              <a:srgbClr val="00B050"/>
            </a:solidFill>
          </a:ln>
        </p:spPr>
        <p:txBody>
          <a:bodyPr wrap="square" rtlCol="0">
            <a:spAutoFit/>
          </a:bodyPr>
          <a:lstStyle/>
          <a:p>
            <a:pPr algn="ctr" defTabSz="408115"/>
            <a:r>
              <a:rPr lang="fr-FR" sz="2000" b="1" dirty="0">
                <a:solidFill>
                  <a:srgbClr val="00B050"/>
                </a:solidFill>
                <a:latin typeface="Calibri"/>
              </a:rPr>
              <a:t>+</a:t>
            </a:r>
          </a:p>
        </p:txBody>
      </p:sp>
    </p:spTree>
    <p:extLst>
      <p:ext uri="{BB962C8B-B14F-4D97-AF65-F5344CB8AC3E}">
        <p14:creationId xmlns:p14="http://schemas.microsoft.com/office/powerpoint/2010/main" val="1302341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6" y="1160419"/>
            <a:ext cx="8271415" cy="398136"/>
          </a:xfrm>
        </p:spPr>
        <p:txBody>
          <a:bodyPr/>
          <a:lstStyle/>
          <a:p>
            <a:r>
              <a:rPr lang="fr-FR" sz="2000" b="1" dirty="0">
                <a:latin typeface="+mn-lt"/>
              </a:rPr>
              <a:t>Contexte de l’ESRI Normand	</a:t>
            </a:r>
            <a:r>
              <a:rPr lang="fr-FR" b="1" dirty="0"/>
              <a:t> 	</a:t>
            </a:r>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pic>
        <p:nvPicPr>
          <p:cNvPr id="13" name="Image 12" descr="https://lh5.googleusercontent.com/NUh3qnJiSnBNhaXLdB_EB8n9YR2DaEdcxAZ3MOciEdgp3pBW3PjxMeKJASUgFu8oWQvMyMTCn4SgJxBeX8s32d6gnTS6djPgp_1qB61c80jHwUi4DiNl80-6bb9xWXz2xg">
            <a:extLst>
              <a:ext uri="{FF2B5EF4-FFF2-40B4-BE49-F238E27FC236}">
                <a16:creationId xmlns:a16="http://schemas.microsoft.com/office/drawing/2014/main" id="{DEDC5332-A756-4951-9ABA-596EC82F4E2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93" y="2225437"/>
            <a:ext cx="4998226" cy="3372426"/>
          </a:xfrm>
          <a:prstGeom prst="rect">
            <a:avLst/>
          </a:prstGeom>
          <a:noFill/>
          <a:ln>
            <a:noFill/>
          </a:ln>
        </p:spPr>
      </p:pic>
      <p:sp>
        <p:nvSpPr>
          <p:cNvPr id="7" name="ZoneTexte 6">
            <a:extLst>
              <a:ext uri="{FF2B5EF4-FFF2-40B4-BE49-F238E27FC236}">
                <a16:creationId xmlns:a16="http://schemas.microsoft.com/office/drawing/2014/main" id="{2A1AE64B-A840-479D-9450-8AD8932B00A4}"/>
              </a:ext>
            </a:extLst>
          </p:cNvPr>
          <p:cNvSpPr txBox="1"/>
          <p:nvPr/>
        </p:nvSpPr>
        <p:spPr>
          <a:xfrm>
            <a:off x="377285" y="1628218"/>
            <a:ext cx="7755038" cy="584775"/>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wrap="square" rtlCol="0">
            <a:spAutoFit/>
          </a:bodyPr>
          <a:lstStyle/>
          <a:p>
            <a:pPr defTabSz="408115"/>
            <a:r>
              <a:rPr lang="fr-FR" sz="1600" b="1" dirty="0">
                <a:solidFill>
                  <a:srgbClr val="000000"/>
                </a:solidFill>
                <a:latin typeface="Calibri"/>
              </a:rPr>
              <a:t>Innovation :</a:t>
            </a:r>
            <a:r>
              <a:rPr lang="fr-FR" sz="1600" dirty="0">
                <a:solidFill>
                  <a:srgbClr val="000000"/>
                </a:solidFill>
                <a:latin typeface="Calibri"/>
              </a:rPr>
              <a:t> Le moins bon classement (hors Corse et régions ultrapériphériques) et la plus forte évolution négative de France </a:t>
            </a:r>
          </a:p>
        </p:txBody>
      </p:sp>
      <p:sp>
        <p:nvSpPr>
          <p:cNvPr id="9" name="ZoneTexte 8">
            <a:extLst>
              <a:ext uri="{FF2B5EF4-FFF2-40B4-BE49-F238E27FC236}">
                <a16:creationId xmlns:a16="http://schemas.microsoft.com/office/drawing/2014/main" id="{8B2CDE1D-336F-4946-B4BC-A495106E106A}"/>
              </a:ext>
            </a:extLst>
          </p:cNvPr>
          <p:cNvSpPr txBox="1"/>
          <p:nvPr/>
        </p:nvSpPr>
        <p:spPr>
          <a:xfrm>
            <a:off x="8229599" y="1287318"/>
            <a:ext cx="504689" cy="461665"/>
          </a:xfrm>
          <a:prstGeom prst="rect">
            <a:avLst/>
          </a:prstGeom>
          <a:solidFill>
            <a:schemeClr val="accent1"/>
          </a:solidFill>
          <a:ln>
            <a:solidFill>
              <a:schemeClr val="tx1">
                <a:lumMod val="60000"/>
                <a:lumOff val="40000"/>
              </a:schemeClr>
            </a:solidFill>
          </a:ln>
        </p:spPr>
        <p:txBody>
          <a:bodyPr wrap="square" rtlCol="0">
            <a:spAutoFit/>
          </a:bodyPr>
          <a:lstStyle/>
          <a:p>
            <a:pPr algn="ctr" defTabSz="408115"/>
            <a:r>
              <a:rPr lang="fr-FR" sz="2400" b="1" dirty="0">
                <a:solidFill>
                  <a:srgbClr val="C60020"/>
                </a:solidFill>
                <a:latin typeface="Calibri"/>
              </a:rPr>
              <a:t>-</a:t>
            </a:r>
          </a:p>
        </p:txBody>
      </p:sp>
      <p:sp>
        <p:nvSpPr>
          <p:cNvPr id="4" name="ZoneTexte 3">
            <a:extLst>
              <a:ext uri="{FF2B5EF4-FFF2-40B4-BE49-F238E27FC236}">
                <a16:creationId xmlns:a16="http://schemas.microsoft.com/office/drawing/2014/main" id="{FDA59514-2817-4249-8D18-20B6BEDCBFA6}"/>
              </a:ext>
            </a:extLst>
          </p:cNvPr>
          <p:cNvSpPr txBox="1"/>
          <p:nvPr/>
        </p:nvSpPr>
        <p:spPr>
          <a:xfrm>
            <a:off x="5939078" y="2511267"/>
            <a:ext cx="2709623" cy="2800767"/>
          </a:xfrm>
          <a:prstGeom prst="rect">
            <a:avLst/>
          </a:prstGeom>
          <a:solidFill>
            <a:schemeClr val="accent1"/>
          </a:solidFill>
          <a:ln>
            <a:solidFill>
              <a:schemeClr val="accent2"/>
            </a:solidFill>
          </a:ln>
        </p:spPr>
        <p:txBody>
          <a:bodyPr wrap="square" rtlCol="0">
            <a:spAutoFit/>
          </a:bodyPr>
          <a:lstStyle/>
          <a:p>
            <a:pPr defTabSz="408115"/>
            <a:r>
              <a:rPr lang="fr-FR" sz="1600" dirty="0">
                <a:solidFill>
                  <a:srgbClr val="000000"/>
                </a:solidFill>
                <a:latin typeface="Calibri"/>
              </a:rPr>
              <a:t>PRCE, PSPC, </a:t>
            </a:r>
            <a:r>
              <a:rPr lang="fr-FR" sz="1600" dirty="0" err="1">
                <a:solidFill>
                  <a:srgbClr val="000000"/>
                </a:solidFill>
                <a:latin typeface="Calibri"/>
              </a:rPr>
              <a:t>Labcom</a:t>
            </a:r>
            <a:r>
              <a:rPr lang="fr-FR" sz="1600" dirty="0">
                <a:solidFill>
                  <a:srgbClr val="000000"/>
                </a:solidFill>
                <a:latin typeface="Calibri"/>
              </a:rPr>
              <a:t> : très peu de lauréats en Normandie</a:t>
            </a:r>
          </a:p>
          <a:p>
            <a:pPr defTabSz="408115"/>
            <a:endParaRPr lang="fr-FR" sz="1600" dirty="0">
              <a:solidFill>
                <a:srgbClr val="000000"/>
              </a:solidFill>
              <a:latin typeface="Calibri"/>
            </a:endParaRPr>
          </a:p>
          <a:p>
            <a:pPr defTabSz="408115"/>
            <a:r>
              <a:rPr lang="fr-FR" sz="1600" dirty="0">
                <a:solidFill>
                  <a:srgbClr val="000000"/>
                </a:solidFill>
                <a:latin typeface="Calibri"/>
              </a:rPr>
              <a:t>Ecosystème de l’innovation moins efficace </a:t>
            </a:r>
          </a:p>
          <a:p>
            <a:pPr defTabSz="408115"/>
            <a:endParaRPr lang="fr-FR" sz="1600" dirty="0">
              <a:solidFill>
                <a:srgbClr val="000000"/>
              </a:solidFill>
              <a:latin typeface="Calibri"/>
            </a:endParaRPr>
          </a:p>
          <a:p>
            <a:pPr defTabSz="408115"/>
            <a:r>
              <a:rPr lang="fr-FR" sz="1600" dirty="0">
                <a:solidFill>
                  <a:srgbClr val="000000"/>
                </a:solidFill>
                <a:latin typeface="Calibri"/>
              </a:rPr>
              <a:t>Abandon partiel de l’accompagnement des partenariats entreprises / laboratoires de recherche </a:t>
            </a:r>
          </a:p>
          <a:p>
            <a:pPr defTabSz="408115"/>
            <a:endParaRPr lang="fr-FR" sz="1600" dirty="0">
              <a:solidFill>
                <a:srgbClr val="000000"/>
              </a:solidFill>
              <a:latin typeface="Calibri"/>
            </a:endParaRPr>
          </a:p>
        </p:txBody>
      </p:sp>
      <p:sp>
        <p:nvSpPr>
          <p:cNvPr id="3" name="Ellipse 2">
            <a:extLst>
              <a:ext uri="{FF2B5EF4-FFF2-40B4-BE49-F238E27FC236}">
                <a16:creationId xmlns:a16="http://schemas.microsoft.com/office/drawing/2014/main" id="{D885075D-80D8-45CC-8851-64AC609ADA57}"/>
              </a:ext>
            </a:extLst>
          </p:cNvPr>
          <p:cNvSpPr/>
          <p:nvPr/>
        </p:nvSpPr>
        <p:spPr>
          <a:xfrm>
            <a:off x="4811950" y="2887088"/>
            <a:ext cx="453957" cy="18806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fr-FR" sz="1600">
              <a:solidFill>
                <a:srgbClr val="E4E4E4"/>
              </a:solidFill>
              <a:latin typeface="Calibri"/>
            </a:endParaRPr>
          </a:p>
        </p:txBody>
      </p:sp>
      <p:sp>
        <p:nvSpPr>
          <p:cNvPr id="11" name="Ellipse 10">
            <a:extLst>
              <a:ext uri="{FF2B5EF4-FFF2-40B4-BE49-F238E27FC236}">
                <a16:creationId xmlns:a16="http://schemas.microsoft.com/office/drawing/2014/main" id="{80C4A249-EDC0-4DA4-B98D-0B5499869894}"/>
              </a:ext>
            </a:extLst>
          </p:cNvPr>
          <p:cNvSpPr/>
          <p:nvPr/>
        </p:nvSpPr>
        <p:spPr>
          <a:xfrm>
            <a:off x="4105074" y="2887088"/>
            <a:ext cx="453957" cy="18806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08115"/>
            <a:endParaRPr lang="fr-FR" sz="1600">
              <a:solidFill>
                <a:srgbClr val="E4E4E4"/>
              </a:solidFill>
              <a:latin typeface="Calibri"/>
            </a:endParaRPr>
          </a:p>
        </p:txBody>
      </p:sp>
    </p:spTree>
    <p:extLst>
      <p:ext uri="{BB962C8B-B14F-4D97-AF65-F5344CB8AC3E}">
        <p14:creationId xmlns:p14="http://schemas.microsoft.com/office/powerpoint/2010/main" val="2305277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6" y="1160419"/>
            <a:ext cx="8271415" cy="398136"/>
          </a:xfrm>
        </p:spPr>
        <p:txBody>
          <a:bodyPr/>
          <a:lstStyle/>
          <a:p>
            <a:r>
              <a:rPr lang="fr-FR" sz="2000" b="1" dirty="0">
                <a:latin typeface="+mn-lt"/>
              </a:rPr>
              <a:t>Contexte de l’ESRI Normand</a:t>
            </a:r>
            <a:r>
              <a:rPr lang="fr-FR" b="1" dirty="0"/>
              <a:t>	 	</a:t>
            </a:r>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809352"/>
            <a:ext cx="7696030" cy="2588767"/>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sp>
        <p:nvSpPr>
          <p:cNvPr id="7" name="ZoneTexte 6">
            <a:extLst>
              <a:ext uri="{FF2B5EF4-FFF2-40B4-BE49-F238E27FC236}">
                <a16:creationId xmlns:a16="http://schemas.microsoft.com/office/drawing/2014/main" id="{2A1AE64B-A840-479D-9450-8AD8932B00A4}"/>
              </a:ext>
            </a:extLst>
          </p:cNvPr>
          <p:cNvSpPr txBox="1"/>
          <p:nvPr/>
        </p:nvSpPr>
        <p:spPr>
          <a:xfrm>
            <a:off x="377285" y="1809351"/>
            <a:ext cx="8196026" cy="3539430"/>
          </a:xfrm>
          <a:prstGeom prst="rect">
            <a:avLst/>
          </a:prstGeo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wrap="square" rtlCol="0">
            <a:spAutoFit/>
          </a:bodyPr>
          <a:lstStyle/>
          <a:p>
            <a:pPr defTabSz="408115"/>
            <a:r>
              <a:rPr lang="fr-FR" sz="1600" b="1" dirty="0">
                <a:solidFill>
                  <a:srgbClr val="000000"/>
                </a:solidFill>
                <a:latin typeface="Calibri"/>
              </a:rPr>
              <a:t>Innovation : des organisations déjà en place à mobiliser davantage</a:t>
            </a:r>
          </a:p>
          <a:p>
            <a:pPr defTabSz="408115"/>
            <a:endParaRPr lang="fr-FR" sz="1600" b="1" dirty="0">
              <a:solidFill>
                <a:srgbClr val="000000"/>
              </a:solidFill>
              <a:latin typeface="Calibri"/>
            </a:endParaRPr>
          </a:p>
          <a:p>
            <a:pPr defTabSz="408115"/>
            <a:r>
              <a:rPr lang="fr-FR" sz="1600" dirty="0">
                <a:solidFill>
                  <a:srgbClr val="000000"/>
                </a:solidFill>
                <a:latin typeface="Calibri"/>
              </a:rPr>
              <a:t>Présence des </a:t>
            </a:r>
            <a:r>
              <a:rPr lang="fr-FR" sz="1600" dirty="0">
                <a:solidFill>
                  <a:srgbClr val="000000"/>
                </a:solidFill>
                <a:highlight>
                  <a:srgbClr val="FFFF00"/>
                </a:highlight>
                <a:latin typeface="Calibri"/>
              </a:rPr>
              <a:t>Instituts CARNOT </a:t>
            </a:r>
            <a:r>
              <a:rPr lang="fr-FR" sz="1600" dirty="0">
                <a:solidFill>
                  <a:srgbClr val="000000"/>
                </a:solidFill>
                <a:latin typeface="Calibri"/>
              </a:rPr>
              <a:t>: I2C, ESP, </a:t>
            </a:r>
            <a:r>
              <a:rPr lang="fr-FR" sz="1600" dirty="0" err="1">
                <a:solidFill>
                  <a:srgbClr val="000000"/>
                </a:solidFill>
                <a:latin typeface="Calibri"/>
              </a:rPr>
              <a:t>Clim’adapt</a:t>
            </a:r>
            <a:r>
              <a:rPr lang="fr-FR" sz="1600" dirty="0">
                <a:solidFill>
                  <a:srgbClr val="000000"/>
                </a:solidFill>
                <a:latin typeface="Calibri"/>
              </a:rPr>
              <a:t>, CALYM, </a:t>
            </a:r>
            <a:r>
              <a:rPr lang="fr-FR" sz="1600" dirty="0" err="1">
                <a:solidFill>
                  <a:srgbClr val="000000"/>
                </a:solidFill>
                <a:latin typeface="Calibri"/>
              </a:rPr>
              <a:t>AgriFood</a:t>
            </a:r>
            <a:r>
              <a:rPr lang="fr-FR" sz="1600" dirty="0">
                <a:solidFill>
                  <a:srgbClr val="000000"/>
                </a:solidFill>
                <a:latin typeface="Calibri"/>
              </a:rPr>
              <a:t> Transition</a:t>
            </a:r>
          </a:p>
          <a:p>
            <a:pPr defTabSz="408115"/>
            <a:endParaRPr lang="fr-FR" sz="1600" dirty="0">
              <a:solidFill>
                <a:srgbClr val="000000"/>
              </a:solidFill>
              <a:latin typeface="Calibri"/>
            </a:endParaRPr>
          </a:p>
          <a:p>
            <a:pPr defTabSz="408115"/>
            <a:r>
              <a:rPr lang="fr-FR" sz="1600" dirty="0">
                <a:solidFill>
                  <a:srgbClr val="000000"/>
                </a:solidFill>
                <a:highlight>
                  <a:srgbClr val="FFFF00"/>
                </a:highlight>
                <a:latin typeface="Calibri"/>
              </a:rPr>
              <a:t>Normandie Incubation/Normandie Valorisation </a:t>
            </a:r>
            <a:r>
              <a:rPr lang="fr-FR" sz="1600" dirty="0">
                <a:solidFill>
                  <a:srgbClr val="000000"/>
                </a:solidFill>
                <a:latin typeface="Calibri"/>
              </a:rPr>
              <a:t>: notamment Lauréats de l’AAP SIA « </a:t>
            </a:r>
            <a:r>
              <a:rPr lang="fr-FR" sz="1600" dirty="0" err="1">
                <a:solidFill>
                  <a:srgbClr val="000000"/>
                </a:solidFill>
                <a:latin typeface="Calibri"/>
              </a:rPr>
              <a:t>NormanDeepTech</a:t>
            </a:r>
            <a:r>
              <a:rPr lang="fr-FR" sz="1600" dirty="0">
                <a:solidFill>
                  <a:srgbClr val="000000"/>
                </a:solidFill>
                <a:latin typeface="Calibri"/>
              </a:rPr>
              <a:t> » </a:t>
            </a:r>
          </a:p>
          <a:p>
            <a:pPr defTabSz="408115"/>
            <a:endParaRPr lang="fr-FR" sz="1600" dirty="0">
              <a:solidFill>
                <a:srgbClr val="000000"/>
              </a:solidFill>
              <a:latin typeface="Calibri"/>
            </a:endParaRPr>
          </a:p>
          <a:p>
            <a:pPr defTabSz="408115"/>
            <a:r>
              <a:rPr lang="fr-FR" sz="1600" dirty="0">
                <a:solidFill>
                  <a:srgbClr val="000000"/>
                </a:solidFill>
                <a:latin typeface="Calibri"/>
              </a:rPr>
              <a:t>3 projets lauréats du PIA3 </a:t>
            </a:r>
            <a:r>
              <a:rPr lang="fr-FR" sz="1600" dirty="0">
                <a:solidFill>
                  <a:srgbClr val="000000"/>
                </a:solidFill>
                <a:highlight>
                  <a:srgbClr val="FFFF00"/>
                </a:highlight>
                <a:latin typeface="Calibri"/>
              </a:rPr>
              <a:t>Territoires Innovation </a:t>
            </a:r>
            <a:r>
              <a:rPr lang="fr-FR" sz="1600" dirty="0">
                <a:solidFill>
                  <a:srgbClr val="000000"/>
                </a:solidFill>
                <a:latin typeface="Calibri"/>
              </a:rPr>
              <a:t>: </a:t>
            </a:r>
          </a:p>
          <a:p>
            <a:pPr marL="285750" indent="-285750" defTabSz="408115">
              <a:buFontTx/>
              <a:buChar char="-"/>
            </a:pPr>
            <a:r>
              <a:rPr lang="fr-FR" sz="1600" dirty="0">
                <a:solidFill>
                  <a:srgbClr val="000000"/>
                </a:solidFill>
                <a:latin typeface="Calibri"/>
              </a:rPr>
              <a:t>« Le Havre Smart Port City », </a:t>
            </a:r>
          </a:p>
          <a:p>
            <a:pPr marL="285750" indent="-285750" defTabSz="408115">
              <a:buFontTx/>
              <a:buChar char="-"/>
            </a:pPr>
            <a:r>
              <a:rPr lang="fr-FR" sz="1600" dirty="0">
                <a:solidFill>
                  <a:srgbClr val="000000"/>
                </a:solidFill>
                <a:latin typeface="Calibri"/>
              </a:rPr>
              <a:t>« Rouen Normandie – Mobilités intelligentes pour tous » </a:t>
            </a:r>
          </a:p>
          <a:p>
            <a:pPr marL="285750" indent="-285750" defTabSz="408115">
              <a:buFontTx/>
              <a:buChar char="-"/>
            </a:pPr>
            <a:r>
              <a:rPr lang="fr-FR" sz="1600" dirty="0">
                <a:solidFill>
                  <a:srgbClr val="000000"/>
                </a:solidFill>
                <a:latin typeface="Calibri"/>
              </a:rPr>
              <a:t>« Laboratoire d’innovation territoriale - Ouest Territoires d’Elevages »</a:t>
            </a:r>
          </a:p>
          <a:p>
            <a:pPr defTabSz="408115"/>
            <a:endParaRPr lang="fr-FR" sz="1600" dirty="0">
              <a:solidFill>
                <a:srgbClr val="000000"/>
              </a:solidFill>
              <a:latin typeface="Calibri"/>
            </a:endParaRPr>
          </a:p>
          <a:p>
            <a:pPr defTabSz="408115"/>
            <a:r>
              <a:rPr lang="fr-FR" sz="1600" dirty="0">
                <a:solidFill>
                  <a:srgbClr val="000000"/>
                </a:solidFill>
                <a:latin typeface="Calibri"/>
              </a:rPr>
              <a:t>Présence de Centres Techniques, des pôles de compétitivité et filières : un maillage régional de </a:t>
            </a:r>
            <a:r>
              <a:rPr lang="fr-FR" sz="1600" dirty="0">
                <a:solidFill>
                  <a:srgbClr val="000000"/>
                </a:solidFill>
                <a:highlight>
                  <a:srgbClr val="FFFF00"/>
                </a:highlight>
                <a:latin typeface="Calibri"/>
              </a:rPr>
              <a:t>36 structures dédiées </a:t>
            </a:r>
            <a:r>
              <a:rPr lang="fr-FR" sz="1600" dirty="0">
                <a:solidFill>
                  <a:srgbClr val="000000"/>
                </a:solidFill>
                <a:latin typeface="Calibri"/>
              </a:rPr>
              <a:t>au transfert de technologie, au partenariats et à l’innovation</a:t>
            </a:r>
          </a:p>
        </p:txBody>
      </p:sp>
      <p:sp>
        <p:nvSpPr>
          <p:cNvPr id="8" name="ZoneTexte 7">
            <a:extLst>
              <a:ext uri="{FF2B5EF4-FFF2-40B4-BE49-F238E27FC236}">
                <a16:creationId xmlns:a16="http://schemas.microsoft.com/office/drawing/2014/main" id="{45C51AA4-BE5E-48A2-92EF-4F3B9997D705}"/>
              </a:ext>
            </a:extLst>
          </p:cNvPr>
          <p:cNvSpPr txBox="1"/>
          <p:nvPr/>
        </p:nvSpPr>
        <p:spPr>
          <a:xfrm>
            <a:off x="8190689" y="1287317"/>
            <a:ext cx="543600" cy="400110"/>
          </a:xfrm>
          <a:prstGeom prst="rect">
            <a:avLst/>
          </a:prstGeom>
          <a:solidFill>
            <a:schemeClr val="accent1"/>
          </a:solidFill>
          <a:ln>
            <a:solidFill>
              <a:srgbClr val="00B050"/>
            </a:solidFill>
          </a:ln>
        </p:spPr>
        <p:txBody>
          <a:bodyPr wrap="square" rtlCol="0">
            <a:spAutoFit/>
          </a:bodyPr>
          <a:lstStyle/>
          <a:p>
            <a:pPr algn="ctr" defTabSz="408115"/>
            <a:r>
              <a:rPr lang="fr-FR" sz="2000" b="1" dirty="0">
                <a:solidFill>
                  <a:srgbClr val="00B050"/>
                </a:solidFill>
                <a:latin typeface="Calibri"/>
              </a:rPr>
              <a:t>+</a:t>
            </a:r>
          </a:p>
        </p:txBody>
      </p:sp>
    </p:spTree>
    <p:extLst>
      <p:ext uri="{BB962C8B-B14F-4D97-AF65-F5344CB8AC3E}">
        <p14:creationId xmlns:p14="http://schemas.microsoft.com/office/powerpoint/2010/main" val="146464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364608" y="3244260"/>
            <a:ext cx="6414746" cy="995599"/>
          </a:xfrm>
        </p:spPr>
        <p:txBody>
          <a:bodyPr/>
          <a:lstStyle/>
          <a:p>
            <a:pPr>
              <a:spcBef>
                <a:spcPts val="0"/>
              </a:spcBef>
            </a:pPr>
            <a:r>
              <a:rPr lang="fr-FR" dirty="0"/>
              <a:t>Méthodologie générale proposée pour la révision du SRESRI</a:t>
            </a:r>
          </a:p>
        </p:txBody>
      </p:sp>
      <p:sp>
        <p:nvSpPr>
          <p:cNvPr id="3" name="Espace réservé du texte 2"/>
          <p:cNvSpPr>
            <a:spLocks noGrp="1"/>
          </p:cNvSpPr>
          <p:nvPr>
            <p:ph type="body" sz="quarter" idx="11"/>
          </p:nvPr>
        </p:nvSpPr>
        <p:spPr/>
        <p:txBody>
          <a:bodyPr/>
          <a:lstStyle/>
          <a:p>
            <a:r>
              <a:rPr lang="fr-FR" dirty="0"/>
              <a:t>3</a:t>
            </a:r>
          </a:p>
        </p:txBody>
      </p:sp>
    </p:spTree>
    <p:extLst>
      <p:ext uri="{BB962C8B-B14F-4D97-AF65-F5344CB8AC3E}">
        <p14:creationId xmlns:p14="http://schemas.microsoft.com/office/powerpoint/2010/main" val="3500789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5" y="1275129"/>
            <a:ext cx="8271415" cy="4307742"/>
          </a:xfrm>
        </p:spPr>
        <p:txBody>
          <a:bodyPr/>
          <a:lstStyle/>
          <a:p>
            <a:r>
              <a:rPr lang="fr-FR" sz="2000" b="1" dirty="0">
                <a:latin typeface="+mn-lt"/>
              </a:rPr>
              <a:t>Cadrage préalable (validation Hervé Morin)</a:t>
            </a:r>
          </a:p>
          <a:p>
            <a:endParaRPr lang="fr-FR" sz="2400" b="1" dirty="0"/>
          </a:p>
          <a:p>
            <a:endParaRPr lang="fr-FR" sz="2400" b="1" dirty="0"/>
          </a:p>
          <a:p>
            <a:endParaRPr lang="fr-FR" b="1" dirty="0"/>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graphicFrame>
        <p:nvGraphicFramePr>
          <p:cNvPr id="3" name="Tableau 2">
            <a:extLst>
              <a:ext uri="{FF2B5EF4-FFF2-40B4-BE49-F238E27FC236}">
                <a16:creationId xmlns:a16="http://schemas.microsoft.com/office/drawing/2014/main" id="{49E54855-4CA7-4D83-93E8-9E6A4CE76CD0}"/>
              </a:ext>
            </a:extLst>
          </p:cNvPr>
          <p:cNvGraphicFramePr>
            <a:graphicFrameLocks noGrp="1"/>
          </p:cNvGraphicFramePr>
          <p:nvPr>
            <p:extLst/>
          </p:nvPr>
        </p:nvGraphicFramePr>
        <p:xfrm>
          <a:off x="579774" y="2605088"/>
          <a:ext cx="7866434" cy="1647825"/>
        </p:xfrm>
        <a:graphic>
          <a:graphicData uri="http://schemas.openxmlformats.org/drawingml/2006/table">
            <a:tbl>
              <a:tblPr>
                <a:tableStyleId>{5C22544A-7EE6-4342-B048-85BDC9FD1C3A}</a:tableStyleId>
              </a:tblPr>
              <a:tblGrid>
                <a:gridCol w="7866434">
                  <a:extLst>
                    <a:ext uri="{9D8B030D-6E8A-4147-A177-3AD203B41FA5}">
                      <a16:colId xmlns:a16="http://schemas.microsoft.com/office/drawing/2014/main" val="1868672428"/>
                    </a:ext>
                  </a:extLst>
                </a:gridCol>
              </a:tblGrid>
              <a:tr h="1647825">
                <a:tc>
                  <a:txBody>
                    <a:bodyPr/>
                    <a:lstStyle/>
                    <a:p>
                      <a:pPr algn="l">
                        <a:spcAft>
                          <a:spcPts val="0"/>
                        </a:spcAft>
                        <a:tabLst>
                          <a:tab pos="4500880" algn="l"/>
                        </a:tabLst>
                      </a:pPr>
                      <a:endParaRPr lang="fr-FR" sz="16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
                        <a:tabLst>
                          <a:tab pos="4500880" algn="l"/>
                        </a:tabLst>
                      </a:pPr>
                      <a:r>
                        <a:rPr lang="fr-FR" sz="1600" kern="1200" dirty="0">
                          <a:solidFill>
                            <a:schemeClr val="tx2"/>
                          </a:solidFill>
                          <a:effectLst/>
                          <a:latin typeface="+mn-lt"/>
                          <a:ea typeface="+mn-ea"/>
                          <a:cs typeface="+mn-cs"/>
                        </a:rPr>
                        <a:t>6 domaines S3 à prendre comme prérequis pour concentrer les efforts sur l’ensemble des sujets ESRI</a:t>
                      </a:r>
                    </a:p>
                    <a:p>
                      <a:pPr marL="285750" indent="-285750" algn="l">
                        <a:spcAft>
                          <a:spcPts val="0"/>
                        </a:spcAft>
                        <a:buFont typeface="Wingdings" panose="05000000000000000000" pitchFamily="2" charset="2"/>
                        <a:buChar char="§"/>
                        <a:tabLst>
                          <a:tab pos="4500880" algn="l"/>
                        </a:tabLst>
                      </a:pPr>
                      <a:r>
                        <a:rPr lang="fr-FR" sz="1600" kern="1200" dirty="0">
                          <a:solidFill>
                            <a:schemeClr val="tx2"/>
                          </a:solidFill>
                          <a:effectLst/>
                          <a:latin typeface="+mn-lt"/>
                          <a:ea typeface="+mn-ea"/>
                          <a:cs typeface="+mn-cs"/>
                        </a:rPr>
                        <a:t>3 transitions : industrielle, numérique et écologique </a:t>
                      </a:r>
                    </a:p>
                    <a:p>
                      <a:pPr marL="285750" indent="-285750" algn="l">
                        <a:spcAft>
                          <a:spcPts val="0"/>
                        </a:spcAft>
                        <a:buFont typeface="Wingdings" panose="05000000000000000000" pitchFamily="2" charset="2"/>
                        <a:buChar char="§"/>
                        <a:tabLst>
                          <a:tab pos="4500880" algn="l"/>
                        </a:tabLst>
                      </a:pPr>
                      <a:r>
                        <a:rPr lang="fr-FR" sz="1600" kern="1200" dirty="0">
                          <a:solidFill>
                            <a:schemeClr val="tx2"/>
                          </a:solidFill>
                          <a:effectLst/>
                          <a:latin typeface="+mn-lt"/>
                          <a:ea typeface="+mn-ea"/>
                          <a:cs typeface="+mn-cs"/>
                        </a:rPr>
                        <a:t>Concentration des efforts sur l’excellence pour l’ensemble du périmètre ESRI</a:t>
                      </a:r>
                    </a:p>
                    <a:p>
                      <a:pPr marL="285750" indent="-285750" algn="l">
                        <a:spcAft>
                          <a:spcPts val="0"/>
                        </a:spcAft>
                        <a:buFont typeface="Wingdings" panose="05000000000000000000" pitchFamily="2" charset="2"/>
                        <a:buChar char="§"/>
                        <a:tabLst>
                          <a:tab pos="4500880" algn="l"/>
                        </a:tabLst>
                      </a:pPr>
                      <a:r>
                        <a:rPr lang="fr-FR" sz="1600" kern="1200" dirty="0">
                          <a:solidFill>
                            <a:schemeClr val="tx2"/>
                          </a:solidFill>
                          <a:effectLst/>
                          <a:latin typeface="+mn-lt"/>
                          <a:ea typeface="+mn-ea"/>
                          <a:cs typeface="+mn-cs"/>
                        </a:rPr>
                        <a:t>Souplesse recherchée des outils et des partenariats selon la diversité des besoins</a:t>
                      </a:r>
                    </a:p>
                  </a:txBody>
                  <a:tcPr marL="0" marR="0" marT="0" marB="0"/>
                </a:tc>
                <a:extLst>
                  <a:ext uri="{0D108BD9-81ED-4DB2-BD59-A6C34878D82A}">
                    <a16:rowId xmlns:a16="http://schemas.microsoft.com/office/drawing/2014/main" val="2526979549"/>
                  </a:ext>
                </a:extLst>
              </a:tr>
            </a:tbl>
          </a:graphicData>
        </a:graphic>
      </p:graphicFrame>
      <p:sp>
        <p:nvSpPr>
          <p:cNvPr id="4" name="Rectangle 1">
            <a:extLst>
              <a:ext uri="{FF2B5EF4-FFF2-40B4-BE49-F238E27FC236}">
                <a16:creationId xmlns:a16="http://schemas.microsoft.com/office/drawing/2014/main" id="{BFF3623B-FDA5-4BD6-A7AE-36C716AA3279}"/>
              </a:ext>
            </a:extLst>
          </p:cNvPr>
          <p:cNvSpPr>
            <a:spLocks noChangeArrowheads="1"/>
          </p:cNvSpPr>
          <p:nvPr/>
        </p:nvSpPr>
        <p:spPr bwMode="auto">
          <a:xfrm>
            <a:off x="3078164" y="27105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fr-FR" altLang="fr-FR">
                <a:solidFill>
                  <a:srgbClr val="C60020"/>
                </a:solidFill>
                <a:latin typeface="Arial" panose="020B0604020202020204" pitchFamily="34" charset="0"/>
              </a:rPr>
            </a:br>
            <a:endParaRPr lang="fr-FR" altLang="fr-FR">
              <a:solidFill>
                <a:srgbClr val="C60020"/>
              </a:solidFill>
              <a:latin typeface="Arial" panose="020B0604020202020204" pitchFamily="34" charset="0"/>
            </a:endParaRPr>
          </a:p>
        </p:txBody>
      </p:sp>
    </p:spTree>
    <p:extLst>
      <p:ext uri="{BB962C8B-B14F-4D97-AF65-F5344CB8AC3E}">
        <p14:creationId xmlns:p14="http://schemas.microsoft.com/office/powerpoint/2010/main" val="176364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84775"/>
          </a:xfrm>
          <a:prstGeom prst="rect">
            <a:avLst/>
          </a:prstGeom>
          <a:solidFill>
            <a:srgbClr val="C00000"/>
          </a:solidFill>
        </p:spPr>
        <p:txBody>
          <a:bodyPr wrap="square" rtlCol="0">
            <a:spAutoFit/>
          </a:bodyPr>
          <a:lstStyle/>
          <a:p>
            <a:pPr lvl="0" algn="ctr"/>
            <a:r>
              <a:rPr lang="fr-FR" sz="3200" dirty="0">
                <a:solidFill>
                  <a:schemeClr val="bg1"/>
                </a:solidFill>
              </a:rPr>
              <a:t>Recensement projets RDI (hors FESI)</a:t>
            </a:r>
            <a:endParaRPr lang="fr-FR" sz="3200" b="1" dirty="0">
              <a:solidFill>
                <a:schemeClr val="bg1"/>
              </a:solidFill>
            </a:endParaRPr>
          </a:p>
        </p:txBody>
      </p:sp>
      <p:sp>
        <p:nvSpPr>
          <p:cNvPr id="2" name="ZoneTexte 1"/>
          <p:cNvSpPr txBox="1"/>
          <p:nvPr/>
        </p:nvSpPr>
        <p:spPr>
          <a:xfrm>
            <a:off x="393532" y="1197571"/>
            <a:ext cx="8362527" cy="4478149"/>
          </a:xfrm>
          <a:prstGeom prst="rect">
            <a:avLst/>
          </a:prstGeom>
          <a:noFill/>
        </p:spPr>
        <p:txBody>
          <a:bodyPr wrap="square" rtlCol="0">
            <a:spAutoFit/>
          </a:bodyPr>
          <a:lstStyle/>
          <a:p>
            <a:pPr marL="285750" indent="-285750">
              <a:buFont typeface="Arial" panose="020B0604020202020204" pitchFamily="34" charset="0"/>
              <a:buChar char="•"/>
            </a:pPr>
            <a:r>
              <a:rPr lang="fr-FR" sz="1600" b="1" dirty="0"/>
              <a:t>Horizon Europe</a:t>
            </a:r>
          </a:p>
          <a:p>
            <a:r>
              <a:rPr lang="fr-FR" sz="1600" dirty="0"/>
              <a:t>Début du recensement/5 projets identifiés:</a:t>
            </a:r>
          </a:p>
          <a:p>
            <a:pPr marL="285750" indent="-285750">
              <a:buFontTx/>
              <a:buChar char="-"/>
            </a:pPr>
            <a:r>
              <a:rPr lang="fr-FR" sz="1400" dirty="0"/>
              <a:t>MOF2H2 (production H2)/</a:t>
            </a:r>
            <a:r>
              <a:rPr lang="fr-FR" sz="1400" dirty="0" err="1"/>
              <a:t>Unicaen</a:t>
            </a:r>
            <a:endParaRPr lang="fr-FR" sz="1400" dirty="0"/>
          </a:p>
          <a:p>
            <a:pPr marL="285750" indent="-285750">
              <a:buFontTx/>
              <a:buChar char="-"/>
            </a:pPr>
            <a:r>
              <a:rPr lang="fr-FR" sz="1400" dirty="0"/>
              <a:t>BIORURAL (réseau paneuropéen sur la bioéconomie)/</a:t>
            </a:r>
            <a:r>
              <a:rPr lang="fr-FR" sz="1400" dirty="0" err="1"/>
              <a:t>Valorial</a:t>
            </a:r>
            <a:endParaRPr lang="fr-FR" sz="1400" dirty="0"/>
          </a:p>
          <a:p>
            <a:pPr marL="285750" indent="-285750">
              <a:buFontTx/>
              <a:buChar char="-"/>
            </a:pPr>
            <a:r>
              <a:rPr lang="fr-FR" sz="1400" dirty="0"/>
              <a:t>Food Scale-up/</a:t>
            </a:r>
            <a:r>
              <a:rPr lang="fr-FR" sz="1400" dirty="0" err="1"/>
              <a:t>Valorial</a:t>
            </a:r>
            <a:r>
              <a:rPr lang="fr-FR" sz="1400" dirty="0"/>
              <a:t> + Normandie Incubation</a:t>
            </a:r>
          </a:p>
          <a:p>
            <a:pPr marL="285750" indent="-285750">
              <a:buFontTx/>
              <a:buChar char="-"/>
            </a:pPr>
            <a:r>
              <a:rPr lang="fr-FR" sz="1400" dirty="0"/>
              <a:t>BIOMODEL4REGIONS/</a:t>
            </a:r>
            <a:r>
              <a:rPr lang="fr-FR" sz="1400" dirty="0" err="1"/>
              <a:t>Aquimer</a:t>
            </a:r>
            <a:r>
              <a:rPr lang="fr-FR" sz="1400" dirty="0"/>
              <a:t> + </a:t>
            </a:r>
            <a:r>
              <a:rPr lang="fr-FR" sz="1400" dirty="0" err="1"/>
              <a:t>Natureplast</a:t>
            </a:r>
            <a:endParaRPr lang="fr-FR" sz="1400" dirty="0"/>
          </a:p>
          <a:p>
            <a:pPr marL="285750" indent="-285750">
              <a:buFontTx/>
              <a:buChar char="-"/>
            </a:pPr>
            <a:r>
              <a:rPr lang="fr-FR" sz="1400" dirty="0"/>
              <a:t>CIRCALGAE/</a:t>
            </a:r>
            <a:r>
              <a:rPr lang="fr-FR" sz="1400" dirty="0" err="1"/>
              <a:t>Aquimer</a:t>
            </a:r>
            <a:endParaRPr lang="fr-FR" sz="1400" dirty="0"/>
          </a:p>
          <a:p>
            <a:endParaRPr lang="fr-FR" sz="1700" dirty="0"/>
          </a:p>
          <a:p>
            <a:pPr marL="285750" indent="-285750">
              <a:buFont typeface="Arial" panose="020B0604020202020204" pitchFamily="34" charset="0"/>
              <a:buChar char="•"/>
            </a:pPr>
            <a:r>
              <a:rPr lang="fr-FR" sz="1600" b="1" dirty="0"/>
              <a:t>Horizon 2020</a:t>
            </a:r>
          </a:p>
          <a:p>
            <a:pPr fontAlgn="base"/>
            <a:endParaRPr lang="en-US" sz="800" dirty="0"/>
          </a:p>
          <a:p>
            <a:pPr fontAlgn="base"/>
            <a:endParaRPr lang="en-US" sz="800" dirty="0"/>
          </a:p>
          <a:p>
            <a:pPr fontAlgn="base"/>
            <a:r>
              <a:rPr lang="en-US" u="sng" dirty="0"/>
              <a:t>Dashboard Horizon 2020</a:t>
            </a:r>
            <a:r>
              <a:rPr lang="en-US" dirty="0"/>
              <a:t>: </a:t>
            </a:r>
            <a:r>
              <a:rPr lang="en-US" dirty="0">
                <a:hlinkClick r:id="rId3"/>
              </a:rPr>
              <a:t>https://webgate.ec.europa.eu/dashboard/sense/app/93297a69-09fd-4ef5-889f-b83c4e21d33e/sheet/a879124b-bfc3-493f-93a9-34f0e7fba124/state/analysis</a:t>
            </a:r>
            <a:r>
              <a:rPr lang="en-US" dirty="0"/>
              <a:t> *</a:t>
            </a:r>
          </a:p>
          <a:p>
            <a:pPr fontAlgn="base"/>
            <a:endParaRPr lang="en-US" sz="800" dirty="0"/>
          </a:p>
          <a:p>
            <a:pPr fontAlgn="base"/>
            <a:r>
              <a:rPr lang="en-US" dirty="0"/>
              <a:t>*</a:t>
            </a:r>
            <a:r>
              <a:rPr lang="en-US" sz="1400" dirty="0" err="1"/>
              <a:t>Webinaire</a:t>
            </a:r>
            <a:r>
              <a:rPr lang="en-US" sz="1400" dirty="0"/>
              <a:t> de la Commission sur </a:t>
            </a:r>
            <a:r>
              <a:rPr lang="en-US" sz="1400" dirty="0" err="1"/>
              <a:t>cet</a:t>
            </a:r>
            <a:r>
              <a:rPr lang="en-US" sz="1400" dirty="0"/>
              <a:t> </a:t>
            </a:r>
            <a:r>
              <a:rPr lang="en-US" sz="1400" dirty="0" err="1"/>
              <a:t>outil</a:t>
            </a:r>
            <a:r>
              <a:rPr lang="en-US" sz="1400" dirty="0"/>
              <a:t>: </a:t>
            </a:r>
            <a:r>
              <a:rPr lang="en-US" sz="1400" dirty="0">
                <a:hlinkClick r:id="rId4"/>
              </a:rPr>
              <a:t>https://www.youtube.com/watch?v=uulEWOWRdYY</a:t>
            </a:r>
            <a:r>
              <a:rPr lang="en-US" sz="1400" dirty="0"/>
              <a:t> </a:t>
            </a:r>
            <a:endParaRPr lang="en-US" dirty="0"/>
          </a:p>
          <a:p>
            <a:br>
              <a:rPr lang="en-US" dirty="0"/>
            </a:br>
            <a:endParaRPr lang="fr-FR" dirty="0"/>
          </a:p>
          <a:p>
            <a:pPr marL="285750" indent="-285750">
              <a:spcAft>
                <a:spcPts val="600"/>
              </a:spcAft>
              <a:buFont typeface="Arial" panose="020B0604020202020204" pitchFamily="34" charset="0"/>
              <a:buChar char="•"/>
            </a:pPr>
            <a:endParaRPr lang="fr-FR"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297268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5" y="1275129"/>
            <a:ext cx="8271415" cy="4307742"/>
          </a:xfrm>
        </p:spPr>
        <p:txBody>
          <a:bodyPr/>
          <a:lstStyle/>
          <a:p>
            <a:r>
              <a:rPr lang="fr-FR" sz="2000" b="1" dirty="0">
                <a:latin typeface="+mn-lt"/>
              </a:rPr>
              <a:t>9 Groupes de travail thématique - SRESRI 2022</a:t>
            </a:r>
            <a:endParaRPr lang="fr-FR" b="1" dirty="0"/>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graphicFrame>
        <p:nvGraphicFramePr>
          <p:cNvPr id="3" name="Tableau 2">
            <a:extLst>
              <a:ext uri="{FF2B5EF4-FFF2-40B4-BE49-F238E27FC236}">
                <a16:creationId xmlns:a16="http://schemas.microsoft.com/office/drawing/2014/main" id="{49E54855-4CA7-4D83-93E8-9E6A4CE76CD0}"/>
              </a:ext>
            </a:extLst>
          </p:cNvPr>
          <p:cNvGraphicFramePr>
            <a:graphicFrameLocks noGrp="1"/>
          </p:cNvGraphicFramePr>
          <p:nvPr>
            <p:extLst/>
          </p:nvPr>
        </p:nvGraphicFramePr>
        <p:xfrm>
          <a:off x="425348" y="1687918"/>
          <a:ext cx="8282359" cy="3901440"/>
        </p:xfrm>
        <a:graphic>
          <a:graphicData uri="http://schemas.openxmlformats.org/drawingml/2006/table">
            <a:tbl>
              <a:tblPr>
                <a:tableStyleId>{5C22544A-7EE6-4342-B048-85BDC9FD1C3A}</a:tableStyleId>
              </a:tblPr>
              <a:tblGrid>
                <a:gridCol w="8282359">
                  <a:extLst>
                    <a:ext uri="{9D8B030D-6E8A-4147-A177-3AD203B41FA5}">
                      <a16:colId xmlns:a16="http://schemas.microsoft.com/office/drawing/2014/main" val="1868672428"/>
                    </a:ext>
                  </a:extLst>
                </a:gridCol>
              </a:tblGrid>
              <a:tr h="3804734">
                <a:tc>
                  <a:txBody>
                    <a:bodyPr/>
                    <a:lstStyle/>
                    <a:p>
                      <a:pPr algn="l">
                        <a:spcAft>
                          <a:spcPts val="0"/>
                        </a:spcAft>
                        <a:tabLst>
                          <a:tab pos="4500880" algn="l"/>
                        </a:tabLst>
                      </a:pPr>
                      <a:endParaRPr lang="fr-FR" sz="1600" kern="1200" dirty="0">
                        <a:solidFill>
                          <a:schemeClr val="tx2"/>
                        </a:solidFill>
                        <a:effectLst/>
                        <a:latin typeface="+mn-lt"/>
                        <a:ea typeface="+mn-ea"/>
                        <a:cs typeface="+mn-cs"/>
                      </a:endParaRP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r>
                        <a:rPr lang="fr-FR" sz="1600" dirty="0">
                          <a:solidFill>
                            <a:srgbClr val="0070C0"/>
                          </a:solidFill>
                          <a:effectLst/>
                        </a:rPr>
                        <a:t>GT 1 - Expériences étudiantes : </a:t>
                      </a:r>
                      <a:r>
                        <a:rPr lang="fr-FR" sz="1600" kern="1200" dirty="0">
                          <a:solidFill>
                            <a:schemeClr val="tx2"/>
                          </a:solidFill>
                          <a:effectLst/>
                          <a:latin typeface="+mn-lt"/>
                          <a:ea typeface="+mn-ea"/>
                          <a:cs typeface="+mn-cs"/>
                        </a:rPr>
                        <a:t>mobilité, vie étudiante (logement, restauration, culture, santé, précarité…), entrepreneuriat, engagements étudiants…</a:t>
                      </a: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endParaRPr lang="fr-FR" sz="16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
                        <a:tabLst>
                          <a:tab pos="4500880" algn="l"/>
                        </a:tabLst>
                      </a:pPr>
                      <a:r>
                        <a:rPr lang="fr-FR" sz="1600" dirty="0">
                          <a:solidFill>
                            <a:srgbClr val="0070C0"/>
                          </a:solidFill>
                          <a:effectLst/>
                        </a:rPr>
                        <a:t>GT 2 - Orientation, accès à l’enseignement supérieur, réussite étudiante </a:t>
                      </a:r>
                      <a:r>
                        <a:rPr lang="fr-FR" sz="1600" dirty="0">
                          <a:solidFill>
                            <a:schemeClr val="tx2"/>
                          </a:solidFill>
                          <a:effectLst/>
                        </a:rPr>
                        <a:t>: </a:t>
                      </a:r>
                      <a:r>
                        <a:rPr lang="fr-FR" sz="1600" kern="1200" dirty="0">
                          <a:solidFill>
                            <a:schemeClr val="tx2"/>
                          </a:solidFill>
                          <a:effectLst/>
                          <a:latin typeface="+mn-lt"/>
                          <a:ea typeface="+mn-ea"/>
                          <a:cs typeface="+mn-cs"/>
                        </a:rPr>
                        <a:t>améliorer la capacité du système d’ES normand à attirer, retenir et/ou accompagner les étudiants vers des cursus d’enseignement supérieur, pour favoriser leur réussite professionnelle et/ou universitaire ; intégration des enjeux régionaux en matière d’orientation, mise en place d’objectifs régionaux en matière de réussite étudiantes (démographie Master, Doctorat notamment), question de l’attractivité et de la visibilité des formations proposées par les établissements normands</a:t>
                      </a:r>
                    </a:p>
                    <a:p>
                      <a:pPr lvl="0"/>
                      <a:endParaRPr lang="fr-FR" sz="1600" kern="1200" dirty="0">
                        <a:solidFill>
                          <a:srgbClr val="0070C0"/>
                        </a:solidFill>
                        <a:effectLst/>
                        <a:latin typeface="+mn-lt"/>
                        <a:ea typeface="+mn-ea"/>
                        <a:cs typeface="+mn-cs"/>
                      </a:endParaRPr>
                    </a:p>
                    <a:p>
                      <a:pPr marL="285750" lvl="0" indent="-285750">
                        <a:buFont typeface="Wingdings" panose="05000000000000000000" pitchFamily="2" charset="2"/>
                        <a:buChar char="§"/>
                      </a:pPr>
                      <a:r>
                        <a:rPr lang="fr-FR" sz="1600" kern="1200" dirty="0">
                          <a:solidFill>
                            <a:srgbClr val="0070C0"/>
                          </a:solidFill>
                          <a:effectLst/>
                          <a:latin typeface="+mn-lt"/>
                          <a:ea typeface="+mn-ea"/>
                          <a:cs typeface="+mn-cs"/>
                        </a:rPr>
                        <a:t> GT 3 - Offre de formation aux métiers d’avenir, carte des formations du supérieur</a:t>
                      </a:r>
                      <a:r>
                        <a:rPr lang="fr-FR" sz="1600" kern="1200" dirty="0">
                          <a:solidFill>
                            <a:schemeClr val="tx2"/>
                          </a:solidFill>
                          <a:effectLst/>
                          <a:latin typeface="+mn-lt"/>
                          <a:ea typeface="+mn-ea"/>
                          <a:cs typeface="+mn-cs"/>
                        </a:rPr>
                        <a:t> : le SRESRI est important sur ce sujet suite à la suppression depuis 2021 des cartes des formations pour l’enseignement supérieur (Loi de programmation de la recherche pour les années 2021 à 2030) + Lien SRDEII, CPRDFOP, CMQ</a:t>
                      </a:r>
                    </a:p>
                    <a:p>
                      <a:pPr marL="285750" indent="-285750">
                        <a:buFont typeface="Wingdings" panose="05000000000000000000" pitchFamily="2" charset="2"/>
                        <a:buChar char="§"/>
                      </a:pPr>
                      <a:endParaRPr lang="fr-FR" sz="1600" kern="1200" dirty="0">
                        <a:solidFill>
                          <a:schemeClr val="tx2"/>
                        </a:solidFill>
                        <a:effectLst/>
                        <a:latin typeface="+mn-lt"/>
                        <a:ea typeface="+mn-ea"/>
                        <a:cs typeface="+mn-cs"/>
                      </a:endParaRPr>
                    </a:p>
                  </a:txBody>
                  <a:tcPr marL="0" marR="0" marT="0" marB="0"/>
                </a:tc>
                <a:extLst>
                  <a:ext uri="{0D108BD9-81ED-4DB2-BD59-A6C34878D82A}">
                    <a16:rowId xmlns:a16="http://schemas.microsoft.com/office/drawing/2014/main" val="2526979549"/>
                  </a:ext>
                </a:extLst>
              </a:tr>
            </a:tbl>
          </a:graphicData>
        </a:graphic>
      </p:graphicFrame>
      <p:sp>
        <p:nvSpPr>
          <p:cNvPr id="4" name="Rectangle 1">
            <a:extLst>
              <a:ext uri="{FF2B5EF4-FFF2-40B4-BE49-F238E27FC236}">
                <a16:creationId xmlns:a16="http://schemas.microsoft.com/office/drawing/2014/main" id="{BFF3623B-FDA5-4BD6-A7AE-36C716AA3279}"/>
              </a:ext>
            </a:extLst>
          </p:cNvPr>
          <p:cNvSpPr>
            <a:spLocks noChangeArrowheads="1"/>
          </p:cNvSpPr>
          <p:nvPr/>
        </p:nvSpPr>
        <p:spPr bwMode="auto">
          <a:xfrm>
            <a:off x="3078164" y="27105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fr-FR" altLang="fr-FR">
                <a:solidFill>
                  <a:srgbClr val="C60020"/>
                </a:solidFill>
                <a:latin typeface="Arial" panose="020B0604020202020204" pitchFamily="34" charset="0"/>
              </a:rPr>
            </a:br>
            <a:endParaRPr lang="fr-FR" altLang="fr-FR">
              <a:solidFill>
                <a:srgbClr val="C60020"/>
              </a:solidFill>
              <a:latin typeface="Arial" panose="020B0604020202020204" pitchFamily="34" charset="0"/>
            </a:endParaRPr>
          </a:p>
        </p:txBody>
      </p:sp>
    </p:spTree>
    <p:extLst>
      <p:ext uri="{BB962C8B-B14F-4D97-AF65-F5344CB8AC3E}">
        <p14:creationId xmlns:p14="http://schemas.microsoft.com/office/powerpoint/2010/main" val="895496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5" y="1275129"/>
            <a:ext cx="8271415" cy="4307742"/>
          </a:xfrm>
        </p:spPr>
        <p:txBody>
          <a:bodyPr/>
          <a:lstStyle/>
          <a:p>
            <a:r>
              <a:rPr lang="fr-FR" sz="2000" b="1" dirty="0">
                <a:latin typeface="+mn-lt"/>
              </a:rPr>
              <a:t>9 Groupes de travail thématique - SRESRI 2022</a:t>
            </a:r>
            <a:endParaRPr lang="fr-FR" b="1" dirty="0"/>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graphicFrame>
        <p:nvGraphicFramePr>
          <p:cNvPr id="3" name="Tableau 2">
            <a:extLst>
              <a:ext uri="{FF2B5EF4-FFF2-40B4-BE49-F238E27FC236}">
                <a16:creationId xmlns:a16="http://schemas.microsoft.com/office/drawing/2014/main" id="{49E54855-4CA7-4D83-93E8-9E6A4CE76CD0}"/>
              </a:ext>
            </a:extLst>
          </p:cNvPr>
          <p:cNvGraphicFramePr>
            <a:graphicFrameLocks noGrp="1"/>
          </p:cNvGraphicFramePr>
          <p:nvPr>
            <p:extLst/>
          </p:nvPr>
        </p:nvGraphicFramePr>
        <p:xfrm>
          <a:off x="365834" y="1668462"/>
          <a:ext cx="8400883" cy="4145280"/>
        </p:xfrm>
        <a:graphic>
          <a:graphicData uri="http://schemas.openxmlformats.org/drawingml/2006/table">
            <a:tbl>
              <a:tblPr>
                <a:tableStyleId>{5C22544A-7EE6-4342-B048-85BDC9FD1C3A}</a:tableStyleId>
              </a:tblPr>
              <a:tblGrid>
                <a:gridCol w="8400883">
                  <a:extLst>
                    <a:ext uri="{9D8B030D-6E8A-4147-A177-3AD203B41FA5}">
                      <a16:colId xmlns:a16="http://schemas.microsoft.com/office/drawing/2014/main" val="1868672428"/>
                    </a:ext>
                  </a:extLst>
                </a:gridCol>
              </a:tblGrid>
              <a:tr h="4048577">
                <a:tc>
                  <a:txBody>
                    <a:bodyPr/>
                    <a:lstStyle/>
                    <a:p>
                      <a:pPr algn="l">
                        <a:spcAft>
                          <a:spcPts val="0"/>
                        </a:spcAft>
                        <a:tabLst>
                          <a:tab pos="4500880" algn="l"/>
                        </a:tabLst>
                      </a:pPr>
                      <a:endParaRPr lang="fr-FR" sz="1600" kern="1200" dirty="0">
                        <a:solidFill>
                          <a:schemeClr val="tx2"/>
                        </a:solidFill>
                        <a:effectLst/>
                        <a:latin typeface="+mn-lt"/>
                        <a:ea typeface="+mn-ea"/>
                        <a:cs typeface="+mn-cs"/>
                      </a:endParaRP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r>
                        <a:rPr lang="fr-FR" sz="1600" dirty="0">
                          <a:solidFill>
                            <a:srgbClr val="0070C0"/>
                          </a:solidFill>
                          <a:effectLst/>
                        </a:rPr>
                        <a:t>GT 4 – Recherche : </a:t>
                      </a:r>
                      <a:r>
                        <a:rPr lang="fr-FR" sz="1600" kern="1200" dirty="0">
                          <a:solidFill>
                            <a:schemeClr val="tx2"/>
                          </a:solidFill>
                          <a:effectLst/>
                          <a:latin typeface="+mn-lt"/>
                          <a:ea typeface="+mn-ea"/>
                          <a:cs typeface="+mn-cs"/>
                        </a:rPr>
                        <a:t>En lien avec les enjeux et priorités définies par la S3 (stratégie de spécialisation intelligente) soutenir et développer des domaines d’excellences qui puissent apporter de la visibilité au système normand ESRI et favoriser son rayonnement au niveau national et international ; structuration, animation, accès aux financements européens, nationaux…</a:t>
                      </a: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endParaRPr lang="fr-FR" sz="16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
                        <a:tabLst>
                          <a:tab pos="4500880" algn="l"/>
                        </a:tabLst>
                      </a:pPr>
                      <a:r>
                        <a:rPr lang="fr-FR" sz="1600" dirty="0">
                          <a:solidFill>
                            <a:srgbClr val="0070C0"/>
                          </a:solidFill>
                          <a:effectLst/>
                        </a:rPr>
                        <a:t>GT 5 – Innovation </a:t>
                      </a:r>
                      <a:r>
                        <a:rPr lang="fr-FR" sz="1600" dirty="0">
                          <a:solidFill>
                            <a:schemeClr val="tx2"/>
                          </a:solidFill>
                          <a:effectLst/>
                        </a:rPr>
                        <a:t>: </a:t>
                      </a:r>
                      <a:r>
                        <a:rPr lang="fr-FR" sz="1600" kern="1200" dirty="0">
                          <a:solidFill>
                            <a:schemeClr val="tx2"/>
                          </a:solidFill>
                          <a:effectLst/>
                          <a:latin typeface="+mn-lt"/>
                          <a:ea typeface="+mn-ea"/>
                          <a:cs typeface="+mn-cs"/>
                        </a:rPr>
                        <a:t>En lien avec les enjeux et priorités définies par la S3 (stratégie de spécialisation intelligente), améliorer et favoriser les échanges efficaces en matière de recherche et d’innovation entre le système public et les acteurs privés de la R&amp;I du territoire ; augmenter le nombre de collaborations public/privés (réseau, mobilisation des acteurs), identifier les leviers d’actions pour relever le positionnement normand au regard des indicateurs européens de l’innovation</a:t>
                      </a:r>
                    </a:p>
                    <a:p>
                      <a:pPr lvl="0"/>
                      <a:endParaRPr lang="fr-FR" sz="1600" kern="1200" dirty="0">
                        <a:solidFill>
                          <a:srgbClr val="0070C0"/>
                        </a:solidFill>
                        <a:effectLst/>
                        <a:latin typeface="+mn-lt"/>
                        <a:ea typeface="+mn-ea"/>
                        <a:cs typeface="+mn-cs"/>
                      </a:endParaRPr>
                    </a:p>
                    <a:p>
                      <a:pPr marL="285750" lvl="0" indent="-285750">
                        <a:buFont typeface="Wingdings" panose="05000000000000000000" pitchFamily="2" charset="2"/>
                        <a:buChar char="§"/>
                      </a:pPr>
                      <a:r>
                        <a:rPr lang="fr-FR" sz="1600" kern="1200" dirty="0">
                          <a:solidFill>
                            <a:srgbClr val="0070C0"/>
                          </a:solidFill>
                          <a:effectLst/>
                          <a:latin typeface="+mn-lt"/>
                          <a:ea typeface="+mn-ea"/>
                          <a:cs typeface="+mn-cs"/>
                        </a:rPr>
                        <a:t> GT 6 – Dialogue Sciences-Société, CSTI</a:t>
                      </a:r>
                      <a:r>
                        <a:rPr lang="fr-FR" sz="1600" kern="1200" dirty="0">
                          <a:solidFill>
                            <a:schemeClr val="tx2"/>
                          </a:solidFill>
                          <a:effectLst/>
                          <a:latin typeface="+mn-lt"/>
                          <a:ea typeface="+mn-ea"/>
                          <a:cs typeface="+mn-cs"/>
                        </a:rPr>
                        <a:t> : La Science comme (i) bien commun participant au lien social, (ii) pour éclairer le débat public contradictoire et la décision politique et citoyenne, (iii) pour lutter contre les défiances et stéréotypes et (iv) en lien avec la première priorité pour encourager la poursuite d’études.</a:t>
                      </a:r>
                    </a:p>
                    <a:p>
                      <a:pPr marL="0" indent="0">
                        <a:buFont typeface="Wingdings" panose="05000000000000000000" pitchFamily="2" charset="2"/>
                        <a:buNone/>
                      </a:pPr>
                      <a:endParaRPr lang="fr-FR" sz="1600" kern="1200" dirty="0">
                        <a:solidFill>
                          <a:schemeClr val="tx2"/>
                        </a:solidFill>
                        <a:effectLst/>
                        <a:latin typeface="+mn-lt"/>
                        <a:ea typeface="+mn-ea"/>
                        <a:cs typeface="+mn-cs"/>
                      </a:endParaRPr>
                    </a:p>
                  </a:txBody>
                  <a:tcPr marL="0" marR="0" marT="0" marB="0"/>
                </a:tc>
                <a:extLst>
                  <a:ext uri="{0D108BD9-81ED-4DB2-BD59-A6C34878D82A}">
                    <a16:rowId xmlns:a16="http://schemas.microsoft.com/office/drawing/2014/main" val="2526979549"/>
                  </a:ext>
                </a:extLst>
              </a:tr>
            </a:tbl>
          </a:graphicData>
        </a:graphic>
      </p:graphicFrame>
      <p:sp>
        <p:nvSpPr>
          <p:cNvPr id="4" name="Rectangle 1">
            <a:extLst>
              <a:ext uri="{FF2B5EF4-FFF2-40B4-BE49-F238E27FC236}">
                <a16:creationId xmlns:a16="http://schemas.microsoft.com/office/drawing/2014/main" id="{BFF3623B-FDA5-4BD6-A7AE-36C716AA3279}"/>
              </a:ext>
            </a:extLst>
          </p:cNvPr>
          <p:cNvSpPr>
            <a:spLocks noChangeArrowheads="1"/>
          </p:cNvSpPr>
          <p:nvPr/>
        </p:nvSpPr>
        <p:spPr bwMode="auto">
          <a:xfrm>
            <a:off x="3078164" y="27105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fr-FR" altLang="fr-FR">
                <a:solidFill>
                  <a:srgbClr val="C60020"/>
                </a:solidFill>
                <a:latin typeface="Arial" panose="020B0604020202020204" pitchFamily="34" charset="0"/>
              </a:rPr>
            </a:br>
            <a:endParaRPr lang="fr-FR" altLang="fr-FR">
              <a:solidFill>
                <a:srgbClr val="C60020"/>
              </a:solidFill>
              <a:latin typeface="Arial" panose="020B0604020202020204" pitchFamily="34" charset="0"/>
            </a:endParaRPr>
          </a:p>
        </p:txBody>
      </p:sp>
    </p:spTree>
    <p:extLst>
      <p:ext uri="{BB962C8B-B14F-4D97-AF65-F5344CB8AC3E}">
        <p14:creationId xmlns:p14="http://schemas.microsoft.com/office/powerpoint/2010/main" val="3750168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5" y="1275129"/>
            <a:ext cx="8271415" cy="4307742"/>
          </a:xfrm>
        </p:spPr>
        <p:txBody>
          <a:bodyPr/>
          <a:lstStyle/>
          <a:p>
            <a:r>
              <a:rPr lang="fr-FR" sz="2000" b="1" dirty="0">
                <a:latin typeface="+mn-lt"/>
              </a:rPr>
              <a:t>9 Groupes de travail thématique - SRESRI 2022</a:t>
            </a:r>
            <a:endParaRPr lang="fr-FR" b="1" dirty="0"/>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graphicFrame>
        <p:nvGraphicFramePr>
          <p:cNvPr id="3" name="Tableau 2">
            <a:extLst>
              <a:ext uri="{FF2B5EF4-FFF2-40B4-BE49-F238E27FC236}">
                <a16:creationId xmlns:a16="http://schemas.microsoft.com/office/drawing/2014/main" id="{49E54855-4CA7-4D83-93E8-9E6A4CE76CD0}"/>
              </a:ext>
            </a:extLst>
          </p:cNvPr>
          <p:cNvGraphicFramePr>
            <a:graphicFrameLocks noGrp="1"/>
          </p:cNvGraphicFramePr>
          <p:nvPr>
            <p:extLst/>
          </p:nvPr>
        </p:nvGraphicFramePr>
        <p:xfrm>
          <a:off x="436294" y="1901926"/>
          <a:ext cx="8277139" cy="3423562"/>
        </p:xfrm>
        <a:graphic>
          <a:graphicData uri="http://schemas.openxmlformats.org/drawingml/2006/table">
            <a:tbl>
              <a:tblPr>
                <a:tableStyleId>{5C22544A-7EE6-4342-B048-85BDC9FD1C3A}</a:tableStyleId>
              </a:tblPr>
              <a:tblGrid>
                <a:gridCol w="8277139">
                  <a:extLst>
                    <a:ext uri="{9D8B030D-6E8A-4147-A177-3AD203B41FA5}">
                      <a16:colId xmlns:a16="http://schemas.microsoft.com/office/drawing/2014/main" val="1868672428"/>
                    </a:ext>
                  </a:extLst>
                </a:gridCol>
              </a:tblGrid>
              <a:tr h="3423562">
                <a:tc>
                  <a:txBody>
                    <a:bodyPr/>
                    <a:lstStyle/>
                    <a:p>
                      <a:pPr algn="l">
                        <a:spcAft>
                          <a:spcPts val="0"/>
                        </a:spcAft>
                        <a:tabLst>
                          <a:tab pos="4500880" algn="l"/>
                        </a:tabLst>
                      </a:pPr>
                      <a:endParaRPr lang="fr-FR" sz="1600" kern="1200" dirty="0">
                        <a:solidFill>
                          <a:schemeClr val="tx2"/>
                        </a:solidFill>
                        <a:effectLst/>
                        <a:latin typeface="+mn-lt"/>
                        <a:ea typeface="+mn-ea"/>
                        <a:cs typeface="+mn-cs"/>
                      </a:endParaRP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r>
                        <a:rPr lang="fr-FR" sz="1600" dirty="0">
                          <a:solidFill>
                            <a:srgbClr val="0070C0"/>
                          </a:solidFill>
                          <a:effectLst/>
                        </a:rPr>
                        <a:t>GT 7 – GIEC Normand : </a:t>
                      </a:r>
                      <a:r>
                        <a:rPr lang="fr-FR" sz="1600" kern="1200" dirty="0">
                          <a:solidFill>
                            <a:schemeClr val="tx2"/>
                          </a:solidFill>
                          <a:effectLst/>
                          <a:latin typeface="+mn-lt"/>
                          <a:ea typeface="+mn-ea"/>
                          <a:cs typeface="+mn-cs"/>
                        </a:rPr>
                        <a:t>propositions de mise en œuvre des recommandations du GIEC Normand par les acteurs régionaux de l’ESRI</a:t>
                      </a:r>
                    </a:p>
                    <a:p>
                      <a:pPr marL="0" marR="0" lvl="0" indent="0" algn="l" defTabSz="408115" rtl="0" eaLnBrk="1" fontAlgn="auto" latinLnBrk="0" hangingPunct="1">
                        <a:lnSpc>
                          <a:spcPct val="100000"/>
                        </a:lnSpc>
                        <a:spcBef>
                          <a:spcPts val="0"/>
                        </a:spcBef>
                        <a:spcAft>
                          <a:spcPts val="0"/>
                        </a:spcAft>
                        <a:buClrTx/>
                        <a:buSzTx/>
                        <a:buFont typeface="Wingdings" panose="05000000000000000000" pitchFamily="2" charset="2"/>
                        <a:buNone/>
                        <a:tabLst>
                          <a:tab pos="4500880" algn="l"/>
                        </a:tabLst>
                        <a:defRPr/>
                      </a:pPr>
                      <a:endParaRPr lang="fr-FR" sz="1600" kern="1200" dirty="0">
                        <a:solidFill>
                          <a:schemeClr val="tx2"/>
                        </a:solidFill>
                        <a:effectLst/>
                        <a:latin typeface="+mn-lt"/>
                        <a:ea typeface="+mn-ea"/>
                        <a:cs typeface="+mn-cs"/>
                      </a:endParaRPr>
                    </a:p>
                    <a:p>
                      <a:pPr marL="285750" marR="0" lvl="0" indent="-285750" algn="l" defTabSz="408115" rtl="0" eaLnBrk="1" fontAlgn="auto" latinLnBrk="0" hangingPunct="1">
                        <a:lnSpc>
                          <a:spcPct val="100000"/>
                        </a:lnSpc>
                        <a:spcBef>
                          <a:spcPts val="0"/>
                        </a:spcBef>
                        <a:spcAft>
                          <a:spcPts val="0"/>
                        </a:spcAft>
                        <a:buClrTx/>
                        <a:buSzTx/>
                        <a:buFont typeface="Wingdings" panose="05000000000000000000" pitchFamily="2" charset="2"/>
                        <a:buChar char="§"/>
                        <a:tabLst>
                          <a:tab pos="4500880" algn="l"/>
                        </a:tabLst>
                        <a:defRPr/>
                      </a:pPr>
                      <a:r>
                        <a:rPr lang="fr-FR" sz="1600" dirty="0">
                          <a:solidFill>
                            <a:srgbClr val="0070C0"/>
                          </a:solidFill>
                          <a:effectLst/>
                        </a:rPr>
                        <a:t>GT 8 – Coopérations transnationales </a:t>
                      </a:r>
                      <a:r>
                        <a:rPr lang="fr-FR" sz="1600" dirty="0">
                          <a:solidFill>
                            <a:schemeClr val="tx2"/>
                          </a:solidFill>
                          <a:effectLst/>
                        </a:rPr>
                        <a:t>: </a:t>
                      </a:r>
                      <a:r>
                        <a:rPr lang="fr-FR" sz="1600" kern="1200" dirty="0">
                          <a:solidFill>
                            <a:schemeClr val="tx2"/>
                          </a:solidFill>
                          <a:effectLst/>
                          <a:latin typeface="+mn-lt"/>
                          <a:ea typeface="+mn-ea"/>
                          <a:cs typeface="+mn-cs"/>
                        </a:rPr>
                        <a:t>Stratégie et leviers d’actions des collectivités pour soutenir le portage ou l’intégration des établissements normands à des universités européennes, identification d’outils nouveaux pour favoriser toutes collaborations ESR de niveau européen ou international</a:t>
                      </a:r>
                    </a:p>
                    <a:p>
                      <a:pPr lvl="0"/>
                      <a:endParaRPr lang="fr-FR" sz="1600" kern="1200" dirty="0">
                        <a:solidFill>
                          <a:srgbClr val="0070C0"/>
                        </a:solidFill>
                        <a:effectLst/>
                        <a:latin typeface="+mn-lt"/>
                        <a:ea typeface="+mn-ea"/>
                        <a:cs typeface="+mn-cs"/>
                      </a:endParaRPr>
                    </a:p>
                    <a:p>
                      <a:pPr marL="285750" lvl="0" indent="-285750">
                        <a:buFont typeface="Wingdings" panose="05000000000000000000" pitchFamily="2" charset="2"/>
                        <a:buChar char="§"/>
                      </a:pPr>
                      <a:r>
                        <a:rPr lang="fr-FR" sz="1600" kern="1200" dirty="0">
                          <a:solidFill>
                            <a:srgbClr val="0070C0"/>
                          </a:solidFill>
                          <a:effectLst/>
                          <a:latin typeface="+mn-lt"/>
                          <a:ea typeface="+mn-ea"/>
                          <a:cs typeface="+mn-cs"/>
                        </a:rPr>
                        <a:t> GT 9 – Articulation des SCHEMAS (Région, EPCI, Etat)</a:t>
                      </a:r>
                      <a:r>
                        <a:rPr lang="fr-FR" sz="1600" kern="1200" dirty="0">
                          <a:solidFill>
                            <a:schemeClr val="tx2"/>
                          </a:solidFill>
                          <a:effectLst/>
                          <a:latin typeface="+mn-lt"/>
                          <a:ea typeface="+mn-ea"/>
                          <a:cs typeface="+mn-cs"/>
                        </a:rPr>
                        <a:t> : gérer l’articulation entre le SRESRI et les schémas locaux (SLESRI), les schémas régionaux (SRDEII, CPRDFOP, SRADDET, GIEC,…), et le volet territorial du contrat de site (Etablissements ESR / Etat / Région) </a:t>
                      </a:r>
                    </a:p>
                    <a:p>
                      <a:pPr marL="285750" lvl="0" indent="-285750">
                        <a:buFont typeface="Wingdings" panose="05000000000000000000" pitchFamily="2" charset="2"/>
                        <a:buChar char="§"/>
                      </a:pPr>
                      <a:endParaRPr lang="fr-FR" sz="1600" kern="1200" dirty="0">
                        <a:solidFill>
                          <a:schemeClr val="tx2"/>
                        </a:solidFill>
                        <a:effectLst/>
                        <a:latin typeface="+mn-lt"/>
                        <a:ea typeface="+mn-ea"/>
                        <a:cs typeface="+mn-cs"/>
                      </a:endParaRPr>
                    </a:p>
                    <a:p>
                      <a:pPr marL="0" indent="0">
                        <a:buFont typeface="Wingdings" panose="05000000000000000000" pitchFamily="2" charset="2"/>
                        <a:buNone/>
                      </a:pPr>
                      <a:endParaRPr lang="fr-FR" sz="1600" kern="1200" dirty="0">
                        <a:solidFill>
                          <a:schemeClr val="tx2"/>
                        </a:solidFill>
                        <a:effectLst/>
                        <a:latin typeface="+mn-lt"/>
                        <a:ea typeface="+mn-ea"/>
                        <a:cs typeface="+mn-cs"/>
                      </a:endParaRPr>
                    </a:p>
                  </a:txBody>
                  <a:tcPr marL="0" marR="0" marT="0" marB="0"/>
                </a:tc>
                <a:extLst>
                  <a:ext uri="{0D108BD9-81ED-4DB2-BD59-A6C34878D82A}">
                    <a16:rowId xmlns:a16="http://schemas.microsoft.com/office/drawing/2014/main" val="2526979549"/>
                  </a:ext>
                </a:extLst>
              </a:tr>
            </a:tbl>
          </a:graphicData>
        </a:graphic>
      </p:graphicFrame>
      <p:sp>
        <p:nvSpPr>
          <p:cNvPr id="4" name="Rectangle 1">
            <a:extLst>
              <a:ext uri="{FF2B5EF4-FFF2-40B4-BE49-F238E27FC236}">
                <a16:creationId xmlns:a16="http://schemas.microsoft.com/office/drawing/2014/main" id="{BFF3623B-FDA5-4BD6-A7AE-36C716AA3279}"/>
              </a:ext>
            </a:extLst>
          </p:cNvPr>
          <p:cNvSpPr>
            <a:spLocks noChangeArrowheads="1"/>
          </p:cNvSpPr>
          <p:nvPr/>
        </p:nvSpPr>
        <p:spPr bwMode="auto">
          <a:xfrm>
            <a:off x="3078164" y="27105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fr-FR" altLang="fr-FR">
                <a:solidFill>
                  <a:srgbClr val="C60020"/>
                </a:solidFill>
                <a:latin typeface="Arial" panose="020B0604020202020204" pitchFamily="34" charset="0"/>
              </a:rPr>
            </a:br>
            <a:endParaRPr lang="fr-FR" altLang="fr-FR">
              <a:solidFill>
                <a:srgbClr val="C60020"/>
              </a:solidFill>
              <a:latin typeface="Arial" panose="020B0604020202020204" pitchFamily="34" charset="0"/>
            </a:endParaRPr>
          </a:p>
        </p:txBody>
      </p:sp>
    </p:spTree>
    <p:extLst>
      <p:ext uri="{BB962C8B-B14F-4D97-AF65-F5344CB8AC3E}">
        <p14:creationId xmlns:p14="http://schemas.microsoft.com/office/powerpoint/2010/main" val="2785111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377285" y="879843"/>
            <a:ext cx="8271415" cy="4307742"/>
          </a:xfrm>
        </p:spPr>
        <p:txBody>
          <a:bodyPr/>
          <a:lstStyle/>
          <a:p>
            <a:r>
              <a:rPr lang="fr-FR" sz="2000" b="1" dirty="0">
                <a:latin typeface="+mn-lt"/>
              </a:rPr>
              <a:t>Concertation</a:t>
            </a:r>
            <a:endParaRPr lang="fr-FR" b="1" dirty="0"/>
          </a:p>
        </p:txBody>
      </p:sp>
      <p:sp>
        <p:nvSpPr>
          <p:cNvPr id="10" name="Espace réservé du texte 1">
            <a:extLst>
              <a:ext uri="{FF2B5EF4-FFF2-40B4-BE49-F238E27FC236}">
                <a16:creationId xmlns:a16="http://schemas.microsoft.com/office/drawing/2014/main" id="{235701B9-6926-434C-B396-CD1B56549299}"/>
              </a:ext>
            </a:extLst>
          </p:cNvPr>
          <p:cNvSpPr txBox="1">
            <a:spLocks/>
          </p:cNvSpPr>
          <p:nvPr/>
        </p:nvSpPr>
        <p:spPr>
          <a:xfrm>
            <a:off x="436293" y="1998458"/>
            <a:ext cx="7696030" cy="2399660"/>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endParaRPr lang="fr-FR" b="1" dirty="0">
              <a:solidFill>
                <a:srgbClr val="C60020"/>
              </a:solidFill>
            </a:endParaRPr>
          </a:p>
        </p:txBody>
      </p:sp>
      <p:graphicFrame>
        <p:nvGraphicFramePr>
          <p:cNvPr id="3" name="Tableau 2">
            <a:extLst>
              <a:ext uri="{FF2B5EF4-FFF2-40B4-BE49-F238E27FC236}">
                <a16:creationId xmlns:a16="http://schemas.microsoft.com/office/drawing/2014/main" id="{49E54855-4CA7-4D83-93E8-9E6A4CE76CD0}"/>
              </a:ext>
            </a:extLst>
          </p:cNvPr>
          <p:cNvGraphicFramePr>
            <a:graphicFrameLocks noGrp="1"/>
          </p:cNvGraphicFramePr>
          <p:nvPr>
            <p:extLst>
              <p:ext uri="{D42A27DB-BD31-4B8C-83A1-F6EECF244321}">
                <p14:modId xmlns:p14="http://schemas.microsoft.com/office/powerpoint/2010/main" val="174953549"/>
              </p:ext>
            </p:extLst>
          </p:nvPr>
        </p:nvGraphicFramePr>
        <p:xfrm>
          <a:off x="377285" y="1406160"/>
          <a:ext cx="8277139" cy="3901440"/>
        </p:xfrm>
        <a:graphic>
          <a:graphicData uri="http://schemas.openxmlformats.org/drawingml/2006/table">
            <a:tbl>
              <a:tblPr>
                <a:tableStyleId>{5C22544A-7EE6-4342-B048-85BDC9FD1C3A}</a:tableStyleId>
              </a:tblPr>
              <a:tblGrid>
                <a:gridCol w="8277139">
                  <a:extLst>
                    <a:ext uri="{9D8B030D-6E8A-4147-A177-3AD203B41FA5}">
                      <a16:colId xmlns:a16="http://schemas.microsoft.com/office/drawing/2014/main" val="1868672428"/>
                    </a:ext>
                  </a:extLst>
                </a:gridCol>
              </a:tblGrid>
              <a:tr h="3423562">
                <a:tc>
                  <a:txBody>
                    <a:bodyPr/>
                    <a:lstStyle/>
                    <a:p>
                      <a:pPr marL="285750" indent="-285750" algn="l">
                        <a:spcAft>
                          <a:spcPts val="0"/>
                        </a:spcAft>
                        <a:buFont typeface="Arial" panose="020B0604020202020204" pitchFamily="34" charset="0"/>
                        <a:buChar char="•"/>
                        <a:tabLst>
                          <a:tab pos="4500880" algn="l"/>
                        </a:tabLst>
                      </a:pPr>
                      <a:r>
                        <a:rPr lang="fr-FR" sz="1600" b="1" u="sng" kern="1200" dirty="0">
                          <a:solidFill>
                            <a:schemeClr val="tx2"/>
                          </a:solidFill>
                          <a:effectLst/>
                          <a:latin typeface="+mn-lt"/>
                          <a:ea typeface="+mn-ea"/>
                          <a:cs typeface="+mn-cs"/>
                        </a:rPr>
                        <a:t>Echanges bilatéraux entre les rapporteurs du GT 8 et leurs homologues des GT Recherche/ Innovation/Formation/Vie étudiante/CSTI</a:t>
                      </a:r>
                    </a:p>
                    <a:p>
                      <a:pPr marL="285750" indent="-285750" algn="l">
                        <a:spcAft>
                          <a:spcPts val="0"/>
                        </a:spcAft>
                        <a:buFont typeface="Symbol" panose="05050102010706020507" pitchFamily="18" charset="2"/>
                        <a:buChar char="Þ"/>
                        <a:tabLst>
                          <a:tab pos="4500880" algn="l"/>
                        </a:tabLst>
                      </a:pPr>
                      <a:r>
                        <a:rPr lang="fr-FR" sz="1600" kern="1200" dirty="0">
                          <a:solidFill>
                            <a:schemeClr val="tx2"/>
                          </a:solidFill>
                          <a:effectLst/>
                          <a:latin typeface="+mn-lt"/>
                          <a:ea typeface="+mn-ea"/>
                          <a:cs typeface="+mn-cs"/>
                        </a:rPr>
                        <a:t>Assurer la prise en compte de la dimension « internationale » dans les travaux des GT concernés</a:t>
                      </a:r>
                    </a:p>
                    <a:p>
                      <a:pPr marL="0" indent="0" algn="l">
                        <a:spcAft>
                          <a:spcPts val="0"/>
                        </a:spcAft>
                        <a:buFont typeface="Symbol" panose="05050102010706020507" pitchFamily="18" charset="2"/>
                        <a:buNone/>
                        <a:tabLst>
                          <a:tab pos="4500880" algn="l"/>
                        </a:tabLst>
                      </a:pPr>
                      <a:endParaRPr lang="fr-FR" sz="1600" kern="1200" dirty="0">
                        <a:solidFill>
                          <a:schemeClr val="tx2"/>
                        </a:solidFill>
                        <a:effectLst/>
                        <a:latin typeface="+mn-lt"/>
                        <a:ea typeface="+mn-ea"/>
                        <a:cs typeface="+mn-cs"/>
                      </a:endParaRPr>
                    </a:p>
                    <a:p>
                      <a:pPr marL="285750" indent="-285750" algn="l">
                        <a:spcAft>
                          <a:spcPts val="0"/>
                        </a:spcAft>
                        <a:buFont typeface="Arial" panose="020B0604020202020204" pitchFamily="34" charset="0"/>
                        <a:buChar char="•"/>
                        <a:tabLst>
                          <a:tab pos="4500880" algn="l"/>
                        </a:tabLst>
                      </a:pPr>
                      <a:r>
                        <a:rPr lang="fr-FR" sz="1600" b="1" u="sng" kern="1200" dirty="0">
                          <a:solidFill>
                            <a:schemeClr val="tx2"/>
                          </a:solidFill>
                          <a:effectLst/>
                          <a:latin typeface="+mn-lt"/>
                          <a:ea typeface="+mn-ea"/>
                          <a:cs typeface="+mn-cs"/>
                        </a:rPr>
                        <a:t>Questionnaire TENOR</a:t>
                      </a:r>
                    </a:p>
                    <a:p>
                      <a:pPr marL="285750" indent="-285750" algn="l">
                        <a:spcAft>
                          <a:spcPts val="0"/>
                        </a:spcAft>
                        <a:buFont typeface="Wingdings" panose="05000000000000000000" pitchFamily="2" charset="2"/>
                        <a:buChar char="Ø"/>
                        <a:tabLst>
                          <a:tab pos="4500880" algn="l"/>
                        </a:tabLst>
                      </a:pPr>
                      <a:r>
                        <a:rPr lang="fr-FR" sz="1600" kern="1200" dirty="0">
                          <a:solidFill>
                            <a:schemeClr val="tx2"/>
                          </a:solidFill>
                          <a:effectLst/>
                          <a:latin typeface="+mn-lt"/>
                          <a:ea typeface="+mn-ea"/>
                          <a:cs typeface="+mn-cs"/>
                        </a:rPr>
                        <a:t>2 volets: </a:t>
                      </a:r>
                    </a:p>
                    <a:p>
                      <a:pPr marL="342900" indent="-342900" algn="l">
                        <a:spcAft>
                          <a:spcPts val="0"/>
                        </a:spcAft>
                        <a:buFont typeface="Wingdings" panose="05000000000000000000" pitchFamily="2" charset="2"/>
                        <a:buAutoNum type="arabicParenR"/>
                        <a:tabLst>
                          <a:tab pos="4500880" algn="l"/>
                        </a:tabLst>
                      </a:pPr>
                      <a:r>
                        <a:rPr lang="fr-FR" sz="1600" kern="1200" dirty="0">
                          <a:solidFill>
                            <a:schemeClr val="tx2"/>
                          </a:solidFill>
                          <a:effectLst/>
                          <a:latin typeface="+mn-lt"/>
                          <a:ea typeface="+mn-ea"/>
                          <a:cs typeface="+mn-cs"/>
                        </a:rPr>
                        <a:t>Modalités d’amélioration de la participation normande aux programmes européens d’ESRI</a:t>
                      </a:r>
                    </a:p>
                    <a:p>
                      <a:pPr marL="342900" indent="-342900" algn="l">
                        <a:spcAft>
                          <a:spcPts val="0"/>
                        </a:spcAft>
                        <a:buFont typeface="Wingdings" panose="05000000000000000000" pitchFamily="2" charset="2"/>
                        <a:buAutoNum type="arabicParenR"/>
                        <a:tabLst>
                          <a:tab pos="4500880" algn="l"/>
                        </a:tabLst>
                      </a:pPr>
                      <a:r>
                        <a:rPr lang="fr-FR" sz="1600" kern="1200" dirty="0">
                          <a:solidFill>
                            <a:schemeClr val="tx2"/>
                          </a:solidFill>
                          <a:effectLst/>
                          <a:latin typeface="+mn-lt"/>
                          <a:ea typeface="+mn-ea"/>
                          <a:cs typeface="+mn-cs"/>
                        </a:rPr>
                        <a:t>Visibilité et attractivité internationale de la recherche et de l’enseignement normands</a:t>
                      </a:r>
                    </a:p>
                    <a:p>
                      <a:pPr marL="0" indent="0" algn="l">
                        <a:spcAft>
                          <a:spcPts val="0"/>
                        </a:spcAft>
                        <a:buFont typeface="Wingdings" panose="05000000000000000000" pitchFamily="2" charset="2"/>
                        <a:buNone/>
                        <a:tabLst>
                          <a:tab pos="4500880" algn="l"/>
                        </a:tabLst>
                      </a:pPr>
                      <a:endParaRPr lang="fr-FR" sz="8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Ø"/>
                        <a:tabLst>
                          <a:tab pos="4500880" algn="l"/>
                        </a:tabLst>
                      </a:pPr>
                      <a:r>
                        <a:rPr lang="fr-FR" sz="1600" kern="1200" dirty="0">
                          <a:solidFill>
                            <a:schemeClr val="tx2"/>
                          </a:solidFill>
                          <a:effectLst/>
                          <a:latin typeface="+mn-lt"/>
                          <a:ea typeface="+mn-ea"/>
                          <a:cs typeface="+mn-cs"/>
                        </a:rPr>
                        <a:t>Envoi le 24 mai 2022</a:t>
                      </a:r>
                    </a:p>
                    <a:p>
                      <a:pPr marL="0" indent="0" algn="l">
                        <a:spcAft>
                          <a:spcPts val="0"/>
                        </a:spcAft>
                        <a:buFont typeface="Wingdings" panose="05000000000000000000" pitchFamily="2" charset="2"/>
                        <a:buNone/>
                        <a:tabLst>
                          <a:tab pos="4500880" algn="l"/>
                        </a:tabLst>
                      </a:pPr>
                      <a:endParaRPr lang="fr-FR" sz="8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Ø"/>
                        <a:tabLst>
                          <a:tab pos="4500880" algn="l"/>
                        </a:tabLst>
                      </a:pPr>
                      <a:r>
                        <a:rPr lang="fr-FR" sz="1600" kern="1200" dirty="0">
                          <a:solidFill>
                            <a:schemeClr val="tx2"/>
                          </a:solidFill>
                          <a:effectLst/>
                          <a:latin typeface="+mn-lt"/>
                          <a:ea typeface="+mn-ea"/>
                          <a:cs typeface="+mn-cs"/>
                        </a:rPr>
                        <a:t>Accessible </a:t>
                      </a:r>
                      <a:r>
                        <a:rPr lang="fr-FR" sz="1600" kern="1200" dirty="0">
                          <a:solidFill>
                            <a:schemeClr val="tx2"/>
                          </a:solidFill>
                          <a:effectLst/>
                          <a:latin typeface="+mn-lt"/>
                          <a:ea typeface="+mn-ea"/>
                          <a:cs typeface="+mn-cs"/>
                          <a:hlinkClick r:id="rId2"/>
                        </a:rPr>
                        <a:t>ici</a:t>
                      </a:r>
                      <a:endParaRPr lang="fr-FR" sz="1600" kern="1200" dirty="0">
                        <a:solidFill>
                          <a:schemeClr val="tx2"/>
                        </a:solidFill>
                        <a:effectLst/>
                        <a:latin typeface="+mn-lt"/>
                        <a:ea typeface="+mn-ea"/>
                        <a:cs typeface="+mn-cs"/>
                      </a:endParaRPr>
                    </a:p>
                    <a:p>
                      <a:pPr marL="0" indent="0" algn="l">
                        <a:spcAft>
                          <a:spcPts val="0"/>
                        </a:spcAft>
                        <a:buFont typeface="Wingdings" panose="05000000000000000000" pitchFamily="2" charset="2"/>
                        <a:buNone/>
                        <a:tabLst>
                          <a:tab pos="4500880" algn="l"/>
                        </a:tabLst>
                      </a:pPr>
                      <a:endParaRPr lang="fr-FR" sz="8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Ø"/>
                        <a:tabLst>
                          <a:tab pos="4500880" algn="l"/>
                        </a:tabLst>
                      </a:pPr>
                      <a:r>
                        <a:rPr lang="fr-FR" sz="1600" kern="1200" dirty="0">
                          <a:solidFill>
                            <a:schemeClr val="tx2"/>
                          </a:solidFill>
                          <a:effectLst/>
                          <a:latin typeface="+mn-lt"/>
                          <a:ea typeface="+mn-ea"/>
                          <a:cs typeface="+mn-cs"/>
                        </a:rPr>
                        <a:t>Échéance pour répondre: </a:t>
                      </a:r>
                      <a:r>
                        <a:rPr lang="fr-FR" sz="1600" b="1" u="sng" kern="1200" dirty="0">
                          <a:solidFill>
                            <a:schemeClr val="tx2"/>
                          </a:solidFill>
                          <a:effectLst/>
                          <a:latin typeface="+mn-lt"/>
                          <a:ea typeface="+mn-ea"/>
                          <a:cs typeface="+mn-cs"/>
                        </a:rPr>
                        <a:t>10 juin 2022</a:t>
                      </a:r>
                    </a:p>
                    <a:p>
                      <a:pPr marL="0" indent="0" algn="l">
                        <a:spcAft>
                          <a:spcPts val="0"/>
                        </a:spcAft>
                        <a:buFont typeface="Wingdings" panose="05000000000000000000" pitchFamily="2" charset="2"/>
                        <a:buNone/>
                        <a:tabLst>
                          <a:tab pos="4500880" algn="l"/>
                        </a:tabLst>
                      </a:pPr>
                      <a:endParaRPr lang="fr-FR" sz="800" kern="1200" dirty="0">
                        <a:solidFill>
                          <a:schemeClr val="tx2"/>
                        </a:solidFill>
                        <a:effectLst/>
                        <a:latin typeface="+mn-lt"/>
                        <a:ea typeface="+mn-ea"/>
                        <a:cs typeface="+mn-cs"/>
                      </a:endParaRPr>
                    </a:p>
                    <a:p>
                      <a:pPr marL="285750" indent="-285750" algn="l">
                        <a:spcAft>
                          <a:spcPts val="0"/>
                        </a:spcAft>
                        <a:buFont typeface="Wingdings" panose="05000000000000000000" pitchFamily="2" charset="2"/>
                        <a:buChar char="Ø"/>
                        <a:tabLst>
                          <a:tab pos="4500880" algn="l"/>
                        </a:tabLst>
                      </a:pPr>
                      <a:r>
                        <a:rPr lang="fr-FR" sz="1600" kern="1200" dirty="0">
                          <a:solidFill>
                            <a:schemeClr val="tx2"/>
                          </a:solidFill>
                          <a:effectLst/>
                          <a:latin typeface="+mn-lt"/>
                          <a:ea typeface="+mn-ea"/>
                          <a:cs typeface="+mn-cs"/>
                        </a:rPr>
                        <a:t>1 réponse/organisation</a:t>
                      </a:r>
                    </a:p>
                    <a:p>
                      <a:pPr marL="285750" lvl="0" indent="-285750">
                        <a:buFont typeface="Wingdings" panose="05000000000000000000" pitchFamily="2" charset="2"/>
                        <a:buChar char="§"/>
                      </a:pPr>
                      <a:endParaRPr lang="fr-FR" sz="1600" kern="1200" dirty="0">
                        <a:solidFill>
                          <a:schemeClr val="tx2"/>
                        </a:solidFill>
                        <a:effectLst/>
                        <a:latin typeface="+mn-lt"/>
                        <a:ea typeface="+mn-ea"/>
                        <a:cs typeface="+mn-cs"/>
                      </a:endParaRPr>
                    </a:p>
                    <a:p>
                      <a:pPr marL="0" indent="0">
                        <a:buFont typeface="Wingdings" panose="05000000000000000000" pitchFamily="2" charset="2"/>
                        <a:buNone/>
                      </a:pPr>
                      <a:endParaRPr lang="fr-FR" sz="1600" kern="1200" dirty="0">
                        <a:solidFill>
                          <a:schemeClr val="tx2"/>
                        </a:solidFill>
                        <a:effectLst/>
                        <a:latin typeface="+mn-lt"/>
                        <a:ea typeface="+mn-ea"/>
                        <a:cs typeface="+mn-cs"/>
                      </a:endParaRPr>
                    </a:p>
                  </a:txBody>
                  <a:tcPr marL="0" marR="0" marT="0" marB="0"/>
                </a:tc>
                <a:extLst>
                  <a:ext uri="{0D108BD9-81ED-4DB2-BD59-A6C34878D82A}">
                    <a16:rowId xmlns:a16="http://schemas.microsoft.com/office/drawing/2014/main" val="2526979549"/>
                  </a:ext>
                </a:extLst>
              </a:tr>
            </a:tbl>
          </a:graphicData>
        </a:graphic>
      </p:graphicFrame>
      <p:sp>
        <p:nvSpPr>
          <p:cNvPr id="4" name="Rectangle 1">
            <a:extLst>
              <a:ext uri="{FF2B5EF4-FFF2-40B4-BE49-F238E27FC236}">
                <a16:creationId xmlns:a16="http://schemas.microsoft.com/office/drawing/2014/main" id="{BFF3623B-FDA5-4BD6-A7AE-36C716AA3279}"/>
              </a:ext>
            </a:extLst>
          </p:cNvPr>
          <p:cNvSpPr>
            <a:spLocks noChangeArrowheads="1"/>
          </p:cNvSpPr>
          <p:nvPr/>
        </p:nvSpPr>
        <p:spPr bwMode="auto">
          <a:xfrm>
            <a:off x="3078164" y="27105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fr-FR" altLang="fr-FR">
                <a:solidFill>
                  <a:srgbClr val="C60020"/>
                </a:solidFill>
                <a:latin typeface="Arial" panose="020B0604020202020204" pitchFamily="34" charset="0"/>
              </a:rPr>
            </a:br>
            <a:endParaRPr lang="fr-FR" altLang="fr-FR">
              <a:solidFill>
                <a:srgbClr val="C60020"/>
              </a:solidFill>
              <a:latin typeface="Arial" panose="020B0604020202020204" pitchFamily="34" charset="0"/>
            </a:endParaRPr>
          </a:p>
        </p:txBody>
      </p:sp>
    </p:spTree>
    <p:extLst>
      <p:ext uri="{BB962C8B-B14F-4D97-AF65-F5344CB8AC3E}">
        <p14:creationId xmlns:p14="http://schemas.microsoft.com/office/powerpoint/2010/main" val="542816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83907" y="2733696"/>
            <a:ext cx="8362528" cy="1446550"/>
          </a:xfrm>
          <a:prstGeom prst="rect">
            <a:avLst/>
          </a:prstGeom>
          <a:solidFill>
            <a:srgbClr val="C00000"/>
          </a:solidFill>
        </p:spPr>
        <p:txBody>
          <a:bodyPr wrap="square" rtlCol="0">
            <a:spAutoFit/>
          </a:bodyPr>
          <a:lstStyle/>
          <a:p>
            <a:pPr lvl="0" algn="ctr"/>
            <a:r>
              <a:rPr lang="fr-FR" sz="3000" dirty="0" err="1">
                <a:solidFill>
                  <a:schemeClr val="bg1"/>
                </a:solidFill>
              </a:rPr>
              <a:t>WINNINGNormandy</a:t>
            </a:r>
            <a:r>
              <a:rPr lang="fr-FR" sz="3000" dirty="0">
                <a:solidFill>
                  <a:schemeClr val="bg1"/>
                </a:solidFill>
              </a:rPr>
              <a:t> (MSCA </a:t>
            </a:r>
            <a:r>
              <a:rPr lang="fr-FR" sz="3000" dirty="0" err="1">
                <a:solidFill>
                  <a:schemeClr val="bg1"/>
                </a:solidFill>
              </a:rPr>
              <a:t>Cofund</a:t>
            </a:r>
            <a:r>
              <a:rPr lang="fr-FR" sz="3000" dirty="0">
                <a:solidFill>
                  <a:schemeClr val="bg1"/>
                </a:solidFill>
              </a:rPr>
              <a:t>/Horizon 2020)</a:t>
            </a:r>
          </a:p>
          <a:p>
            <a:pPr lvl="0" algn="ctr"/>
            <a:r>
              <a:rPr lang="fr-FR" sz="3000" dirty="0">
                <a:solidFill>
                  <a:schemeClr val="bg1"/>
                </a:solidFill>
              </a:rPr>
              <a:t>- </a:t>
            </a:r>
          </a:p>
          <a:p>
            <a:pPr lvl="0" algn="ctr"/>
            <a:r>
              <a:rPr lang="fr-FR" sz="2800" dirty="0">
                <a:solidFill>
                  <a:schemeClr val="bg1"/>
                </a:solidFill>
              </a:rPr>
              <a:t>Point d’étape</a:t>
            </a:r>
          </a:p>
        </p:txBody>
      </p:sp>
    </p:spTree>
    <p:extLst>
      <p:ext uri="{BB962C8B-B14F-4D97-AF65-F5344CB8AC3E}">
        <p14:creationId xmlns:p14="http://schemas.microsoft.com/office/powerpoint/2010/main" val="195791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3532" y="600096"/>
            <a:ext cx="8362528" cy="1415772"/>
          </a:xfrm>
          <a:prstGeom prst="rect">
            <a:avLst/>
          </a:prstGeom>
          <a:solidFill>
            <a:srgbClr val="C00000"/>
          </a:solidFill>
        </p:spPr>
        <p:txBody>
          <a:bodyPr wrap="square" rtlCol="0">
            <a:spAutoFit/>
          </a:bodyPr>
          <a:lstStyle/>
          <a:p>
            <a:pPr lvl="0" algn="ctr"/>
            <a:endParaRPr lang="fr-FR" sz="2700" dirty="0">
              <a:solidFill>
                <a:schemeClr val="bg1"/>
              </a:solidFill>
            </a:endParaRPr>
          </a:p>
          <a:p>
            <a:pPr lvl="0" algn="ctr"/>
            <a:r>
              <a:rPr lang="fr-FR" sz="3200" dirty="0">
                <a:solidFill>
                  <a:schemeClr val="bg1"/>
                </a:solidFill>
              </a:rPr>
              <a:t>Merci pour votre attention!</a:t>
            </a:r>
          </a:p>
          <a:p>
            <a:pPr lvl="0" algn="ctr"/>
            <a:endParaRPr lang="fr-FR" sz="2700" dirty="0">
              <a:solidFill>
                <a:schemeClr val="bg1"/>
              </a:solidFill>
            </a:endParaRPr>
          </a:p>
        </p:txBody>
      </p:sp>
      <p:sp>
        <p:nvSpPr>
          <p:cNvPr id="2" name="Ellipse 1">
            <a:extLst>
              <a:ext uri="{FF2B5EF4-FFF2-40B4-BE49-F238E27FC236}">
                <a16:creationId xmlns:a16="http://schemas.microsoft.com/office/drawing/2014/main" id="{6287E069-623B-4A0A-9208-74CD3747EF96}"/>
              </a:ext>
            </a:extLst>
          </p:cNvPr>
          <p:cNvSpPr/>
          <p:nvPr/>
        </p:nvSpPr>
        <p:spPr>
          <a:xfrm>
            <a:off x="1229360" y="2540000"/>
            <a:ext cx="6370320" cy="290576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D8FCE9A-AC19-42B6-B691-017D9342500A}"/>
              </a:ext>
            </a:extLst>
          </p:cNvPr>
          <p:cNvSpPr txBox="1"/>
          <p:nvPr/>
        </p:nvSpPr>
        <p:spPr>
          <a:xfrm>
            <a:off x="2019300" y="3429000"/>
            <a:ext cx="5105400" cy="830997"/>
          </a:xfrm>
          <a:prstGeom prst="rect">
            <a:avLst/>
          </a:prstGeom>
          <a:noFill/>
        </p:spPr>
        <p:txBody>
          <a:bodyPr wrap="square" rtlCol="0">
            <a:spAutoFit/>
          </a:bodyPr>
          <a:lstStyle/>
          <a:p>
            <a:pPr algn="ctr"/>
            <a:r>
              <a:rPr lang="fr-FR" sz="2400" b="1" dirty="0">
                <a:solidFill>
                  <a:schemeClr val="tx2"/>
                </a:solidFill>
              </a:rPr>
              <a:t>Pour toutes remarques/questions:</a:t>
            </a:r>
          </a:p>
          <a:p>
            <a:pPr algn="ctr"/>
            <a:r>
              <a:rPr lang="fr-FR" sz="2400" b="1" dirty="0">
                <a:solidFill>
                  <a:schemeClr val="tx2"/>
                </a:solidFill>
                <a:hlinkClick r:id="rId3"/>
              </a:rPr>
              <a:t>TENOR@normandie</a:t>
            </a:r>
            <a:r>
              <a:rPr lang="fr-FR" sz="2400" b="1">
                <a:solidFill>
                  <a:schemeClr val="tx2"/>
                </a:solidFill>
                <a:hlinkClick r:id="rId3"/>
              </a:rPr>
              <a:t>.fr</a:t>
            </a:r>
            <a:r>
              <a:rPr lang="fr-FR" sz="2400" b="1">
                <a:solidFill>
                  <a:schemeClr val="tx2"/>
                </a:solidFill>
              </a:rPr>
              <a:t> </a:t>
            </a:r>
            <a:endParaRPr lang="fr-FR" sz="2400" b="1" dirty="0">
              <a:solidFill>
                <a:schemeClr val="tx2"/>
              </a:solidFill>
            </a:endParaRPr>
          </a:p>
        </p:txBody>
      </p:sp>
    </p:spTree>
    <p:extLst>
      <p:ext uri="{BB962C8B-B14F-4D97-AF65-F5344CB8AC3E}">
        <p14:creationId xmlns:p14="http://schemas.microsoft.com/office/powerpoint/2010/main" val="279489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84775"/>
          </a:xfrm>
          <a:prstGeom prst="rect">
            <a:avLst/>
          </a:prstGeom>
          <a:solidFill>
            <a:srgbClr val="C00000"/>
          </a:solidFill>
        </p:spPr>
        <p:txBody>
          <a:bodyPr wrap="square" rtlCol="0">
            <a:spAutoFit/>
          </a:bodyPr>
          <a:lstStyle/>
          <a:p>
            <a:pPr lvl="0" algn="ctr"/>
            <a:r>
              <a:rPr lang="fr-FR" sz="3200" dirty="0">
                <a:solidFill>
                  <a:schemeClr val="bg1"/>
                </a:solidFill>
              </a:rPr>
              <a:t>Actualités du TENOR</a:t>
            </a:r>
            <a:endParaRPr lang="fr-FR" sz="3200" b="1" dirty="0">
              <a:solidFill>
                <a:schemeClr val="bg1"/>
              </a:solidFill>
            </a:endParaRPr>
          </a:p>
        </p:txBody>
      </p:sp>
      <p:sp>
        <p:nvSpPr>
          <p:cNvPr id="2" name="ZoneTexte 1"/>
          <p:cNvSpPr txBox="1"/>
          <p:nvPr/>
        </p:nvSpPr>
        <p:spPr>
          <a:xfrm>
            <a:off x="393532" y="1690014"/>
            <a:ext cx="8362527" cy="5139869"/>
          </a:xfrm>
          <a:prstGeom prst="rect">
            <a:avLst/>
          </a:prstGeom>
          <a:noFill/>
        </p:spPr>
        <p:txBody>
          <a:bodyPr wrap="square" rtlCol="0">
            <a:spAutoFit/>
          </a:bodyPr>
          <a:lstStyle/>
          <a:p>
            <a:pPr algn="ctr">
              <a:spcAft>
                <a:spcPts val="600"/>
              </a:spcAft>
            </a:pPr>
            <a:endParaRPr lang="fr-FR" b="1" dirty="0"/>
          </a:p>
          <a:p>
            <a:pPr algn="ctr">
              <a:spcAft>
                <a:spcPts val="600"/>
              </a:spcAft>
            </a:pPr>
            <a:r>
              <a:rPr lang="fr-FR" sz="3600" b="1" dirty="0"/>
              <a:t>D’autres idées?</a:t>
            </a:r>
          </a:p>
          <a:p>
            <a:pPr>
              <a:spcAft>
                <a:spcPts val="600"/>
              </a:spcAft>
            </a:pPr>
            <a:endParaRPr lang="fr-FR" sz="3600" b="1" dirty="0"/>
          </a:p>
          <a:p>
            <a:pPr>
              <a:spcAft>
                <a:spcPts val="600"/>
              </a:spcAft>
            </a:pPr>
            <a:endParaRPr lang="fr-FR" b="1"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dirty="0"/>
          </a:p>
          <a:p>
            <a:pPr>
              <a:spcAft>
                <a:spcPts val="600"/>
              </a:spcAft>
            </a:pPr>
            <a:endParaRPr lang="fr-FR" sz="800" dirty="0"/>
          </a:p>
          <a:p>
            <a:pPr>
              <a:spcAft>
                <a:spcPts val="600"/>
              </a:spcAft>
            </a:pPr>
            <a:endParaRPr lang="fr-FR" dirty="0"/>
          </a:p>
          <a:p>
            <a:pPr>
              <a:spcAft>
                <a:spcPts val="600"/>
              </a:spcAft>
            </a:pPr>
            <a:endParaRPr lang="fr-FR"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AA07ACB0-2133-45C0-8FCA-CB3D1D458A8D}"/>
              </a:ext>
            </a:extLst>
          </p:cNvPr>
          <p:cNvPicPr>
            <a:picLocks noChangeAspect="1"/>
          </p:cNvPicPr>
          <p:nvPr/>
        </p:nvPicPr>
        <p:blipFill>
          <a:blip r:embed="rId3"/>
          <a:stretch>
            <a:fillRect/>
          </a:stretch>
        </p:blipFill>
        <p:spPr>
          <a:xfrm>
            <a:off x="2502618" y="2762490"/>
            <a:ext cx="4138763" cy="2296257"/>
          </a:xfrm>
          <a:prstGeom prst="rect">
            <a:avLst/>
          </a:prstGeom>
        </p:spPr>
      </p:pic>
    </p:spTree>
    <p:extLst>
      <p:ext uri="{BB962C8B-B14F-4D97-AF65-F5344CB8AC3E}">
        <p14:creationId xmlns:p14="http://schemas.microsoft.com/office/powerpoint/2010/main" val="149562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2733696"/>
            <a:ext cx="8362528" cy="646331"/>
          </a:xfrm>
          <a:prstGeom prst="rect">
            <a:avLst/>
          </a:prstGeom>
          <a:solidFill>
            <a:srgbClr val="C00000"/>
          </a:solidFill>
        </p:spPr>
        <p:txBody>
          <a:bodyPr wrap="square" rtlCol="0">
            <a:spAutoFit/>
          </a:bodyPr>
          <a:lstStyle/>
          <a:p>
            <a:pPr lvl="0" algn="ctr"/>
            <a:r>
              <a:rPr lang="fr-FR" sz="3600" dirty="0">
                <a:solidFill>
                  <a:schemeClr val="bg1"/>
                </a:solidFill>
              </a:rPr>
              <a:t>Actualités européennes</a:t>
            </a:r>
          </a:p>
        </p:txBody>
      </p:sp>
    </p:spTree>
    <p:extLst>
      <p:ext uri="{BB962C8B-B14F-4D97-AF65-F5344CB8AC3E}">
        <p14:creationId xmlns:p14="http://schemas.microsoft.com/office/powerpoint/2010/main" val="319970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err="1">
                <a:solidFill>
                  <a:schemeClr val="bg1"/>
                </a:solidFill>
              </a:rPr>
              <a:t>REPowerEU</a:t>
            </a:r>
            <a:endParaRPr lang="fr-FR" sz="3000" dirty="0">
              <a:solidFill>
                <a:schemeClr val="bg1"/>
              </a:solidFill>
            </a:endParaRPr>
          </a:p>
        </p:txBody>
      </p:sp>
      <p:sp>
        <p:nvSpPr>
          <p:cNvPr id="2" name="ZoneTexte 1"/>
          <p:cNvSpPr txBox="1"/>
          <p:nvPr/>
        </p:nvSpPr>
        <p:spPr>
          <a:xfrm>
            <a:off x="393532" y="1173768"/>
            <a:ext cx="8362528" cy="1077218"/>
          </a:xfrm>
          <a:prstGeom prst="rect">
            <a:avLst/>
          </a:prstGeom>
          <a:noFill/>
        </p:spPr>
        <p:txBody>
          <a:bodyPr wrap="square" rtlCol="0">
            <a:spAutoFit/>
          </a:bodyPr>
          <a:lstStyle/>
          <a:p>
            <a:pPr marL="285750" indent="-285750">
              <a:buFont typeface="Arial" panose="020B0604020202020204" pitchFamily="34" charset="0"/>
              <a:buChar char="•"/>
            </a:pPr>
            <a:r>
              <a:rPr lang="fr-FR" sz="1600" b="1" dirty="0"/>
              <a:t>Adoption le 18 mai 2022</a:t>
            </a:r>
          </a:p>
          <a:p>
            <a:pPr marL="285750" indent="-285750">
              <a:buFont typeface="Arial" panose="020B0604020202020204" pitchFamily="34" charset="0"/>
              <a:buChar char="•"/>
            </a:pPr>
            <a:r>
              <a:rPr lang="fr-FR" sz="1600" b="1" dirty="0"/>
              <a:t>4 volets</a:t>
            </a:r>
          </a:p>
          <a:p>
            <a:pPr marL="285750" indent="-285750">
              <a:buFont typeface="Arial" panose="020B0604020202020204" pitchFamily="34" charset="0"/>
              <a:buChar char="•"/>
            </a:pPr>
            <a:endParaRPr lang="fr-FR" sz="1600" b="1" dirty="0"/>
          </a:p>
          <a:p>
            <a:endParaRPr lang="fr-FR" sz="1600" dirty="0"/>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a:extLst>
              <a:ext uri="{FF2B5EF4-FFF2-40B4-BE49-F238E27FC236}">
                <a16:creationId xmlns:a16="http://schemas.microsoft.com/office/drawing/2014/main" id="{7881CDCD-E351-43F7-A2AA-D50A546ACE8E}"/>
              </a:ext>
            </a:extLst>
          </p:cNvPr>
          <p:cNvPicPr>
            <a:picLocks noChangeAspect="1"/>
          </p:cNvPicPr>
          <p:nvPr/>
        </p:nvPicPr>
        <p:blipFill>
          <a:blip r:embed="rId3"/>
          <a:stretch>
            <a:fillRect/>
          </a:stretch>
        </p:blipFill>
        <p:spPr>
          <a:xfrm>
            <a:off x="3842541" y="1314452"/>
            <a:ext cx="4806390" cy="3367981"/>
          </a:xfrm>
          <a:prstGeom prst="rect">
            <a:avLst/>
          </a:prstGeom>
        </p:spPr>
      </p:pic>
      <p:sp>
        <p:nvSpPr>
          <p:cNvPr id="13" name="Ellipse 12">
            <a:extLst>
              <a:ext uri="{FF2B5EF4-FFF2-40B4-BE49-F238E27FC236}">
                <a16:creationId xmlns:a16="http://schemas.microsoft.com/office/drawing/2014/main" id="{2068F6E4-F23E-484C-AFFF-96BB11267CA2}"/>
              </a:ext>
            </a:extLst>
          </p:cNvPr>
          <p:cNvSpPr/>
          <p:nvPr/>
        </p:nvSpPr>
        <p:spPr>
          <a:xfrm>
            <a:off x="3735412" y="2881745"/>
            <a:ext cx="2637679" cy="2068946"/>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1D1AEB1E-A6AB-46D0-BDA1-2EEB0DE9C9C0}"/>
              </a:ext>
            </a:extLst>
          </p:cNvPr>
          <p:cNvCxnSpPr/>
          <p:nvPr/>
        </p:nvCxnSpPr>
        <p:spPr>
          <a:xfrm flipH="1" flipV="1">
            <a:off x="2521527" y="3269673"/>
            <a:ext cx="1213885" cy="41563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6" name="ZoneTexte 15">
            <a:extLst>
              <a:ext uri="{FF2B5EF4-FFF2-40B4-BE49-F238E27FC236}">
                <a16:creationId xmlns:a16="http://schemas.microsoft.com/office/drawing/2014/main" id="{83864C54-1662-4E83-9833-2CBB655BFC75}"/>
              </a:ext>
            </a:extLst>
          </p:cNvPr>
          <p:cNvSpPr txBox="1"/>
          <p:nvPr/>
        </p:nvSpPr>
        <p:spPr>
          <a:xfrm>
            <a:off x="449938" y="1879231"/>
            <a:ext cx="2061152" cy="4216539"/>
          </a:xfrm>
          <a:prstGeom prst="rect">
            <a:avLst/>
          </a:prstGeom>
          <a:noFill/>
          <a:ln w="3175">
            <a:solidFill>
              <a:schemeClr val="tx1"/>
            </a:solidFill>
          </a:ln>
        </p:spPr>
        <p:txBody>
          <a:bodyPr wrap="square" rtlCol="0">
            <a:spAutoFit/>
          </a:bodyPr>
          <a:lstStyle/>
          <a:p>
            <a:pPr marL="285750" indent="-285750">
              <a:buFont typeface="Arial" panose="020B0604020202020204" pitchFamily="34" charset="0"/>
              <a:buChar char="•"/>
            </a:pPr>
            <a:r>
              <a:rPr lang="fr-FR" sz="1200" dirty="0"/>
              <a:t>45% d’ENR dans le mix énergétique européen d’ici 2030</a:t>
            </a:r>
          </a:p>
          <a:p>
            <a:pPr marL="285750" indent="-285750">
              <a:buFont typeface="Symbol" panose="05050102010706020507" pitchFamily="18" charset="2"/>
              <a:buChar char="Þ"/>
            </a:pPr>
            <a:r>
              <a:rPr lang="fr-FR" sz="1200" dirty="0"/>
              <a:t>Solaire</a:t>
            </a:r>
          </a:p>
          <a:p>
            <a:pPr marL="285750" indent="-285750">
              <a:buFont typeface="Symbol" panose="05050102010706020507" pitchFamily="18" charset="2"/>
              <a:buChar char="Þ"/>
            </a:pPr>
            <a:r>
              <a:rPr lang="fr-FR" sz="1200" dirty="0"/>
              <a:t>Eolien (offshore)</a:t>
            </a:r>
          </a:p>
          <a:p>
            <a:pPr marL="285750" indent="-285750">
              <a:buFont typeface="Symbol" panose="05050102010706020507" pitchFamily="18" charset="2"/>
              <a:buChar char="Þ"/>
            </a:pPr>
            <a:r>
              <a:rPr lang="fr-FR" sz="1200" dirty="0"/>
              <a:t>Biométhane</a:t>
            </a:r>
          </a:p>
          <a:p>
            <a:pPr marL="285750" indent="-285750">
              <a:buFont typeface="Symbol" panose="05050102010706020507" pitchFamily="18" charset="2"/>
              <a:buChar char="Þ"/>
            </a:pPr>
            <a:r>
              <a:rPr lang="fr-FR" sz="1200" dirty="0"/>
              <a:t>Hydrogène</a:t>
            </a:r>
          </a:p>
          <a:p>
            <a:endParaRPr lang="fr-FR" sz="800" dirty="0"/>
          </a:p>
          <a:p>
            <a:pPr marL="285750" indent="-285750">
              <a:buFont typeface="Arial" panose="020B0604020202020204" pitchFamily="34" charset="0"/>
              <a:buChar char="•"/>
            </a:pPr>
            <a:r>
              <a:rPr lang="fr-FR" sz="1200" dirty="0"/>
              <a:t>« Accélérateur Hydrogène »</a:t>
            </a:r>
          </a:p>
          <a:p>
            <a:pPr marL="285750" indent="-285750">
              <a:buFont typeface="Symbol" panose="05050102010706020507" pitchFamily="18" charset="2"/>
              <a:buChar char="Þ"/>
            </a:pPr>
            <a:r>
              <a:rPr lang="fr-FR" sz="1200" dirty="0"/>
              <a:t>Production</a:t>
            </a:r>
          </a:p>
          <a:p>
            <a:pPr marL="285750" indent="-285750">
              <a:buFont typeface="Symbol" panose="05050102010706020507" pitchFamily="18" charset="2"/>
              <a:buChar char="Þ"/>
            </a:pPr>
            <a:r>
              <a:rPr lang="fr-FR" sz="1200" dirty="0"/>
              <a:t>Développement des infras</a:t>
            </a:r>
          </a:p>
          <a:p>
            <a:pPr marL="285750" indent="-285750">
              <a:buFont typeface="Symbol" panose="05050102010706020507" pitchFamily="18" charset="2"/>
              <a:buChar char="Þ"/>
            </a:pPr>
            <a:r>
              <a:rPr lang="fr-FR" sz="1200" dirty="0"/>
              <a:t>Développement des vallées H2</a:t>
            </a:r>
          </a:p>
          <a:p>
            <a:pPr marL="285750" indent="-285750">
              <a:buFont typeface="Symbol" panose="05050102010706020507" pitchFamily="18" charset="2"/>
              <a:buChar char="Þ"/>
            </a:pPr>
            <a:r>
              <a:rPr lang="fr-FR" sz="1200" dirty="0"/>
              <a:t>Mobilisation du Fonds d’innovation (volet électrolyseurs) et du Clean Hydrogen JU (200 millions € </a:t>
            </a:r>
            <a:r>
              <a:rPr lang="fr-FR" sz="1200" dirty="0" err="1"/>
              <a:t>suppl</a:t>
            </a:r>
            <a:r>
              <a:rPr lang="fr-FR" sz="1200" dirty="0"/>
              <a:t>)</a:t>
            </a:r>
          </a:p>
          <a:p>
            <a:pPr marL="285750" indent="-285750">
              <a:buFont typeface="Symbol" panose="05050102010706020507" pitchFamily="18" charset="2"/>
              <a:buChar char="Þ"/>
            </a:pPr>
            <a:endParaRPr lang="fr-FR" sz="800" dirty="0"/>
          </a:p>
          <a:p>
            <a:pPr marL="285750" indent="-285750">
              <a:buFont typeface="Arial" panose="020B0604020202020204" pitchFamily="34" charset="0"/>
              <a:buChar char="•"/>
            </a:pPr>
            <a:r>
              <a:rPr lang="fr-FR" sz="1200" dirty="0"/>
              <a:t>Décarbonation de l’industrie européenne</a:t>
            </a:r>
          </a:p>
        </p:txBody>
      </p:sp>
      <p:sp>
        <p:nvSpPr>
          <p:cNvPr id="17" name="ZoneTexte 16">
            <a:extLst>
              <a:ext uri="{FF2B5EF4-FFF2-40B4-BE49-F238E27FC236}">
                <a16:creationId xmlns:a16="http://schemas.microsoft.com/office/drawing/2014/main" id="{60FE5DFD-7210-4B12-BCA4-52C1BF3DB301}"/>
              </a:ext>
            </a:extLst>
          </p:cNvPr>
          <p:cNvSpPr txBox="1"/>
          <p:nvPr/>
        </p:nvSpPr>
        <p:spPr>
          <a:xfrm>
            <a:off x="3205018" y="5403273"/>
            <a:ext cx="5443913" cy="1384995"/>
          </a:xfrm>
          <a:prstGeom prst="rect">
            <a:avLst/>
          </a:prstGeom>
          <a:noFill/>
        </p:spPr>
        <p:txBody>
          <a:bodyPr wrap="square" rtlCol="0">
            <a:spAutoFit/>
          </a:bodyPr>
          <a:lstStyle/>
          <a:p>
            <a:pPr marL="285750" indent="-285750">
              <a:buFont typeface="Symbol" panose="05050102010706020507" pitchFamily="18" charset="2"/>
              <a:buChar char="Þ"/>
            </a:pPr>
            <a:r>
              <a:rPr lang="fr-FR" sz="1600" b="1" dirty="0"/>
              <a:t>Pour plus d’infos:</a:t>
            </a:r>
            <a:r>
              <a:rPr lang="fr-FR" sz="1600" dirty="0"/>
              <a:t> </a:t>
            </a:r>
            <a:r>
              <a:rPr lang="fr-FR" sz="1600" u="sng" dirty="0">
                <a:hlinkClick r:id="rId4"/>
              </a:rPr>
              <a:t>https://ec.europa.eu/commission/presscorner/detail/fr/ip_22_3131</a:t>
            </a:r>
            <a:r>
              <a:rPr lang="fr-FR" sz="1600" dirty="0"/>
              <a:t> </a:t>
            </a:r>
          </a:p>
          <a:p>
            <a:endParaRPr lang="fr-FR" dirty="0"/>
          </a:p>
          <a:p>
            <a:endParaRPr lang="fr-FR" dirty="0"/>
          </a:p>
        </p:txBody>
      </p:sp>
    </p:spTree>
    <p:extLst>
      <p:ext uri="{BB962C8B-B14F-4D97-AF65-F5344CB8AC3E}">
        <p14:creationId xmlns:p14="http://schemas.microsoft.com/office/powerpoint/2010/main" val="143004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93532" y="612796"/>
            <a:ext cx="8362528" cy="553998"/>
          </a:xfrm>
          <a:prstGeom prst="rect">
            <a:avLst/>
          </a:prstGeom>
          <a:solidFill>
            <a:srgbClr val="C00000"/>
          </a:solidFill>
        </p:spPr>
        <p:txBody>
          <a:bodyPr wrap="square" rtlCol="0">
            <a:spAutoFit/>
          </a:bodyPr>
          <a:lstStyle/>
          <a:p>
            <a:pPr lvl="0" algn="ctr"/>
            <a:r>
              <a:rPr lang="fr-FR" sz="3000" dirty="0">
                <a:solidFill>
                  <a:schemeClr val="bg1"/>
                </a:solidFill>
              </a:rPr>
              <a:t>LIFE</a:t>
            </a:r>
          </a:p>
        </p:txBody>
      </p:sp>
      <p:sp>
        <p:nvSpPr>
          <p:cNvPr id="2" name="ZoneTexte 1"/>
          <p:cNvSpPr txBox="1"/>
          <p:nvPr/>
        </p:nvSpPr>
        <p:spPr>
          <a:xfrm>
            <a:off x="3009674" y="2122101"/>
            <a:ext cx="5740793" cy="4031873"/>
          </a:xfrm>
          <a:prstGeom prst="rect">
            <a:avLst/>
          </a:prstGeom>
          <a:noFill/>
        </p:spPr>
        <p:txBody>
          <a:bodyPr wrap="square" rtlCol="0">
            <a:spAutoFit/>
          </a:bodyPr>
          <a:lstStyle/>
          <a:p>
            <a:pPr marL="285750" indent="-285750">
              <a:buFont typeface="Arial" panose="020B0604020202020204" pitchFamily="34" charset="0"/>
              <a:buChar char="•"/>
            </a:pPr>
            <a:r>
              <a:rPr lang="fr-FR" sz="1600" b="1" dirty="0"/>
              <a:t>AAP 2022 de LIFE</a:t>
            </a:r>
          </a:p>
          <a:p>
            <a:r>
              <a:rPr lang="fr-FR" sz="1400" b="1" dirty="0"/>
              <a:t>Ouverture</a:t>
            </a:r>
            <a:r>
              <a:rPr lang="fr-FR" sz="1400" dirty="0"/>
              <a:t>: 17 mai 2022</a:t>
            </a:r>
          </a:p>
          <a:p>
            <a:r>
              <a:rPr lang="fr-FR" sz="1400" b="1" dirty="0"/>
              <a:t>Clôture</a:t>
            </a:r>
            <a:r>
              <a:rPr lang="fr-FR" sz="1400" dirty="0"/>
              <a:t>: </a:t>
            </a:r>
          </a:p>
          <a:p>
            <a:pPr marL="285750" indent="-285750">
              <a:buFontTx/>
              <a:buChar char="-"/>
            </a:pPr>
            <a:r>
              <a:rPr lang="fr-FR" sz="1400" b="1" dirty="0"/>
              <a:t>04/10/2022</a:t>
            </a:r>
            <a:r>
              <a:rPr lang="fr-FR" sz="1400" dirty="0"/>
              <a:t> pour les sous-programmes Nature &amp; biodiversité + Economie circulaire et environnement + Atténuation du changement climatique et adaptation</a:t>
            </a:r>
          </a:p>
          <a:p>
            <a:pPr marL="285750" indent="-285750">
              <a:buFont typeface="Symbol" panose="05050102010706020507" pitchFamily="18" charset="2"/>
              <a:buChar char="Þ"/>
            </a:pPr>
            <a:r>
              <a:rPr lang="fr-FR" sz="1400" dirty="0"/>
              <a:t>Taux de cofinancement moyen: 60%</a:t>
            </a:r>
          </a:p>
          <a:p>
            <a:pPr marL="285750" indent="-285750">
              <a:buFont typeface="Symbol" panose="05050102010706020507" pitchFamily="18" charset="2"/>
              <a:buChar char="Þ"/>
            </a:pPr>
            <a:r>
              <a:rPr lang="fr-FR" sz="1400" dirty="0"/>
              <a:t>Pas d’obligation de trouver des partenaires européens (mais VA européenne)</a:t>
            </a:r>
          </a:p>
          <a:p>
            <a:pPr marL="285750" indent="-285750">
              <a:buFontTx/>
              <a:buChar char="-"/>
            </a:pPr>
            <a:r>
              <a:rPr lang="fr-FR" sz="1400" b="1" dirty="0"/>
              <a:t>16/11/2022</a:t>
            </a:r>
            <a:r>
              <a:rPr lang="fr-FR" sz="1400" dirty="0"/>
              <a:t> pour le sous programme « Transition vers des énergies propres »</a:t>
            </a:r>
          </a:p>
          <a:p>
            <a:pPr marL="285750" indent="-285750">
              <a:buFont typeface="Symbol" panose="05050102010706020507" pitchFamily="18" charset="2"/>
              <a:buChar char="Þ"/>
            </a:pPr>
            <a:r>
              <a:rPr lang="fr-FR" sz="1400" dirty="0"/>
              <a:t>Taux de cofinancement moyen: 95%</a:t>
            </a:r>
          </a:p>
          <a:p>
            <a:pPr marL="285750" indent="-285750">
              <a:buFont typeface="Symbol" panose="05050102010706020507" pitchFamily="18" charset="2"/>
              <a:buChar char="Þ"/>
            </a:pPr>
            <a:r>
              <a:rPr lang="fr-FR" sz="1400" dirty="0"/>
              <a:t>Obligation de trouver des partenaires européens</a:t>
            </a:r>
          </a:p>
          <a:p>
            <a:endParaRPr lang="fr-FR" sz="800" dirty="0"/>
          </a:p>
          <a:p>
            <a:r>
              <a:rPr lang="fr-FR" sz="1400" b="1" dirty="0"/>
              <a:t>Soutien aux projets de démonstration</a:t>
            </a:r>
            <a:endParaRPr lang="fr-FR" sz="1400" dirty="0"/>
          </a:p>
          <a:p>
            <a:endParaRPr lang="fr-FR" sz="800" dirty="0"/>
          </a:p>
          <a:p>
            <a:r>
              <a:rPr lang="fr-FR" sz="1400" b="1" dirty="0"/>
              <a:t>Pour plus d’infos</a:t>
            </a:r>
            <a:r>
              <a:rPr lang="fr-FR" sz="1400" dirty="0"/>
              <a:t>: </a:t>
            </a:r>
            <a:r>
              <a:rPr lang="fr-FR" sz="1400" dirty="0">
                <a:hlinkClick r:id="rId3"/>
              </a:rPr>
              <a:t>https://cinea.ec.europa.eu/programmes/life/life-calls-proposals_en</a:t>
            </a:r>
            <a:r>
              <a:rPr lang="fr-FR" sz="1400" dirty="0"/>
              <a:t> </a:t>
            </a:r>
          </a:p>
          <a:p>
            <a:r>
              <a:rPr lang="fr-FR" sz="1400" dirty="0"/>
              <a:t>(</a:t>
            </a:r>
            <a:r>
              <a:rPr lang="fr-FR" sz="1400" dirty="0" err="1"/>
              <a:t>Infoday</a:t>
            </a:r>
            <a:r>
              <a:rPr lang="fr-FR" sz="1400" dirty="0"/>
              <a:t> européen organisé les 18-20 mai 2022)</a:t>
            </a:r>
          </a:p>
        </p:txBody>
      </p:sp>
      <p:sp>
        <p:nvSpPr>
          <p:cNvPr id="3" name="AutoShape 2" descr="https://miriade-innovation.fr/adnormandie/wp-content/uploads/sites/8/2019/10/infoday-400x54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s://miriade-innovation.fr/adnormandie/wp-content/uploads/sites/8/2019/10/infoday-400x540.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https://miriade-innovation.fr/adnormandie/wp-content/uploads/sites/8/2019/10/infoday-400x540.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8" descr="https://miriade-innovation.fr/adnormandie/wp-content/uploads/sites/8/2019/10/infoday-400x54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0" descr="Résultat de recherche d'images pour &quot;horizon europe&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2" descr="Résultat de recherche d'images pour &quot;horizon europe&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894538DC-9FB2-434A-B4FE-6114C586D7A3}"/>
              </a:ext>
            </a:extLst>
          </p:cNvPr>
          <p:cNvSpPr txBox="1"/>
          <p:nvPr/>
        </p:nvSpPr>
        <p:spPr>
          <a:xfrm>
            <a:off x="387941" y="1228949"/>
            <a:ext cx="8362527" cy="830997"/>
          </a:xfrm>
          <a:prstGeom prst="rect">
            <a:avLst/>
          </a:prstGeom>
          <a:noFill/>
          <a:ln w="19050">
            <a:solidFill>
              <a:schemeClr val="tx1"/>
            </a:solidFill>
          </a:ln>
        </p:spPr>
        <p:txBody>
          <a:bodyPr wrap="square" rtlCol="0">
            <a:spAutoFit/>
          </a:bodyPr>
          <a:lstStyle/>
          <a:p>
            <a:r>
              <a:rPr lang="fr-FR" sz="1200" b="1" i="1" dirty="0"/>
              <a:t>Budget 2021-2027: </a:t>
            </a:r>
            <a:r>
              <a:rPr lang="fr-FR" sz="1200" i="1" dirty="0"/>
              <a:t>5,4 milliards €</a:t>
            </a:r>
          </a:p>
          <a:p>
            <a:r>
              <a:rPr lang="fr-FR" sz="1200" b="1" i="1" dirty="0"/>
              <a:t>Objectif: </a:t>
            </a:r>
            <a:r>
              <a:rPr lang="fr-FR" sz="1200" i="1" dirty="0"/>
              <a:t>Soutenir le développement de solutions innovantes dans les domaines suivants: Nature &amp; biodiversité; Economie circulaire et environnement; Atténuation et adaptation au changement climatique; Transition vers des énergies propres</a:t>
            </a:r>
          </a:p>
          <a:p>
            <a:r>
              <a:rPr lang="fr-FR" sz="1200" b="1" i="1" dirty="0"/>
              <a:t>Sites de référence: </a:t>
            </a:r>
            <a:r>
              <a:rPr lang="fr-FR" sz="1200" i="1" dirty="0">
                <a:hlinkClick r:id="rId4"/>
              </a:rPr>
              <a:t>https://www.ecologie.gouv.fr/programme-europeen-financement-life</a:t>
            </a:r>
            <a:r>
              <a:rPr lang="fr-FR" sz="1200" i="1" dirty="0"/>
              <a:t> et </a:t>
            </a:r>
            <a:r>
              <a:rPr lang="fr-FR" sz="1200" i="1" dirty="0">
                <a:hlinkClick r:id="rId5"/>
              </a:rPr>
              <a:t>https://cinea.ec.europa.eu/life_en</a:t>
            </a:r>
            <a:r>
              <a:rPr lang="fr-FR" sz="1200" i="1" dirty="0"/>
              <a:t> </a:t>
            </a:r>
          </a:p>
        </p:txBody>
      </p:sp>
      <p:pic>
        <p:nvPicPr>
          <p:cNvPr id="11" name="Image 10">
            <a:extLst>
              <a:ext uri="{FF2B5EF4-FFF2-40B4-BE49-F238E27FC236}">
                <a16:creationId xmlns:a16="http://schemas.microsoft.com/office/drawing/2014/main" id="{6A4C1070-7276-44CA-9157-451BCEEC3CD6}"/>
              </a:ext>
            </a:extLst>
          </p:cNvPr>
          <p:cNvPicPr>
            <a:picLocks noChangeAspect="1"/>
          </p:cNvPicPr>
          <p:nvPr/>
        </p:nvPicPr>
        <p:blipFill rotWithShape="1">
          <a:blip r:embed="rId6"/>
          <a:srcRect l="4956" t="908"/>
          <a:stretch/>
        </p:blipFill>
        <p:spPr>
          <a:xfrm>
            <a:off x="460375" y="2083005"/>
            <a:ext cx="2549299" cy="4267510"/>
          </a:xfrm>
          <a:prstGeom prst="rect">
            <a:avLst/>
          </a:prstGeom>
        </p:spPr>
      </p:pic>
    </p:spTree>
    <p:extLst>
      <p:ext uri="{BB962C8B-B14F-4D97-AF65-F5344CB8AC3E}">
        <p14:creationId xmlns:p14="http://schemas.microsoft.com/office/powerpoint/2010/main" val="1420962090"/>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Région Normandie">
      <a:dk1>
        <a:srgbClr val="C60020"/>
      </a:dk1>
      <a:lt1>
        <a:srgbClr val="E4E4E4"/>
      </a:lt1>
      <a:dk2>
        <a:srgbClr val="515050"/>
      </a:dk2>
      <a:lt2>
        <a:srgbClr val="D8D8D8"/>
      </a:lt2>
      <a:accent1>
        <a:srgbClr val="FFFFFF"/>
      </a:accent1>
      <a:accent2>
        <a:srgbClr val="000000"/>
      </a:accent2>
      <a:accent3>
        <a:srgbClr val="6D0010"/>
      </a:accent3>
      <a:accent4>
        <a:srgbClr val="FFD800"/>
      </a:accent4>
      <a:accent5>
        <a:srgbClr val="DEDEDE"/>
      </a:accent5>
      <a:accent6>
        <a:srgbClr val="DBDBDB"/>
      </a:accent6>
      <a:hlink>
        <a:srgbClr val="030897"/>
      </a:hlink>
      <a:folHlink>
        <a:srgbClr val="620363"/>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par défaut">
  <a:themeElements>
    <a:clrScheme name="Personnalisée 1">
      <a:dk1>
        <a:srgbClr val="000000"/>
      </a:dk1>
      <a:lt1>
        <a:sysClr val="window" lastClr="FFFFFF"/>
      </a:lt1>
      <a:dk2>
        <a:srgbClr val="6ECFF6"/>
      </a:dk2>
      <a:lt2>
        <a:srgbClr val="58585A"/>
      </a:lt2>
      <a:accent1>
        <a:srgbClr val="4F81BD"/>
      </a:accent1>
      <a:accent2>
        <a:srgbClr val="C0504D"/>
      </a:accent2>
      <a:accent3>
        <a:srgbClr val="9BBB59"/>
      </a:accent3>
      <a:accent4>
        <a:srgbClr val="8064A2"/>
      </a:accent4>
      <a:accent5>
        <a:srgbClr val="4BACC6"/>
      </a:accent5>
      <a:accent6>
        <a:srgbClr val="F79646"/>
      </a:accent6>
      <a:hlink>
        <a:srgbClr val="6ECFF6"/>
      </a:hlink>
      <a:folHlink>
        <a:srgbClr val="6ECFF6"/>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xte Seul">
  <a:themeElements>
    <a:clrScheme name="Region">
      <a:dk1>
        <a:srgbClr val="000000"/>
      </a:dk1>
      <a:lt1>
        <a:srgbClr val="FFFFFF"/>
      </a:lt1>
      <a:dk2>
        <a:srgbClr val="231F20"/>
      </a:dk2>
      <a:lt2>
        <a:srgbClr val="FFDD00"/>
      </a:lt2>
      <a:accent1>
        <a:srgbClr val="DCDDDE"/>
      </a:accent1>
      <a:accent2>
        <a:srgbClr val="0054A6"/>
      </a:accent2>
      <a:accent3>
        <a:srgbClr val="4D4D4F"/>
      </a:accent3>
      <a:accent4>
        <a:srgbClr val="3565B0"/>
      </a:accent4>
      <a:accent5>
        <a:srgbClr val="FFF4C8"/>
      </a:accent5>
      <a:accent6>
        <a:srgbClr val="EBEBEC"/>
      </a:accent6>
      <a:hlink>
        <a:srgbClr val="FFFFFF"/>
      </a:hlink>
      <a:folHlink>
        <a:srgbClr val="FFFFFF"/>
      </a:folHlink>
    </a:clrScheme>
    <a:fontScheme name="Region">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11519</TotalTime>
  <Words>4614</Words>
  <Application>Microsoft Office PowerPoint</Application>
  <PresentationFormat>Affichage à l'écran (4:3)</PresentationFormat>
  <Paragraphs>711</Paragraphs>
  <Slides>55</Slides>
  <Notes>35</Notes>
  <HiddenSlides>0</HiddenSlides>
  <MMClips>0</MMClips>
  <ScaleCrop>false</ScaleCrop>
  <HeadingPairs>
    <vt:vector size="6" baseType="variant">
      <vt:variant>
        <vt:lpstr>Polices utilisées</vt:lpstr>
      </vt:variant>
      <vt:variant>
        <vt:i4>14</vt:i4>
      </vt:variant>
      <vt:variant>
        <vt:lpstr>Thème</vt:lpstr>
      </vt:variant>
      <vt:variant>
        <vt:i4>5</vt:i4>
      </vt:variant>
      <vt:variant>
        <vt:lpstr>Titres des diapositives</vt:lpstr>
      </vt:variant>
      <vt:variant>
        <vt:i4>55</vt:i4>
      </vt:variant>
    </vt:vector>
  </HeadingPairs>
  <TitlesOfParts>
    <vt:vector size="74" baseType="lpstr">
      <vt:lpstr>Arial</vt:lpstr>
      <vt:lpstr>Arial Black</vt:lpstr>
      <vt:lpstr>Arial Bold</vt:lpstr>
      <vt:lpstr>Arial Narrow</vt:lpstr>
      <vt:lpstr>Avenir Black</vt:lpstr>
      <vt:lpstr>Avenir Book</vt:lpstr>
      <vt:lpstr>Avenir Light</vt:lpstr>
      <vt:lpstr>Calibri</vt:lpstr>
      <vt:lpstr>Century Gothic</vt:lpstr>
      <vt:lpstr>Courier New</vt:lpstr>
      <vt:lpstr>Lucida Grande</vt:lpstr>
      <vt:lpstr>Symbol</vt:lpstr>
      <vt:lpstr>Times New Roman</vt:lpstr>
      <vt:lpstr>Wingdings</vt:lpstr>
      <vt:lpstr>Thème Office</vt:lpstr>
      <vt:lpstr>1_Thème Office</vt:lpstr>
      <vt:lpstr>Thème par défaut</vt:lpstr>
      <vt:lpstr>Texte Seul</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Notre objectif </vt:lpstr>
      <vt:lpstr>Présentation PowerPoint</vt:lpstr>
      <vt:lpstr>AQUIMER</vt:lpstr>
      <vt:lpstr>AQUIMER</vt:lpstr>
      <vt:lpstr>Que pouvons-nous faire ?</vt:lpstr>
      <vt:lpstr>1. Trouver les informations 2. Définir une stratégie 3. Intégrer un Consortium</vt:lpstr>
      <vt:lpstr>Veille européenne</vt:lpstr>
      <vt:lpstr>Participation à des réseaux</vt:lpstr>
      <vt:lpstr>Ce que l’on regarde</vt:lpstr>
      <vt:lpstr>Processus</vt:lpstr>
      <vt:lpstr>Un « bon consortium »</vt:lpstr>
      <vt:lpstr>2 projets financés</vt:lpstr>
      <vt:lpstr>2 projets financés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TRADEMARK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Ficheroulle</dc:creator>
  <cp:lastModifiedBy>BUYLE BODIN Zoe</cp:lastModifiedBy>
  <cp:revision>611</cp:revision>
  <cp:lastPrinted>2019-10-31T16:01:45Z</cp:lastPrinted>
  <dcterms:created xsi:type="dcterms:W3CDTF">2016-03-25T10:41:41Z</dcterms:created>
  <dcterms:modified xsi:type="dcterms:W3CDTF">2022-06-01T06:24:11Z</dcterms:modified>
</cp:coreProperties>
</file>